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303" r:id="rId7"/>
    <p:sldId id="299" r:id="rId8"/>
    <p:sldId id="311" r:id="rId9"/>
    <p:sldId id="308" r:id="rId10"/>
    <p:sldId id="309" r:id="rId11"/>
    <p:sldId id="312" r:id="rId12"/>
    <p:sldId id="313" r:id="rId13"/>
    <p:sldId id="306" r:id="rId14"/>
    <p:sldId id="296" r:id="rId15"/>
    <p:sldId id="310" r:id="rId16"/>
    <p:sldId id="305" r:id="rId17"/>
    <p:sldId id="307" r:id="rId18"/>
    <p:sldId id="301" r:id="rId19"/>
    <p:sldId id="304" r:id="rId20"/>
    <p:sldId id="300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98" d="100"/>
          <a:sy n="98" d="100"/>
        </p:scale>
        <p:origin x="1074" y="31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ickjones@smu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grworkforce.com/employers/employee-retention-costs/#:~:text=The%20Society%20for%20Human%20Resource%20Management%20(SHRM),training%2C%20reduced%20productivity%2C%20et%20cetera%2C%20were%20considered" TargetMode="External"/><Relationship Id="rId2" Type="http://schemas.openxmlformats.org/officeDocument/2006/relationships/hyperlink" Target="https://www.google.com/url?sa=i&amp;url=https%3A%2F%2Fwww.graphpad.com%2Fquickcalcs%2Fchisquared1%2F&amp;psig=AOvVaw004NiwFAIis6PPezlJ0_Dc&amp;ust=1761345749210000&amp;source=images&amp;cd=vfe&amp;opi=89978449&amp;ved=0CBkQjhxqFwoTCNCMp7Cyu5ADFQAAAAAdAAAAABAE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35" y="145364"/>
            <a:ext cx="6527953" cy="2972014"/>
          </a:xfrm>
        </p:spPr>
        <p:txBody>
          <a:bodyPr/>
          <a:lstStyle/>
          <a:p>
            <a:pPr algn="ctr"/>
            <a:r>
              <a:rPr lang="en-US" dirty="0"/>
              <a:t>Case Study 1: Predicting Employee Attrition at Frito 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C9359-F17C-5FF5-450A-8DF3CA3579D7}"/>
              </a:ext>
            </a:extLst>
          </p:cNvPr>
          <p:cNvSpPr txBox="1"/>
          <p:nvPr/>
        </p:nvSpPr>
        <p:spPr>
          <a:xfrm>
            <a:off x="961595" y="3429000"/>
            <a:ext cx="629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on Behalf of DDS Analytics by Nicholas Jones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CEF2-07D5-B4AA-46D8-5F7BED5E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8782803" cy="1279306"/>
          </a:xfrm>
        </p:spPr>
        <p:txBody>
          <a:bodyPr/>
          <a:lstStyle/>
          <a:p>
            <a:r>
              <a:rPr lang="en-US" dirty="0"/>
              <a:t>Total Predicted Cost and Savings W/ Model(s)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BD7E-A000-B5A1-FCF7-A81F262A6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35" y="2031314"/>
            <a:ext cx="4998744" cy="37858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TP = Predicted Yes and was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FP = Predicted Yes and was wrong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TN = Predicted No and was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FN = Predicted No and was wrong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25E67-1D4A-841A-92AE-D3714677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1315"/>
            <a:ext cx="4553585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9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Nicholas Jones</a:t>
            </a:r>
          </a:p>
          <a:p>
            <a:r>
              <a:rPr lang="en-US" dirty="0">
                <a:hlinkClick r:id="rId3"/>
              </a:rPr>
              <a:t>nickjones@smu.edu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5DA1-FB61-AAEA-C298-85E03BC6D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5923970" cy="603485"/>
          </a:xfrm>
        </p:spPr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9E0F6-A3C0-FB90-3DE9-472D61238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56034"/>
            <a:ext cx="8258783" cy="6001966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hlinkClick r:id="rId2"/>
              </a:rPr>
              <a:t>https://www.google.com/url?sa=i&amp;url=https%3A%2F%2Fwww.graphpad.com%2Fquickcalcs%2Fchisquared1%2F&amp;psig=AOvVaw004NiwFAIis6PPezlJ0_Dc&amp;ust=1761345749210000&amp;source=images&amp;cd=vfe&amp;opi=89978449&amp;ved=0CBkQjhxqFwoTCNCMp7Cyu5ADFQAAAAAdAAAAABAE</a:t>
            </a:r>
            <a:endParaRPr lang="en-US" sz="900" dirty="0"/>
          </a:p>
          <a:p>
            <a:endParaRPr lang="en-US" sz="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050" dirty="0">
                <a:hlinkClick r:id="rId3"/>
              </a:rPr>
              <a:t>https://mgrworkforce.com/employers/employee-retention-costs/#:~:text=The%20Society%20for%20Human%20Resource%20Management%20(SHRM),training%2C%20reduced%20productivity%2C%20et%20cetera%2C%20were%20considered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8332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3D4D-4D97-1D75-8A55-15BC59C2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7430659" cy="851290"/>
          </a:xfrm>
        </p:spPr>
        <p:txBody>
          <a:bodyPr/>
          <a:lstStyle/>
          <a:p>
            <a:r>
              <a:rPr lang="en-US" dirty="0"/>
              <a:t>Areas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4C5C-E68C-DF50-9147-9B48B8BA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215956"/>
            <a:ext cx="9424830" cy="43871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Still time to </a:t>
            </a:r>
            <a:r>
              <a:rPr lang="en-US" sz="1600" b="1" dirty="0"/>
              <a:t>better feature fit the model to achieve the coveted %60, %60 </a:t>
            </a:r>
            <a:r>
              <a:rPr lang="en-US" sz="1600" dirty="0"/>
              <a:t>threshold that would deem a model successful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I need to do a </a:t>
            </a:r>
            <a:r>
              <a:rPr lang="en-US" sz="1600" b="1" dirty="0"/>
              <a:t>deeper dive on covariance between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Breaking down the </a:t>
            </a:r>
            <a:r>
              <a:rPr lang="en-US" sz="1600" b="1" dirty="0"/>
              <a:t>qualitative reasoning behind specificity </a:t>
            </a:r>
            <a:r>
              <a:rPr lang="en-US" sz="1600" dirty="0"/>
              <a:t>(getting the people who leave right) and each </a:t>
            </a:r>
            <a:r>
              <a:rPr lang="en-US" sz="1600" b="1" dirty="0"/>
              <a:t>qualitative reasoning and interaction with each variable </a:t>
            </a:r>
            <a:r>
              <a:rPr lang="en-US" sz="1600" dirty="0"/>
              <a:t>will provide much guidance in the future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When it come to the real presentation: I will need to </a:t>
            </a:r>
            <a:r>
              <a:rPr lang="en-US" sz="1600" b="1" dirty="0"/>
              <a:t>visualize my findings </a:t>
            </a:r>
            <a:r>
              <a:rPr lang="en-US" sz="1600" dirty="0"/>
              <a:t>more instead of given raw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KNN-Model</a:t>
            </a:r>
            <a:r>
              <a:rPr lang="en-US" sz="1600" dirty="0"/>
              <a:t> may present its own difficulties, but I want to have a </a:t>
            </a:r>
            <a:r>
              <a:rPr lang="en-US" sz="1600" b="1" dirty="0"/>
              <a:t>good understanding of the feature relationship</a:t>
            </a:r>
            <a:r>
              <a:rPr lang="en-US" sz="1600" dirty="0"/>
              <a:t> before running said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Sort of Using the </a:t>
            </a:r>
            <a:r>
              <a:rPr lang="en-US" sz="1600" b="1" dirty="0"/>
              <a:t>NB Model as Trial and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Likely need to </a:t>
            </a:r>
            <a:r>
              <a:rPr lang="en-US" sz="1600" b="1" u="sng" dirty="0"/>
              <a:t>present less models for real presentation to present in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u="sng" dirty="0"/>
              <a:t>Specific money saved vs. lost cost analysis needed on final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Checking the precision in the variable tests is likely a part of the answer</a:t>
            </a:r>
          </a:p>
        </p:txBody>
      </p:sp>
    </p:spTree>
    <p:extLst>
      <p:ext uri="{BB962C8B-B14F-4D97-AF65-F5344CB8AC3E}">
        <p14:creationId xmlns:p14="http://schemas.microsoft.com/office/powerpoint/2010/main" val="91762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4C11-F9C9-C91B-7383-3C0C43B2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958294"/>
          </a:xfrm>
        </p:spPr>
        <p:txBody>
          <a:bodyPr/>
          <a:lstStyle/>
          <a:p>
            <a:r>
              <a:rPr lang="en-US" dirty="0"/>
              <a:t>AUC and Thresholding (ROC Curve)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9C7B-26B6-0959-CCEE-4FA8629D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4269169" cy="33668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6F7CF-C190-652F-1ED6-DE559792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40" y="1060316"/>
            <a:ext cx="5963482" cy="1600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40644-8B44-949B-9323-549E46CB9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21" y="1590450"/>
            <a:ext cx="5086916" cy="3516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A5D31-2C2F-709D-CF32-05F4AC19E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420" y="431886"/>
            <a:ext cx="9358009" cy="620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5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8E3F-4C4A-2A19-F211-2CFB20A0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5" y="102021"/>
            <a:ext cx="4726370" cy="987477"/>
          </a:xfrm>
        </p:spPr>
        <p:txBody>
          <a:bodyPr/>
          <a:lstStyle/>
          <a:p>
            <a:r>
              <a:rPr lang="en-US" dirty="0"/>
              <a:t>Second NB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458B-FF8F-771A-7924-B1140341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584" y="1608905"/>
            <a:ext cx="3957884" cy="42276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Testing all </a:t>
            </a:r>
            <a:r>
              <a:rPr lang="en-US" b="1" dirty="0"/>
              <a:t>significant variables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Lower Specificity </a:t>
            </a:r>
            <a:r>
              <a:rPr lang="en-US" dirty="0"/>
              <a:t>and </a:t>
            </a:r>
            <a:r>
              <a:rPr lang="en-US" b="1" dirty="0"/>
              <a:t>Lower Accuracy </a:t>
            </a:r>
            <a:r>
              <a:rPr lang="en-US" dirty="0"/>
              <a:t>than original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Possible overfitting?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Too many variables?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Still too many predicted yesses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EB32C-E130-B0B2-DC97-58ED5F68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20" y="1400783"/>
            <a:ext cx="4400864" cy="4796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56499-6968-2EE8-C835-CC1B6B8D2C14}"/>
              </a:ext>
            </a:extLst>
          </p:cNvPr>
          <p:cNvSpPr txBox="1"/>
          <p:nvPr/>
        </p:nvSpPr>
        <p:spPr>
          <a:xfrm>
            <a:off x="7198468" y="1608905"/>
            <a:ext cx="154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2802C-7A46-53E6-CC5A-0B0B7546F42D}"/>
              </a:ext>
            </a:extLst>
          </p:cNvPr>
          <p:cNvSpPr txBox="1"/>
          <p:nvPr/>
        </p:nvSpPr>
        <p:spPr>
          <a:xfrm>
            <a:off x="6537270" y="1572081"/>
            <a:ext cx="400174" cy="163612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1200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93665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61F3-E2EA-A0FE-C33A-94E2D5B9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6" y="262646"/>
            <a:ext cx="10582420" cy="933855"/>
          </a:xfrm>
        </p:spPr>
        <p:txBody>
          <a:bodyPr/>
          <a:lstStyle/>
          <a:p>
            <a:r>
              <a:rPr lang="en-US" dirty="0"/>
              <a:t>Adding More Highly Statistically Significant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0FBF-25A2-C980-24F5-7BE360C4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46" y="1647816"/>
            <a:ext cx="4969560" cy="443197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Trying to capture more actual yesses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-05 decimal places </a:t>
            </a:r>
            <a:r>
              <a:rPr lang="en-US" dirty="0"/>
              <a:t>for the </a:t>
            </a:r>
            <a:r>
              <a:rPr lang="en-US" b="1" dirty="0"/>
              <a:t>P-value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testing the waters with the </a:t>
            </a:r>
            <a:r>
              <a:rPr lang="en-US" b="1" dirty="0"/>
              <a:t>Significance only thesis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More analysis between variable relationships needed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did not perform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Now is </a:t>
            </a:r>
            <a:r>
              <a:rPr lang="en-US" b="1" dirty="0"/>
              <a:t>predicting too many Yeses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EDEF7-B7CD-7AF3-0EA4-0E2761F1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380" y="1416480"/>
            <a:ext cx="3924328" cy="4786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C2E08-2791-02B2-E21C-2CBBADF938A3}"/>
              </a:ext>
            </a:extLst>
          </p:cNvPr>
          <p:cNvSpPr txBox="1"/>
          <p:nvPr/>
        </p:nvSpPr>
        <p:spPr>
          <a:xfrm>
            <a:off x="7577846" y="1647816"/>
            <a:ext cx="154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FA23F-0AA5-7A88-E211-69B2DA5090A6}"/>
              </a:ext>
            </a:extLst>
          </p:cNvPr>
          <p:cNvSpPr txBox="1"/>
          <p:nvPr/>
        </p:nvSpPr>
        <p:spPr>
          <a:xfrm>
            <a:off x="6911125" y="1552669"/>
            <a:ext cx="400174" cy="163612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1200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44842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B767-3A0D-4437-BADE-809193E1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5" y="102022"/>
            <a:ext cx="5883961" cy="598369"/>
          </a:xfrm>
        </p:spPr>
        <p:txBody>
          <a:bodyPr/>
          <a:lstStyle/>
          <a:p>
            <a:r>
              <a:rPr lang="en-US" sz="3600" dirty="0"/>
              <a:t>Base Model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B9BB-4DCF-DBBA-A98D-99E658C6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90" y="1147864"/>
            <a:ext cx="11459183" cy="412452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Sensitivity</a:t>
            </a:r>
            <a:r>
              <a:rPr lang="en-US" sz="2400" dirty="0"/>
              <a:t> = </a:t>
            </a:r>
            <a:r>
              <a:rPr lang="en-US" sz="2400" b="1" dirty="0"/>
              <a:t>Predicted value of no attrition (did not leave) / actual no attrition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Specificity</a:t>
            </a:r>
            <a:r>
              <a:rPr lang="en-US" sz="2400" dirty="0"/>
              <a:t> = </a:t>
            </a:r>
            <a:r>
              <a:rPr lang="en-US" sz="2400" b="1" dirty="0"/>
              <a:t>Predicted value of</a:t>
            </a:r>
            <a:r>
              <a:rPr lang="en-US" sz="2400" dirty="0"/>
              <a:t> </a:t>
            </a:r>
            <a:r>
              <a:rPr lang="en-US" sz="2400" b="1" dirty="0"/>
              <a:t>yes</a:t>
            </a:r>
            <a:r>
              <a:rPr lang="en-US" sz="2400" dirty="0"/>
              <a:t> </a:t>
            </a:r>
            <a:r>
              <a:rPr lang="en-US" sz="2400" b="1" dirty="0"/>
              <a:t>attrition (leave) / actual yes attrition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Model needs  to capture both </a:t>
            </a:r>
            <a:r>
              <a:rPr lang="en-US" sz="2400" b="1" dirty="0"/>
              <a:t>60% Specificity and 60% Sensitivity </a:t>
            </a:r>
            <a:r>
              <a:rPr lang="en-US" sz="2400" dirty="0"/>
              <a:t>to suffice</a:t>
            </a:r>
          </a:p>
        </p:txBody>
      </p:sp>
    </p:spTree>
    <p:extLst>
      <p:ext uri="{BB962C8B-B14F-4D97-AF65-F5344CB8AC3E}">
        <p14:creationId xmlns:p14="http://schemas.microsoft.com/office/powerpoint/2010/main" val="346727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033D-E1B8-7195-7AD0-41DC82B8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317825" cy="754013"/>
          </a:xfrm>
        </p:spPr>
        <p:txBody>
          <a:bodyPr/>
          <a:lstStyle/>
          <a:p>
            <a:r>
              <a:rPr lang="en-US" sz="3200" dirty="0"/>
              <a:t>Top 5 Most Statistically-Significant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0CCB-8C7F-9663-9CB2-6F6AF709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1" y="1060316"/>
            <a:ext cx="5577191" cy="52918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Limited Dataset:</a:t>
            </a:r>
            <a:r>
              <a:rPr lang="en-US" dirty="0"/>
              <a:t> less variables may perform better?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b="1" dirty="0"/>
              <a:t>most</a:t>
            </a:r>
            <a:r>
              <a:rPr lang="en-US" dirty="0"/>
              <a:t> </a:t>
            </a:r>
            <a:r>
              <a:rPr lang="en-US" b="1" dirty="0"/>
              <a:t>significant variables </a:t>
            </a:r>
            <a:r>
              <a:rPr lang="en-US" dirty="0"/>
              <a:t>were </a:t>
            </a:r>
            <a:r>
              <a:rPr lang="en-US" b="1" dirty="0"/>
              <a:t>categorical variables </a:t>
            </a:r>
            <a:r>
              <a:rPr lang="en-US" dirty="0"/>
              <a:t>(out of 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Close to our 60% Specificity and 60% Sensitivity 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Less variables </a:t>
            </a:r>
            <a:r>
              <a:rPr lang="en-US" dirty="0"/>
              <a:t>seems to equal </a:t>
            </a:r>
            <a:r>
              <a:rPr lang="en-US" b="1" dirty="0"/>
              <a:t>less statistical noise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Not predicting enough Yeses</a:t>
            </a:r>
            <a:r>
              <a:rPr lang="en-US" dirty="0"/>
              <a:t>, thus </a:t>
            </a:r>
            <a:r>
              <a:rPr lang="en-US" b="1" dirty="0"/>
              <a:t>low specificity still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E7973-419D-2FB2-8D73-CC3E8AE9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258" y="1264776"/>
            <a:ext cx="4151499" cy="5087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0B94E-F5C9-01CB-9AF7-CB0E090663F8}"/>
              </a:ext>
            </a:extLst>
          </p:cNvPr>
          <p:cNvSpPr txBox="1"/>
          <p:nvPr/>
        </p:nvSpPr>
        <p:spPr>
          <a:xfrm>
            <a:off x="7811310" y="1491360"/>
            <a:ext cx="154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FAF1D-4D2C-809F-760F-C2421F03AB97}"/>
              </a:ext>
            </a:extLst>
          </p:cNvPr>
          <p:cNvSpPr txBox="1"/>
          <p:nvPr/>
        </p:nvSpPr>
        <p:spPr>
          <a:xfrm>
            <a:off x="7169147" y="1348388"/>
            <a:ext cx="400174" cy="163612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1200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35590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52" y="0"/>
            <a:ext cx="9025995" cy="982494"/>
          </a:xfrm>
        </p:spPr>
        <p:txBody>
          <a:bodyPr/>
          <a:lstStyle/>
          <a:p>
            <a:r>
              <a:rPr lang="en-US" sz="3200" dirty="0"/>
              <a:t>Predicting Attrition (Qualitative Analysis)/Base Model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72" y="1254866"/>
            <a:ext cx="11594096" cy="465955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600" dirty="0"/>
              <a:t>Goal of Model</a:t>
            </a:r>
            <a:r>
              <a:rPr lang="en-US" sz="26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To </a:t>
            </a:r>
            <a:r>
              <a:rPr lang="en-US" sz="2600" b="1" dirty="0"/>
              <a:t>predict costly company employee turnover via “Attrition”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Where </a:t>
            </a:r>
            <a:r>
              <a:rPr lang="en-US" sz="2600" b="1" dirty="0"/>
              <a:t>Yes = Attrition </a:t>
            </a:r>
            <a:r>
              <a:rPr lang="en-US" sz="2600" dirty="0"/>
              <a:t>on upcoming matrices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Missing employees that will leave is more costly </a:t>
            </a:r>
            <a:r>
              <a:rPr lang="en-US" sz="2600" dirty="0"/>
              <a:t>than vice versa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Missing employee cost </a:t>
            </a:r>
            <a:r>
              <a:rPr lang="en-US" sz="2600" dirty="0"/>
              <a:t>is around </a:t>
            </a:r>
            <a:r>
              <a:rPr lang="en-US" sz="2600" b="1" dirty="0"/>
              <a:t>50-200%</a:t>
            </a:r>
            <a:r>
              <a:rPr lang="en-US" sz="2600" dirty="0"/>
              <a:t> of that employee's annual salary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Sensitivity</a:t>
            </a:r>
            <a:r>
              <a:rPr lang="en-US" dirty="0"/>
              <a:t> = </a:t>
            </a:r>
            <a:r>
              <a:rPr lang="en-US" b="1" dirty="0"/>
              <a:t>Predicted value of no attrition (did not leave) / actual no attrition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Specificity</a:t>
            </a:r>
            <a:r>
              <a:rPr lang="en-US" dirty="0"/>
              <a:t> = </a:t>
            </a:r>
            <a:r>
              <a:rPr lang="en-US" b="1" dirty="0"/>
              <a:t>Predicted value of</a:t>
            </a:r>
            <a:r>
              <a:rPr lang="en-US" dirty="0"/>
              <a:t> </a:t>
            </a:r>
            <a:r>
              <a:rPr lang="en-US" b="1" dirty="0"/>
              <a:t>yes</a:t>
            </a:r>
            <a:r>
              <a:rPr lang="en-US" dirty="0"/>
              <a:t> </a:t>
            </a:r>
            <a:r>
              <a:rPr lang="en-US" b="1" dirty="0"/>
              <a:t>attrition (leave) / actual yes attrition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needs  to capture both </a:t>
            </a:r>
            <a:r>
              <a:rPr lang="en-US" b="1" dirty="0"/>
              <a:t>60% Specificity and 60% Sensitivity </a:t>
            </a:r>
            <a:r>
              <a:rPr lang="en-US" dirty="0"/>
              <a:t>to suffice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Took out constant (output) variables/ place holders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93B1-AB27-3F37-D408-63A905DB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7284745" cy="1016660"/>
          </a:xfrm>
        </p:spPr>
        <p:txBody>
          <a:bodyPr/>
          <a:lstStyle/>
          <a:p>
            <a:r>
              <a:rPr lang="en-US" sz="3600" dirty="0"/>
              <a:t>Scanning for Variables With Significant Relationship to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FBC3-F9C4-3F22-9416-7F876E16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248" y="1637904"/>
            <a:ext cx="4272355" cy="450997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Chi_Square</a:t>
            </a:r>
            <a:r>
              <a:rPr lang="en-US" b="1" dirty="0"/>
              <a:t> for categorical variables </a:t>
            </a:r>
            <a:r>
              <a:rPr lang="en-US" dirty="0"/>
              <a:t>(independently ran each variable)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 = observed, E = Expected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Lower P-Value the more the significance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Higher Chi Square = Higher (X^2 = (O-E)^2/E))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x^2 = Chi Square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EB4B3-EBAE-F360-1D08-29C858B9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276" y="3414804"/>
            <a:ext cx="7135724" cy="3443196"/>
          </a:xfrm>
          <a:prstGeom prst="rect">
            <a:avLst/>
          </a:prstGeom>
        </p:spPr>
      </p:pic>
      <p:pic>
        <p:nvPicPr>
          <p:cNvPr id="1026" name="Picture 2" descr="Chi-square Calculator">
            <a:extLst>
              <a:ext uri="{FF2B5EF4-FFF2-40B4-BE49-F238E27FC236}">
                <a16:creationId xmlns:a16="http://schemas.microsoft.com/office/drawing/2014/main" id="{00A9FE98-8777-8B0E-D912-FF7E9ACF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397" y="1637904"/>
            <a:ext cx="3277708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93210-20B8-6E64-A091-89F86DFEA71F}"/>
              </a:ext>
            </a:extLst>
          </p:cNvPr>
          <p:cNvSpPr/>
          <p:nvPr/>
        </p:nvSpPr>
        <p:spPr>
          <a:xfrm>
            <a:off x="4970835" y="3414803"/>
            <a:ext cx="1479934" cy="3443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A92F-8C0A-DBB9-A5D8-1D1ED515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36" y="274747"/>
            <a:ext cx="8985215" cy="960666"/>
          </a:xfrm>
        </p:spPr>
        <p:txBody>
          <a:bodyPr/>
          <a:lstStyle/>
          <a:p>
            <a:r>
              <a:rPr lang="en-US" sz="4400" dirty="0"/>
              <a:t>Scanning for Variables With Significant Relationship to Attrition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403C-2A9E-1ED5-120A-45DD3D0D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35" y="1400783"/>
            <a:ext cx="10230356" cy="27626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Same idea as categorical but for </a:t>
            </a:r>
            <a:r>
              <a:rPr lang="en-US" sz="2000" b="1" dirty="0"/>
              <a:t>numerical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Looking for </a:t>
            </a:r>
            <a:r>
              <a:rPr lang="en-US" sz="2000" b="1" dirty="0"/>
              <a:t>statistically significant features</a:t>
            </a:r>
            <a:r>
              <a:rPr lang="en-US" sz="2000" dirty="0"/>
              <a:t> in </a:t>
            </a:r>
            <a:r>
              <a:rPr lang="en-US" sz="2000" b="1" dirty="0"/>
              <a:t>relation to attrition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T-test for numerical variables </a:t>
            </a:r>
            <a:r>
              <a:rPr lang="en-US" sz="2000" dirty="0"/>
              <a:t>(Individual Tests)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1" u="sng" dirty="0"/>
              <a:t>Null Hypothesis </a:t>
            </a:r>
            <a:r>
              <a:rPr lang="en-US" sz="1400" u="sng" dirty="0"/>
              <a:t>= </a:t>
            </a:r>
            <a:r>
              <a:rPr lang="en-US" sz="1400" b="1" u="sng" dirty="0"/>
              <a:t>Same mean is just as likely to predict</a:t>
            </a:r>
            <a:r>
              <a:rPr lang="en-US" sz="1400" u="sng" dirty="0"/>
              <a:t> those who </a:t>
            </a:r>
            <a:r>
              <a:rPr lang="en-US" sz="1400" b="1" u="sng" dirty="0"/>
              <a:t>leave </a:t>
            </a:r>
            <a:r>
              <a:rPr lang="en-US" sz="1400" u="sng" dirty="0"/>
              <a:t>as those who will </a:t>
            </a:r>
            <a:r>
              <a:rPr lang="en-US" sz="1400" b="1" u="sng" dirty="0"/>
              <a:t>stay</a:t>
            </a:r>
            <a:r>
              <a:rPr lang="en-US" sz="1400" u="sng" dirty="0"/>
              <a:t> (</a:t>
            </a:r>
            <a:r>
              <a:rPr lang="en-US" sz="1400" b="1" u="sng" dirty="0"/>
              <a:t>not significant relationship</a:t>
            </a:r>
            <a:r>
              <a:rPr lang="en-US" sz="1400" u="sng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1" u="sng" dirty="0"/>
              <a:t>Alternative Hypothesis </a:t>
            </a:r>
            <a:r>
              <a:rPr lang="en-US" sz="1400" u="sng" dirty="0"/>
              <a:t>= </a:t>
            </a:r>
            <a:r>
              <a:rPr lang="en-US" sz="1400" b="1" u="sng" dirty="0"/>
              <a:t>Same mean is not just as likely to predict </a:t>
            </a:r>
            <a:r>
              <a:rPr lang="en-US" sz="1400" u="sng" dirty="0"/>
              <a:t>those who will </a:t>
            </a:r>
            <a:r>
              <a:rPr lang="en-US" sz="1400" b="1" u="sng" dirty="0"/>
              <a:t>leave</a:t>
            </a:r>
            <a:r>
              <a:rPr lang="en-US" sz="1400" u="sng" dirty="0"/>
              <a:t> to those who will </a:t>
            </a:r>
            <a:r>
              <a:rPr lang="en-US" sz="1400" b="1" u="sng" dirty="0"/>
              <a:t>stay </a:t>
            </a:r>
            <a:r>
              <a:rPr lang="en-US" sz="1400" u="sng" dirty="0"/>
              <a:t>(</a:t>
            </a:r>
            <a:r>
              <a:rPr lang="en-US" sz="1400" b="1" u="sng" dirty="0"/>
              <a:t>likely is significant</a:t>
            </a:r>
            <a:r>
              <a:rPr lang="en-US" sz="1400" u="sng" dirty="0"/>
              <a:t> </a:t>
            </a:r>
            <a:r>
              <a:rPr lang="en-US" sz="1400" b="1" u="sng" dirty="0"/>
              <a:t>relationship</a:t>
            </a:r>
            <a:r>
              <a:rPr lang="en-US" sz="1400" u="sng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latter Hypothesis represents significance and thus will likely have a lower P-value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922AB-EB48-EA03-A101-2826208B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93" y="4518498"/>
            <a:ext cx="8458987" cy="23395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5651FB-0A3D-397E-FF3F-630BFCF908D6}"/>
              </a:ext>
            </a:extLst>
          </p:cNvPr>
          <p:cNvSpPr/>
          <p:nvPr/>
        </p:nvSpPr>
        <p:spPr>
          <a:xfrm>
            <a:off x="1575881" y="4445540"/>
            <a:ext cx="642025" cy="2412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16DE36-E1F8-F891-8485-37FC17CF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66" y="-4394"/>
            <a:ext cx="9484468" cy="6862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C9D2A-112D-2EFB-D1DE-150E15C0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68" y="0"/>
            <a:ext cx="9509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1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2BDB-56C8-454A-57DA-2F7F4DD6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3" y="-102260"/>
            <a:ext cx="9779183" cy="822107"/>
          </a:xfrm>
        </p:spPr>
        <p:txBody>
          <a:bodyPr/>
          <a:lstStyle/>
          <a:p>
            <a:r>
              <a:rPr lang="en-US" dirty="0"/>
              <a:t>AUC and Threshold ((ROC Curve) NB)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BE87-5942-4962-F044-B869C18C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71" y="1016946"/>
            <a:ext cx="3004574" cy="560901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Original Threshold = 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Optimal Threshold = .18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Captures more “At Risk” Individuals than original threshold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77835-D99C-367B-2DE4-3E29FA5D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10" y="865762"/>
            <a:ext cx="8512990" cy="59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03E9-91F3-EA8E-0114-3F8DF78B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6749723" cy="773467"/>
          </a:xfrm>
        </p:spPr>
        <p:txBody>
          <a:bodyPr/>
          <a:lstStyle/>
          <a:p>
            <a:r>
              <a:rPr lang="en-US" dirty="0"/>
              <a:t>Final Naïve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4D07-ECC4-FBC8-0959-C3824862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31" y="1391056"/>
            <a:ext cx="5496126" cy="50875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Top matrix = model after threshold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Bottom matrix = model before threshold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Threshold fitting allowed for more “Yes” predictions and Specificity rating at the sacrifice of “No” predictions and Sensitivity rating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better accomplishes our cost savings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D22A2-90C4-42EF-B6DB-87CE2497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73" y="2259906"/>
            <a:ext cx="2426980" cy="1169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47CC9-BB47-9238-031E-F1A4764C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62" y="3394954"/>
            <a:ext cx="1614791" cy="1044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CA117-D9D7-52C4-BE61-3569FB5D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453" y="2761415"/>
            <a:ext cx="2544908" cy="526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680A8A-F24A-ADE1-F382-52CD0C9F6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453" y="3750545"/>
            <a:ext cx="2486400" cy="5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C404-1E3D-D0D2-A69A-FEA2A7AD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773468"/>
          </a:xfrm>
        </p:spPr>
        <p:txBody>
          <a:bodyPr/>
          <a:lstStyle/>
          <a:p>
            <a:r>
              <a:rPr lang="en-US" dirty="0"/>
              <a:t>AUC and Threshold ((ROC Curve) 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B658-A6CE-C344-77FB-59F3C14D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7" y="1225686"/>
            <a:ext cx="2850204" cy="528211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Original Threshold = 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Optimal Threshold = .216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565A2A-E821-54AF-7FF2-05FBEA51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31" y="875490"/>
            <a:ext cx="9156969" cy="59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9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8DC9-1BFD-5FD2-DF67-662B7E9F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861017"/>
          </a:xfrm>
        </p:spPr>
        <p:txBody>
          <a:bodyPr/>
          <a:lstStyle/>
          <a:p>
            <a:r>
              <a:rPr lang="en-US" dirty="0"/>
              <a:t>Final KNN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78BF9-BCFB-C867-32DB-BBC611F9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31" y="1391056"/>
            <a:ext cx="5496126" cy="50875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Top matrix = model after threshold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Bottom matrix = model before threshold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Specificity and Sensitivity are flipped on top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More Yeses captured due to threshold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Not Apples to Apples with NB model, as variable selection was modified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3574E-0C8D-E6FB-1582-81E92EFC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563" y="1656891"/>
            <a:ext cx="2845127" cy="13878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D918A4-DB18-B19C-ED1F-9D12ED1EF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923" y="3152736"/>
            <a:ext cx="3028405" cy="8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563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{FF3ABF66-BFAA-4C3D-AFD2-18F7053B1EC4}TF0e83fa2d-9a66-4e5e-9e82-acc620be7a498e277179_win32-f234380521c6</Template>
  <TotalTime>11189</TotalTime>
  <Words>928</Words>
  <Application>Microsoft Office PowerPoint</Application>
  <PresentationFormat>Widescreen</PresentationFormat>
  <Paragraphs>99</Paragraphs>
  <Slides>18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Custom</vt:lpstr>
      <vt:lpstr>Case Study 1: Predicting Employee Attrition at Frito Lay</vt:lpstr>
      <vt:lpstr>Predicting Attrition (Qualitative Analysis)/Base Model Understanding</vt:lpstr>
      <vt:lpstr>Scanning for Variables With Significant Relationship to Attrition</vt:lpstr>
      <vt:lpstr>Scanning for Variables With Significant Relationship to Attrition</vt:lpstr>
      <vt:lpstr>PowerPoint Presentation</vt:lpstr>
      <vt:lpstr>AUC and Threshold ((ROC Curve) NB)</vt:lpstr>
      <vt:lpstr>Final Naïve Bayes Model</vt:lpstr>
      <vt:lpstr>AUC and Threshold ((ROC Curve) KNN)</vt:lpstr>
      <vt:lpstr>Final KNN Model</vt:lpstr>
      <vt:lpstr>Total Predicted Cost and Savings W/ Model(s)</vt:lpstr>
      <vt:lpstr>Thank you</vt:lpstr>
      <vt:lpstr>Citations</vt:lpstr>
      <vt:lpstr>Areas for Improvement</vt:lpstr>
      <vt:lpstr>AUC and Thresholding (ROC Curve)</vt:lpstr>
      <vt:lpstr>Second NB Model</vt:lpstr>
      <vt:lpstr>Adding More Highly Statistically Significant Variables </vt:lpstr>
      <vt:lpstr>Base Model Understanding</vt:lpstr>
      <vt:lpstr>Top 5 Most Statistically-Significant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Jones</dc:creator>
  <cp:lastModifiedBy>Nicholas Jones</cp:lastModifiedBy>
  <cp:revision>41</cp:revision>
  <dcterms:created xsi:type="dcterms:W3CDTF">2025-10-20T13:39:46Z</dcterms:created>
  <dcterms:modified xsi:type="dcterms:W3CDTF">2025-10-28T11:49:43Z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