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efeb02f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efeb02f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efeb02ff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efeb02ff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efeb02ff8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efeb02ff8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2d31a24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2d31a24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efeb02ff8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efeb02ff8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efeb02ff8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efeb02ff8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0c27ddec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0c27ddec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pic>
        <p:nvPicPr>
          <p:cNvPr descr="Celestia-R1---OverlayContentHD.png" id="12" name="Google Shape;12;p2"/>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3" name="Google Shape;13;p2"/>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 name="Google Shape;14;p2"/>
          <p:cNvSpPr txBox="1"/>
          <p:nvPr>
            <p:ph idx="1" type="body"/>
          </p:nvPr>
        </p:nvSpPr>
        <p:spPr>
          <a:xfrm>
            <a:off x="514351" y="1606550"/>
            <a:ext cx="7598700" cy="2736900"/>
          </a:xfrm>
          <a:prstGeom prst="rect">
            <a:avLst/>
          </a:prstGeom>
          <a:noFill/>
          <a:ln>
            <a:noFill/>
          </a:ln>
        </p:spPr>
        <p:txBody>
          <a:bodyPr anchorCtr="0" anchor="ctr"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5" name="Google Shape;15;p2"/>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 name="Google Shape;16;p2"/>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1"/>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78" name="Google Shape;78;p11"/>
          <p:cNvSpPr txBox="1"/>
          <p:nvPr>
            <p:ph type="title"/>
          </p:nvPr>
        </p:nvSpPr>
        <p:spPr>
          <a:xfrm>
            <a:off x="514350" y="3549649"/>
            <a:ext cx="7598700" cy="425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1800"/>
              <a:buFont typeface="Calibri"/>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1"/>
          <p:cNvSpPr/>
          <p:nvPr>
            <p:ph idx="2" type="pic"/>
          </p:nvPr>
        </p:nvSpPr>
        <p:spPr>
          <a:xfrm>
            <a:off x="1028700" y="699084"/>
            <a:ext cx="6570000" cy="2373600"/>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34275" lIns="68575" spcFirstLastPara="1" rIns="68575" wrap="square" tIns="34275">
            <a:noAutofit/>
          </a:bodyPr>
          <a:lstStyle>
            <a:lvl1pPr lvl="0" marR="0" rtl="0" algn="ctr">
              <a:spcBef>
                <a:spcPts val="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1pPr>
            <a:lvl2pPr lvl="1"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l">
              <a:spcBef>
                <a:spcPts val="800"/>
              </a:spcBef>
              <a:spcAft>
                <a:spcPts val="8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80" name="Google Shape;80;p11"/>
          <p:cNvSpPr txBox="1"/>
          <p:nvPr>
            <p:ph idx="1" type="body"/>
          </p:nvPr>
        </p:nvSpPr>
        <p:spPr>
          <a:xfrm>
            <a:off x="514350" y="3974702"/>
            <a:ext cx="7598700" cy="3702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100"/>
              <a:buNone/>
              <a:defRPr sz="11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81" name="Google Shape;81;p11"/>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1"/>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1"/>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2"/>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86" name="Google Shape;86;p12"/>
          <p:cNvSpPr txBox="1"/>
          <p:nvPr>
            <p:ph type="title"/>
          </p:nvPr>
        </p:nvSpPr>
        <p:spPr>
          <a:xfrm>
            <a:off x="514351" y="457201"/>
            <a:ext cx="7598700" cy="23430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alibri"/>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2"/>
          <p:cNvSpPr txBox="1"/>
          <p:nvPr>
            <p:ph idx="1" type="body"/>
          </p:nvPr>
        </p:nvSpPr>
        <p:spPr>
          <a:xfrm>
            <a:off x="514350" y="3257550"/>
            <a:ext cx="7598700" cy="1086000"/>
          </a:xfrm>
          <a:prstGeom prst="rect">
            <a:avLst/>
          </a:prstGeom>
          <a:noFill/>
          <a:ln>
            <a:noFill/>
          </a:ln>
        </p:spPr>
        <p:txBody>
          <a:bodyPr anchorCtr="0" anchor="ctr" bIns="34275" lIns="68575" spcFirstLastPara="1" rIns="68575" wrap="square" tIns="34275">
            <a:no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88" name="Google Shape;88;p12"/>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2"/>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2"/>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13"/>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93" name="Google Shape;93;p13"/>
          <p:cNvSpPr txBox="1"/>
          <p:nvPr/>
        </p:nvSpPr>
        <p:spPr>
          <a:xfrm>
            <a:off x="7678400" y="2057400"/>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94" name="Google Shape;94;p13"/>
          <p:cNvSpPr txBox="1"/>
          <p:nvPr/>
        </p:nvSpPr>
        <p:spPr>
          <a:xfrm>
            <a:off x="366206" y="617503"/>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95" name="Google Shape;95;p13"/>
          <p:cNvSpPr txBox="1"/>
          <p:nvPr>
            <p:ph type="title"/>
          </p:nvPr>
        </p:nvSpPr>
        <p:spPr>
          <a:xfrm>
            <a:off x="744200" y="457201"/>
            <a:ext cx="7162800" cy="20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alibri"/>
              <a:buNone/>
              <a:defRPr b="0" sz="240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3"/>
          <p:cNvSpPr txBox="1"/>
          <p:nvPr>
            <p:ph idx="1" type="body"/>
          </p:nvPr>
        </p:nvSpPr>
        <p:spPr>
          <a:xfrm>
            <a:off x="823406" y="2514600"/>
            <a:ext cx="7004400" cy="285900"/>
          </a:xfrm>
          <a:prstGeom prst="rect">
            <a:avLst/>
          </a:prstGeom>
          <a:noFill/>
          <a:ln>
            <a:noFill/>
          </a:ln>
        </p:spPr>
        <p:txBody>
          <a:bodyPr anchorCtr="0" anchor="ctr" bIns="34275" lIns="68575" spcFirstLastPara="1" rIns="68575" wrap="square" tIns="34275">
            <a:noAutofit/>
          </a:bodyPr>
          <a:lstStyle>
            <a:lvl1pPr indent="-228600" lvl="0" marL="457200" algn="l">
              <a:spcBef>
                <a:spcPts val="0"/>
              </a:spcBef>
              <a:spcAft>
                <a:spcPts val="0"/>
              </a:spcAft>
              <a:buSzPts val="1400"/>
              <a:buFont typeface="Calibri"/>
              <a:buNone/>
              <a:defRPr/>
            </a:lvl1pPr>
            <a:lvl2pPr indent="-228600" lvl="1" marL="914400" algn="l">
              <a:spcBef>
                <a:spcPts val="800"/>
              </a:spcBef>
              <a:spcAft>
                <a:spcPts val="0"/>
              </a:spcAft>
              <a:buSzPts val="1200"/>
              <a:buFont typeface="Calibri"/>
              <a:buNone/>
              <a:defRPr/>
            </a:lvl2pPr>
            <a:lvl3pPr indent="-228600" lvl="2" marL="1371600" algn="l">
              <a:spcBef>
                <a:spcPts val="800"/>
              </a:spcBef>
              <a:spcAft>
                <a:spcPts val="0"/>
              </a:spcAft>
              <a:buSzPts val="1100"/>
              <a:buFont typeface="Calibri"/>
              <a:buNone/>
              <a:defRPr/>
            </a:lvl3pPr>
            <a:lvl4pPr indent="-228600" lvl="3" marL="1828800" algn="l">
              <a:spcBef>
                <a:spcPts val="800"/>
              </a:spcBef>
              <a:spcAft>
                <a:spcPts val="0"/>
              </a:spcAft>
              <a:buSzPts val="900"/>
              <a:buFont typeface="Calibri"/>
              <a:buNone/>
              <a:defRPr/>
            </a:lvl4pPr>
            <a:lvl5pPr indent="-228600" lvl="4" marL="2286000" algn="l">
              <a:spcBef>
                <a:spcPts val="800"/>
              </a:spcBef>
              <a:spcAft>
                <a:spcPts val="0"/>
              </a:spcAft>
              <a:buSzPts val="900"/>
              <a:buFont typeface="Calibri"/>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97" name="Google Shape;97;p13"/>
          <p:cNvSpPr txBox="1"/>
          <p:nvPr>
            <p:ph idx="2" type="body"/>
          </p:nvPr>
        </p:nvSpPr>
        <p:spPr>
          <a:xfrm>
            <a:off x="515599" y="3257550"/>
            <a:ext cx="7614300" cy="1086000"/>
          </a:xfrm>
          <a:prstGeom prst="rect">
            <a:avLst/>
          </a:prstGeom>
          <a:noFill/>
          <a:ln>
            <a:noFill/>
          </a:ln>
        </p:spPr>
        <p:txBody>
          <a:bodyPr anchorCtr="0" anchor="ctr" bIns="34275" lIns="68575" spcFirstLastPara="1" rIns="68575" wrap="square" tIns="34275">
            <a:no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98" name="Google Shape;98;p13"/>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3"/>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3"/>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14"/>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03" name="Google Shape;103;p14"/>
          <p:cNvSpPr txBox="1"/>
          <p:nvPr>
            <p:ph type="title"/>
          </p:nvPr>
        </p:nvSpPr>
        <p:spPr>
          <a:xfrm>
            <a:off x="514352" y="2481436"/>
            <a:ext cx="7598700" cy="1101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2400"/>
              <a:buFont typeface="Calibri"/>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4"/>
          <p:cNvSpPr txBox="1"/>
          <p:nvPr>
            <p:ph idx="1" type="body"/>
          </p:nvPr>
        </p:nvSpPr>
        <p:spPr>
          <a:xfrm>
            <a:off x="514351" y="3583036"/>
            <a:ext cx="7598700" cy="6453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05" name="Google Shape;105;p14"/>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4"/>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14"/>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5"/>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10" name="Google Shape;110;p15"/>
          <p:cNvSpPr txBox="1"/>
          <p:nvPr/>
        </p:nvSpPr>
        <p:spPr>
          <a:xfrm>
            <a:off x="7678400" y="2057400"/>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111" name="Google Shape;111;p15"/>
          <p:cNvSpPr txBox="1"/>
          <p:nvPr/>
        </p:nvSpPr>
        <p:spPr>
          <a:xfrm>
            <a:off x="366206" y="617503"/>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112" name="Google Shape;112;p15"/>
          <p:cNvSpPr txBox="1"/>
          <p:nvPr>
            <p:ph type="title"/>
          </p:nvPr>
        </p:nvSpPr>
        <p:spPr>
          <a:xfrm>
            <a:off x="744200" y="457201"/>
            <a:ext cx="7162800" cy="20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alibri"/>
              <a:buNone/>
              <a:defRPr b="0" sz="240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5"/>
          <p:cNvSpPr txBox="1"/>
          <p:nvPr>
            <p:ph idx="1" type="body"/>
          </p:nvPr>
        </p:nvSpPr>
        <p:spPr>
          <a:xfrm>
            <a:off x="514350" y="2914650"/>
            <a:ext cx="7601700" cy="666900"/>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1800"/>
              <a:buNone/>
              <a:defRPr b="0" sz="1800" cap="none">
                <a:solidFill>
                  <a:schemeClr val="lt1"/>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14" name="Google Shape;114;p15"/>
          <p:cNvSpPr txBox="1"/>
          <p:nvPr>
            <p:ph idx="2" type="body"/>
          </p:nvPr>
        </p:nvSpPr>
        <p:spPr>
          <a:xfrm>
            <a:off x="514349" y="3581400"/>
            <a:ext cx="7601700" cy="7620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400"/>
              <a:buNone/>
              <a:defRPr sz="14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15" name="Google Shape;115;p15"/>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5"/>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5"/>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6"/>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20" name="Google Shape;120;p16"/>
          <p:cNvSpPr txBox="1"/>
          <p:nvPr>
            <p:ph type="title"/>
          </p:nvPr>
        </p:nvSpPr>
        <p:spPr>
          <a:xfrm>
            <a:off x="514351" y="457201"/>
            <a:ext cx="7598700" cy="20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700"/>
              <a:buFont typeface="Calibri"/>
              <a:buNone/>
              <a:defRPr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16"/>
          <p:cNvSpPr txBox="1"/>
          <p:nvPr>
            <p:ph idx="1" type="body"/>
          </p:nvPr>
        </p:nvSpPr>
        <p:spPr>
          <a:xfrm>
            <a:off x="514351" y="2628900"/>
            <a:ext cx="7598700" cy="628500"/>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2100"/>
              <a:buNone/>
              <a:defRPr b="0" sz="2100" cap="none">
                <a:solidFill>
                  <a:schemeClr val="lt1"/>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22" name="Google Shape;122;p16"/>
          <p:cNvSpPr txBox="1"/>
          <p:nvPr>
            <p:ph idx="2" type="body"/>
          </p:nvPr>
        </p:nvSpPr>
        <p:spPr>
          <a:xfrm>
            <a:off x="514350" y="3257550"/>
            <a:ext cx="7598700" cy="10860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400"/>
              <a:buNone/>
              <a:defRPr sz="14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23" name="Google Shape;123;p16"/>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16"/>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6"/>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7"/>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28" name="Google Shape;128;p17"/>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17"/>
          <p:cNvSpPr txBox="1"/>
          <p:nvPr>
            <p:ph idx="1" type="body"/>
          </p:nvPr>
        </p:nvSpPr>
        <p:spPr>
          <a:xfrm rot="5400000">
            <a:off x="2945119" y="-824350"/>
            <a:ext cx="2736900" cy="7598700"/>
          </a:xfrm>
          <a:prstGeom prst="rect">
            <a:avLst/>
          </a:prstGeom>
          <a:noFill/>
          <a:ln>
            <a:noFill/>
          </a:ln>
        </p:spPr>
        <p:txBody>
          <a:bodyPr anchorCtr="0" anchor="t"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30" name="Google Shape;130;p17"/>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17"/>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17"/>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18"/>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35" name="Google Shape;135;p18"/>
          <p:cNvSpPr txBox="1"/>
          <p:nvPr>
            <p:ph type="title"/>
          </p:nvPr>
        </p:nvSpPr>
        <p:spPr>
          <a:xfrm rot="5400000">
            <a:off x="5360421" y="1590899"/>
            <a:ext cx="3886200" cy="1618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18"/>
          <p:cNvSpPr txBox="1"/>
          <p:nvPr>
            <p:ph idx="1" type="body"/>
          </p:nvPr>
        </p:nvSpPr>
        <p:spPr>
          <a:xfrm rot="5400000">
            <a:off x="1508337" y="-536700"/>
            <a:ext cx="3886200" cy="5874000"/>
          </a:xfrm>
          <a:prstGeom prst="rect">
            <a:avLst/>
          </a:prstGeom>
          <a:noFill/>
          <a:ln>
            <a:noFill/>
          </a:ln>
        </p:spPr>
        <p:txBody>
          <a:bodyPr anchorCtr="0" anchor="t"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37" name="Google Shape;137;p18"/>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18"/>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18"/>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2" name="Google Shape;142;p19"/>
          <p:cNvSpPr txBox="1"/>
          <p:nvPr>
            <p:ph idx="1" type="body"/>
          </p:nvPr>
        </p:nvSpPr>
        <p:spPr>
          <a:xfrm>
            <a:off x="311700" y="1152475"/>
            <a:ext cx="8520600" cy="3416400"/>
          </a:xfrm>
          <a:prstGeom prst="rect">
            <a:avLst/>
          </a:prstGeom>
        </p:spPr>
        <p:txBody>
          <a:bodyPr anchorCtr="0" anchor="ctr" bIns="34275" lIns="68575" spcFirstLastPara="1" rIns="68575" wrap="square" tIns="34275">
            <a:noAutofit/>
          </a:bodyPr>
          <a:lstStyle>
            <a:lvl1pPr indent="-317500" lvl="0" marL="457200" rtl="0">
              <a:spcBef>
                <a:spcPts val="0"/>
              </a:spcBef>
              <a:spcAft>
                <a:spcPts val="0"/>
              </a:spcAft>
              <a:buSzPts val="1400"/>
              <a:buChar char="•"/>
              <a:defRPr/>
            </a:lvl1pPr>
            <a:lvl2pPr indent="-304800" lvl="1" marL="914400" rtl="0">
              <a:spcBef>
                <a:spcPts val="800"/>
              </a:spcBef>
              <a:spcAft>
                <a:spcPts val="0"/>
              </a:spcAft>
              <a:buSzPts val="12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143" name="Google Shape;143;p19"/>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8" name="Shape 18"/>
        <p:cNvGrpSpPr/>
        <p:nvPr/>
      </p:nvGrpSpPr>
      <p:grpSpPr>
        <a:xfrm>
          <a:off x="0" y="0"/>
          <a:ext cx="0" cy="0"/>
          <a:chOff x="0" y="0"/>
          <a:chExt cx="0" cy="0"/>
        </a:xfrm>
      </p:grpSpPr>
      <p:pic>
        <p:nvPicPr>
          <p:cNvPr descr="Celestia-R1---OverlayTitleHD.png" id="19" name="Google Shape;19;p3"/>
          <p:cNvPicPr preferRelativeResize="0"/>
          <p:nvPr/>
        </p:nvPicPr>
        <p:blipFill rotWithShape="1">
          <a:blip r:embed="rId3">
            <a:alphaModFix/>
          </a:blip>
          <a:srcRect b="0" l="0" r="0" t="0"/>
          <a:stretch/>
        </p:blipFill>
        <p:spPr>
          <a:xfrm>
            <a:off x="0" y="0"/>
            <a:ext cx="9141619" cy="5142161"/>
          </a:xfrm>
          <a:prstGeom prst="rect">
            <a:avLst/>
          </a:prstGeom>
          <a:noFill/>
          <a:ln>
            <a:noFill/>
          </a:ln>
        </p:spPr>
      </p:pic>
      <p:sp>
        <p:nvSpPr>
          <p:cNvPr id="20" name="Google Shape;20;p3"/>
          <p:cNvSpPr txBox="1"/>
          <p:nvPr>
            <p:ph type="ctrTitle"/>
          </p:nvPr>
        </p:nvSpPr>
        <p:spPr>
          <a:xfrm>
            <a:off x="2971799" y="1473200"/>
            <a:ext cx="5398200" cy="1816200"/>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Clr>
                <a:schemeClr val="lt1"/>
              </a:buClr>
              <a:buSzPts val="3600"/>
              <a:buFont typeface="Calibri"/>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3"/>
          <p:cNvSpPr txBox="1"/>
          <p:nvPr>
            <p:ph idx="1" type="subTitle"/>
          </p:nvPr>
        </p:nvSpPr>
        <p:spPr>
          <a:xfrm>
            <a:off x="2971799" y="3289299"/>
            <a:ext cx="5398200" cy="1054200"/>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400"/>
              <a:buNone/>
              <a:defRPr sz="1400" cap="none">
                <a:solidFill>
                  <a:schemeClr val="lt1"/>
                </a:solidFill>
              </a:defRPr>
            </a:lvl1pPr>
            <a:lvl2pPr lvl="1" algn="ctr">
              <a:spcBef>
                <a:spcPts val="800"/>
              </a:spcBef>
              <a:spcAft>
                <a:spcPts val="0"/>
              </a:spcAft>
              <a:buSzPts val="1200"/>
              <a:buNone/>
              <a:defRPr>
                <a:solidFill>
                  <a:schemeClr val="lt1"/>
                </a:solidFill>
              </a:defRPr>
            </a:lvl2pPr>
            <a:lvl3pPr lvl="2" algn="ctr">
              <a:spcBef>
                <a:spcPts val="800"/>
              </a:spcBef>
              <a:spcAft>
                <a:spcPts val="0"/>
              </a:spcAft>
              <a:buSzPts val="1100"/>
              <a:buNone/>
              <a:defRPr>
                <a:solidFill>
                  <a:schemeClr val="lt1"/>
                </a:solidFill>
              </a:defRPr>
            </a:lvl3pPr>
            <a:lvl4pPr lvl="3" algn="ctr">
              <a:spcBef>
                <a:spcPts val="800"/>
              </a:spcBef>
              <a:spcAft>
                <a:spcPts val="0"/>
              </a:spcAft>
              <a:buSzPts val="900"/>
              <a:buNone/>
              <a:defRPr>
                <a:solidFill>
                  <a:schemeClr val="lt1"/>
                </a:solidFill>
              </a:defRPr>
            </a:lvl4pPr>
            <a:lvl5pPr lvl="4" algn="ctr">
              <a:spcBef>
                <a:spcPts val="800"/>
              </a:spcBef>
              <a:spcAft>
                <a:spcPts val="0"/>
              </a:spcAft>
              <a:buSzPts val="900"/>
              <a:buNone/>
              <a:defRPr>
                <a:solidFill>
                  <a:schemeClr val="lt1"/>
                </a:solidFill>
              </a:defRPr>
            </a:lvl5pPr>
            <a:lvl6pPr lvl="5" algn="ctr">
              <a:spcBef>
                <a:spcPts val="800"/>
              </a:spcBef>
              <a:spcAft>
                <a:spcPts val="0"/>
              </a:spcAft>
              <a:buSzPts val="900"/>
              <a:buNone/>
              <a:defRPr>
                <a:solidFill>
                  <a:schemeClr val="lt1"/>
                </a:solidFill>
              </a:defRPr>
            </a:lvl6pPr>
            <a:lvl7pPr lvl="6" algn="ctr">
              <a:spcBef>
                <a:spcPts val="800"/>
              </a:spcBef>
              <a:spcAft>
                <a:spcPts val="0"/>
              </a:spcAft>
              <a:buSzPts val="900"/>
              <a:buNone/>
              <a:defRPr>
                <a:solidFill>
                  <a:schemeClr val="lt1"/>
                </a:solidFill>
              </a:defRPr>
            </a:lvl7pPr>
            <a:lvl8pPr lvl="7" algn="ctr">
              <a:spcBef>
                <a:spcPts val="800"/>
              </a:spcBef>
              <a:spcAft>
                <a:spcPts val="0"/>
              </a:spcAft>
              <a:buSzPts val="900"/>
              <a:buNone/>
              <a:defRPr>
                <a:solidFill>
                  <a:schemeClr val="lt1"/>
                </a:solidFill>
              </a:defRPr>
            </a:lvl8pPr>
            <a:lvl9pPr lvl="8" algn="ctr">
              <a:spcBef>
                <a:spcPts val="800"/>
              </a:spcBef>
              <a:spcAft>
                <a:spcPts val="800"/>
              </a:spcAft>
              <a:buSzPts val="900"/>
              <a:buNone/>
              <a:defRPr>
                <a:solidFill>
                  <a:schemeClr val="lt1"/>
                </a:solidFill>
              </a:defRPr>
            </a:lvl9pPr>
          </a:lstStyle>
          <a:p/>
        </p:txBody>
      </p:sp>
      <p:sp>
        <p:nvSpPr>
          <p:cNvPr id="22" name="Google Shape;22;p3"/>
          <p:cNvSpPr txBox="1"/>
          <p:nvPr>
            <p:ph idx="10" type="dt"/>
          </p:nvPr>
        </p:nvSpPr>
        <p:spPr>
          <a:xfrm>
            <a:off x="6699418"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1" type="ftr"/>
          </p:nvPr>
        </p:nvSpPr>
        <p:spPr>
          <a:xfrm>
            <a:off x="2971799" y="4402931"/>
            <a:ext cx="36705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3"/>
          <p:cNvSpPr txBox="1"/>
          <p:nvPr>
            <p:ph idx="12" type="sldNum"/>
          </p:nvPr>
        </p:nvSpPr>
        <p:spPr>
          <a:xfrm>
            <a:off x="7956718"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pic>
        <p:nvPicPr>
          <p:cNvPr descr="Celestia-R1---OverlayContentHD.png" id="26" name="Google Shape;26;p4"/>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7" name="Google Shape;27;p4"/>
          <p:cNvSpPr txBox="1"/>
          <p:nvPr>
            <p:ph type="title"/>
          </p:nvPr>
        </p:nvSpPr>
        <p:spPr>
          <a:xfrm>
            <a:off x="514350" y="2481436"/>
            <a:ext cx="7598700" cy="1101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3000"/>
              <a:buFont typeface="Calibri"/>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4"/>
          <p:cNvSpPr txBox="1"/>
          <p:nvPr>
            <p:ph idx="1" type="body"/>
          </p:nvPr>
        </p:nvSpPr>
        <p:spPr>
          <a:xfrm>
            <a:off x="514349" y="3583036"/>
            <a:ext cx="7598700" cy="6453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500"/>
              <a:buNone/>
              <a:defRPr sz="1500" cap="none">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29" name="Google Shape;29;p4"/>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4"/>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4"/>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pic>
        <p:nvPicPr>
          <p:cNvPr descr="Celestia-R1---OverlayContentHD.png" id="33" name="Google Shape;33;p5"/>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34" name="Google Shape;34;p5"/>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 name="Google Shape;35;p5"/>
          <p:cNvSpPr txBox="1"/>
          <p:nvPr>
            <p:ph idx="1" type="body"/>
          </p:nvPr>
        </p:nvSpPr>
        <p:spPr>
          <a:xfrm>
            <a:off x="514352" y="1606550"/>
            <a:ext cx="3746400" cy="2736900"/>
          </a:xfrm>
          <a:prstGeom prst="rect">
            <a:avLst/>
          </a:prstGeom>
          <a:noFill/>
          <a:ln>
            <a:noFill/>
          </a:ln>
        </p:spPr>
        <p:txBody>
          <a:bodyPr anchorCtr="0" anchor="ctr"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36" name="Google Shape;36;p5"/>
          <p:cNvSpPr txBox="1"/>
          <p:nvPr>
            <p:ph idx="2" type="body"/>
          </p:nvPr>
        </p:nvSpPr>
        <p:spPr>
          <a:xfrm>
            <a:off x="4366421" y="1606550"/>
            <a:ext cx="3746400" cy="2736900"/>
          </a:xfrm>
          <a:prstGeom prst="rect">
            <a:avLst/>
          </a:prstGeom>
          <a:noFill/>
          <a:ln>
            <a:noFill/>
          </a:ln>
        </p:spPr>
        <p:txBody>
          <a:bodyPr anchorCtr="0" anchor="ctr"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37" name="Google Shape;37;p5"/>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5"/>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 name="Google Shape;39;p5"/>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700"/>
              <a:buFont typeface="Calibri"/>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 name="Google Shape;42;p6"/>
          <p:cNvSpPr txBox="1"/>
          <p:nvPr>
            <p:ph idx="1" type="body"/>
          </p:nvPr>
        </p:nvSpPr>
        <p:spPr>
          <a:xfrm>
            <a:off x="730253" y="1663700"/>
            <a:ext cx="35319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2100"/>
              <a:buNone/>
              <a:defRPr b="0" sz="21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800"/>
              </a:spcAft>
              <a:buSzPts val="1200"/>
              <a:buNone/>
              <a:defRPr b="1" sz="1200"/>
            </a:lvl9pPr>
          </a:lstStyle>
          <a:p/>
        </p:txBody>
      </p:sp>
      <p:sp>
        <p:nvSpPr>
          <p:cNvPr id="43" name="Google Shape;43;p6"/>
          <p:cNvSpPr txBox="1"/>
          <p:nvPr>
            <p:ph idx="2" type="body"/>
          </p:nvPr>
        </p:nvSpPr>
        <p:spPr>
          <a:xfrm>
            <a:off x="514351" y="2152651"/>
            <a:ext cx="3747600" cy="2190600"/>
          </a:xfrm>
          <a:prstGeom prst="rect">
            <a:avLst/>
          </a:prstGeom>
          <a:noFill/>
          <a:ln>
            <a:noFill/>
          </a:ln>
        </p:spPr>
        <p:txBody>
          <a:bodyPr anchorCtr="0" anchor="t"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44" name="Google Shape;44;p6"/>
          <p:cNvSpPr txBox="1"/>
          <p:nvPr>
            <p:ph idx="3" type="body"/>
          </p:nvPr>
        </p:nvSpPr>
        <p:spPr>
          <a:xfrm>
            <a:off x="4572002" y="1670050"/>
            <a:ext cx="35421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2100"/>
              <a:buNone/>
              <a:defRPr b="0" sz="21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800"/>
              </a:spcAft>
              <a:buSzPts val="1200"/>
              <a:buNone/>
              <a:defRPr b="1" sz="1200"/>
            </a:lvl9pPr>
          </a:lstStyle>
          <a:p/>
        </p:txBody>
      </p:sp>
      <p:sp>
        <p:nvSpPr>
          <p:cNvPr id="45" name="Google Shape;45;p6"/>
          <p:cNvSpPr txBox="1"/>
          <p:nvPr>
            <p:ph idx="4" type="body"/>
          </p:nvPr>
        </p:nvSpPr>
        <p:spPr>
          <a:xfrm>
            <a:off x="4367612" y="2152651"/>
            <a:ext cx="3746400" cy="2190600"/>
          </a:xfrm>
          <a:prstGeom prst="rect">
            <a:avLst/>
          </a:prstGeom>
          <a:noFill/>
          <a:ln>
            <a:noFill/>
          </a:ln>
        </p:spPr>
        <p:txBody>
          <a:bodyPr anchorCtr="0" anchor="t"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46" name="Google Shape;46;p6"/>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6"/>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6"/>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pic>
        <p:nvPicPr>
          <p:cNvPr descr="Celestia-R1---OverlayContentHD.png" id="50" name="Google Shape;50;p7"/>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51" name="Google Shape;51;p7"/>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7"/>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7"/>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7"/>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pic>
        <p:nvPicPr>
          <p:cNvPr descr="Celestia-R1---OverlayContentHD.png" id="56" name="Google Shape;56;p8"/>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57" name="Google Shape;57;p8"/>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8"/>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8"/>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9"/>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62" name="Google Shape;62;p9"/>
          <p:cNvSpPr txBox="1"/>
          <p:nvPr>
            <p:ph type="title"/>
          </p:nvPr>
        </p:nvSpPr>
        <p:spPr>
          <a:xfrm>
            <a:off x="514350" y="1555750"/>
            <a:ext cx="2760600" cy="1028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1800"/>
              <a:buFont typeface="Calibri"/>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9"/>
          <p:cNvSpPr txBox="1"/>
          <p:nvPr>
            <p:ph idx="1" type="body"/>
          </p:nvPr>
        </p:nvSpPr>
        <p:spPr>
          <a:xfrm>
            <a:off x="3486151" y="457201"/>
            <a:ext cx="4626900" cy="3886200"/>
          </a:xfrm>
          <a:prstGeom prst="rect">
            <a:avLst/>
          </a:prstGeom>
          <a:noFill/>
          <a:ln>
            <a:noFill/>
          </a:ln>
        </p:spPr>
        <p:txBody>
          <a:bodyPr anchorCtr="0" anchor="ctr"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64" name="Google Shape;64;p9"/>
          <p:cNvSpPr txBox="1"/>
          <p:nvPr>
            <p:ph idx="2" type="body"/>
          </p:nvPr>
        </p:nvSpPr>
        <p:spPr>
          <a:xfrm>
            <a:off x="514350" y="2584450"/>
            <a:ext cx="2760600" cy="13716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200"/>
              <a:buNone/>
              <a:defRPr sz="12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65" name="Google Shape;65;p9"/>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9"/>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9"/>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0"/>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70" name="Google Shape;70;p10"/>
          <p:cNvSpPr txBox="1"/>
          <p:nvPr>
            <p:ph type="title"/>
          </p:nvPr>
        </p:nvSpPr>
        <p:spPr>
          <a:xfrm>
            <a:off x="514350" y="1200150"/>
            <a:ext cx="4623600" cy="1028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2100"/>
              <a:buFont typeface="Calibri"/>
              <a:buNone/>
              <a:defRPr b="0" sz="2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0"/>
          <p:cNvSpPr/>
          <p:nvPr>
            <p:ph idx="2" type="pic"/>
          </p:nvPr>
        </p:nvSpPr>
        <p:spPr>
          <a:xfrm>
            <a:off x="5652190" y="685800"/>
            <a:ext cx="2460600" cy="3429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34275" lIns="68575" spcFirstLastPara="1" rIns="68575" wrap="square" tIns="34275">
            <a:noAutofit/>
          </a:bodyPr>
          <a:lstStyle>
            <a:lvl1pPr lvl="0" marR="0" rtl="0" algn="ctr">
              <a:spcBef>
                <a:spcPts val="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1pPr>
            <a:lvl2pPr lvl="1"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l">
              <a:spcBef>
                <a:spcPts val="800"/>
              </a:spcBef>
              <a:spcAft>
                <a:spcPts val="8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72" name="Google Shape;72;p10"/>
          <p:cNvSpPr txBox="1"/>
          <p:nvPr>
            <p:ph idx="1" type="body"/>
          </p:nvPr>
        </p:nvSpPr>
        <p:spPr>
          <a:xfrm>
            <a:off x="514350" y="2228850"/>
            <a:ext cx="4623600" cy="13716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400"/>
              <a:buNone/>
              <a:defRPr sz="14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73" name="Google Shape;73;p10"/>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0"/>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0"/>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7" name="Google Shape;7;p1"/>
          <p:cNvSpPr txBox="1"/>
          <p:nvPr>
            <p:ph idx="1" type="body"/>
          </p:nvPr>
        </p:nvSpPr>
        <p:spPr>
          <a:xfrm>
            <a:off x="514351" y="1606550"/>
            <a:ext cx="7598700" cy="2736900"/>
          </a:xfrm>
          <a:prstGeom prst="rect">
            <a:avLst/>
          </a:prstGeom>
          <a:noFill/>
          <a:ln>
            <a:noFill/>
          </a:ln>
        </p:spPr>
        <p:txBody>
          <a:bodyPr anchorCtr="0" anchor="ctr" bIns="34275" lIns="68575" spcFirstLastPara="1" rIns="68575" wrap="square" tIns="34275">
            <a:noAutofit/>
          </a:bodyPr>
          <a:lstStyle>
            <a:lvl1pPr indent="-317500" lvl="0" marL="457200" marR="0" rtl="0" algn="l">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lt1"/>
                </a:solidFill>
                <a:latin typeface="Calibri"/>
                <a:ea typeface="Calibri"/>
                <a:cs typeface="Calibri"/>
                <a:sym typeface="Calibri"/>
              </a:defRPr>
            </a:lvl1pPr>
            <a:lvl2pPr indent="0" lvl="1" marL="0" marR="0" rtl="0" algn="r">
              <a:spcBef>
                <a:spcPts val="0"/>
              </a:spcBef>
              <a:buNone/>
              <a:defRPr b="0" i="0" sz="800" u="none" cap="none" strike="noStrike">
                <a:solidFill>
                  <a:schemeClr val="lt1"/>
                </a:solidFill>
                <a:latin typeface="Calibri"/>
                <a:ea typeface="Calibri"/>
                <a:cs typeface="Calibri"/>
                <a:sym typeface="Calibri"/>
              </a:defRPr>
            </a:lvl2pPr>
            <a:lvl3pPr indent="0" lvl="2" marL="0" marR="0" rtl="0" algn="r">
              <a:spcBef>
                <a:spcPts val="0"/>
              </a:spcBef>
              <a:buNone/>
              <a:defRPr b="0" i="0" sz="800" u="none" cap="none" strike="noStrike">
                <a:solidFill>
                  <a:schemeClr val="lt1"/>
                </a:solidFill>
                <a:latin typeface="Calibri"/>
                <a:ea typeface="Calibri"/>
                <a:cs typeface="Calibri"/>
                <a:sym typeface="Calibri"/>
              </a:defRPr>
            </a:lvl3pPr>
            <a:lvl4pPr indent="0" lvl="3" marL="0" marR="0" rtl="0" algn="r">
              <a:spcBef>
                <a:spcPts val="0"/>
              </a:spcBef>
              <a:buNone/>
              <a:defRPr b="0" i="0" sz="800" u="none" cap="none" strike="noStrike">
                <a:solidFill>
                  <a:schemeClr val="lt1"/>
                </a:solidFill>
                <a:latin typeface="Calibri"/>
                <a:ea typeface="Calibri"/>
                <a:cs typeface="Calibri"/>
                <a:sym typeface="Calibri"/>
              </a:defRPr>
            </a:lvl4pPr>
            <a:lvl5pPr indent="0" lvl="4" marL="0" marR="0" rtl="0" algn="r">
              <a:spcBef>
                <a:spcPts val="0"/>
              </a:spcBef>
              <a:buNone/>
              <a:defRPr b="0" i="0" sz="800" u="none" cap="none" strike="noStrike">
                <a:solidFill>
                  <a:schemeClr val="lt1"/>
                </a:solidFill>
                <a:latin typeface="Calibri"/>
                <a:ea typeface="Calibri"/>
                <a:cs typeface="Calibri"/>
                <a:sym typeface="Calibri"/>
              </a:defRPr>
            </a:lvl5pPr>
            <a:lvl6pPr indent="0" lvl="5" marL="0" marR="0" rtl="0" algn="r">
              <a:spcBef>
                <a:spcPts val="0"/>
              </a:spcBef>
              <a:buNone/>
              <a:defRPr b="0" i="0" sz="800" u="none" cap="none" strike="noStrike">
                <a:solidFill>
                  <a:schemeClr val="lt1"/>
                </a:solidFill>
                <a:latin typeface="Calibri"/>
                <a:ea typeface="Calibri"/>
                <a:cs typeface="Calibri"/>
                <a:sym typeface="Calibri"/>
              </a:defRPr>
            </a:lvl6pPr>
            <a:lvl7pPr indent="0" lvl="6" marL="0" marR="0" rtl="0" algn="r">
              <a:spcBef>
                <a:spcPts val="0"/>
              </a:spcBef>
              <a:buNone/>
              <a:defRPr b="0" i="0" sz="800" u="none" cap="none" strike="noStrike">
                <a:solidFill>
                  <a:schemeClr val="lt1"/>
                </a:solidFill>
                <a:latin typeface="Calibri"/>
                <a:ea typeface="Calibri"/>
                <a:cs typeface="Calibri"/>
                <a:sym typeface="Calibri"/>
              </a:defRPr>
            </a:lvl7pPr>
            <a:lvl8pPr indent="0" lvl="7" marL="0" marR="0" rtl="0" algn="r">
              <a:spcBef>
                <a:spcPts val="0"/>
              </a:spcBef>
              <a:buNone/>
              <a:defRPr b="0" i="0" sz="800" u="none" cap="none" strike="noStrike">
                <a:solidFill>
                  <a:schemeClr val="lt1"/>
                </a:solidFill>
                <a:latin typeface="Calibri"/>
                <a:ea typeface="Calibri"/>
                <a:cs typeface="Calibri"/>
                <a:sym typeface="Calibri"/>
              </a:defRPr>
            </a:lvl8pPr>
            <a:lvl9pPr indent="0" lvl="8" marL="0" marR="0" rtl="0" algn="r">
              <a:spcBef>
                <a:spcPts val="0"/>
              </a:spcBef>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hyperlink" Target="https://www.youtube.com/watch?v=3YAPP2B7HA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youtu.be/_GzGPFMn7F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ctrTitle"/>
          </p:nvPr>
        </p:nvSpPr>
        <p:spPr>
          <a:xfrm>
            <a:off x="2971799" y="1473200"/>
            <a:ext cx="5398200" cy="18162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lang="en"/>
              <a:t>Haskell</a:t>
            </a:r>
            <a:endParaRPr/>
          </a:p>
        </p:txBody>
      </p:sp>
      <p:sp>
        <p:nvSpPr>
          <p:cNvPr id="149" name="Google Shape;149;p20"/>
          <p:cNvSpPr txBox="1"/>
          <p:nvPr>
            <p:ph idx="1" type="subTitle"/>
          </p:nvPr>
        </p:nvSpPr>
        <p:spPr>
          <a:xfrm>
            <a:off x="2971799" y="3289299"/>
            <a:ext cx="5398200" cy="1054200"/>
          </a:xfrm>
          <a:prstGeom prst="rect">
            <a:avLst/>
          </a:prstGeom>
        </p:spPr>
        <p:txBody>
          <a:bodyPr anchorCtr="0" anchor="t" bIns="34275" lIns="68575" spcFirstLastPara="1" rIns="68575" wrap="square" tIns="34275">
            <a:noAutofit/>
          </a:bodyPr>
          <a:lstStyle/>
          <a:p>
            <a:pPr indent="0" lvl="0" marL="0" rtl="0" algn="r">
              <a:spcBef>
                <a:spcPts val="0"/>
              </a:spcBef>
              <a:spcAft>
                <a:spcPts val="800"/>
              </a:spcAft>
              <a:buNone/>
            </a:pPr>
            <a:r>
              <a:rPr lang="en"/>
              <a:t>Nick Leluan &amp; Taylor Willittes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History of Haskell</a:t>
            </a:r>
            <a:endParaRPr/>
          </a:p>
        </p:txBody>
      </p:sp>
      <p:sp>
        <p:nvSpPr>
          <p:cNvPr id="155" name="Google Shape;155;p21"/>
          <p:cNvSpPr txBox="1"/>
          <p:nvPr>
            <p:ph idx="1" type="body"/>
          </p:nvPr>
        </p:nvSpPr>
        <p:spPr>
          <a:xfrm>
            <a:off x="311700" y="1152475"/>
            <a:ext cx="8520600" cy="3416400"/>
          </a:xfrm>
          <a:prstGeom prst="rect">
            <a:avLst/>
          </a:prstGeom>
        </p:spPr>
        <p:txBody>
          <a:bodyPr anchorCtr="0" anchor="ctr" bIns="34275" lIns="68575" spcFirstLastPara="1" rIns="68575" wrap="square" tIns="34275">
            <a:noAutofit/>
          </a:bodyPr>
          <a:lstStyle/>
          <a:p>
            <a:pPr indent="-317500" lvl="0" marL="457200" rtl="0" algn="l">
              <a:lnSpc>
                <a:spcPct val="115000"/>
              </a:lnSpc>
              <a:spcBef>
                <a:spcPts val="0"/>
              </a:spcBef>
              <a:spcAft>
                <a:spcPts val="0"/>
              </a:spcAft>
              <a:buSzPts val="1400"/>
              <a:buChar char="•"/>
            </a:pPr>
            <a:r>
              <a:rPr lang="en"/>
              <a:t>At the Functional Programming Languages and Computer Architecture conference people wanted to form a committee to consolidate existing functional languages into a common one for future research. “Haskell was then developed by the 25 person committee in 1990.” (Tate)</a:t>
            </a:r>
            <a:endParaRPr/>
          </a:p>
          <a:p>
            <a:pPr indent="-317500" lvl="0" marL="457200" rtl="0" algn="l">
              <a:lnSpc>
                <a:spcPct val="115000"/>
              </a:lnSpc>
              <a:spcBef>
                <a:spcPts val="0"/>
              </a:spcBef>
              <a:spcAft>
                <a:spcPts val="0"/>
              </a:spcAft>
              <a:buSzPts val="1400"/>
              <a:buChar char="•"/>
            </a:pPr>
            <a:r>
              <a:rPr lang="en"/>
              <a:t>Haskell was created to be a pure functional language where the research community could unite. The committee that created Haskell wanted to combine ideas from the best functional languages and define an open </a:t>
            </a:r>
            <a:r>
              <a:rPr lang="en"/>
              <a:t>standard</a:t>
            </a:r>
            <a:r>
              <a:rPr lang="en"/>
              <a:t> for functional languages.</a:t>
            </a:r>
            <a:endParaRPr/>
          </a:p>
          <a:p>
            <a:pPr indent="-317500" lvl="0" marL="457200" rtl="0" algn="l">
              <a:lnSpc>
                <a:spcPct val="115000"/>
              </a:lnSpc>
              <a:spcBef>
                <a:spcPts val="0"/>
              </a:spcBef>
              <a:spcAft>
                <a:spcPts val="0"/>
              </a:spcAft>
              <a:buSzPts val="1400"/>
              <a:buChar char="•"/>
            </a:pPr>
            <a:r>
              <a:rPr lang="en"/>
              <a:t>Haskell is “designed for teaching, research, and proprietary businesses because of its fast application development.” (</a:t>
            </a:r>
            <a:r>
              <a:rPr lang="en"/>
              <a:t>Wikimedia Foundation). </a:t>
            </a:r>
            <a:r>
              <a:rPr lang="en"/>
              <a:t> Great start to learn functional programming. </a:t>
            </a:r>
            <a:endParaRPr/>
          </a:p>
          <a:p>
            <a:pPr indent="-317500" lvl="0" marL="457200" rtl="0" algn="l">
              <a:lnSpc>
                <a:spcPct val="115000"/>
              </a:lnSpc>
              <a:spcBef>
                <a:spcPts val="0"/>
              </a:spcBef>
              <a:spcAft>
                <a:spcPts val="0"/>
              </a:spcAft>
              <a:buSzPts val="1400"/>
              <a:buChar char="•"/>
            </a:pPr>
            <a:r>
              <a:rPr lang="en"/>
              <a:t>Haskell is a pure functional programming language (hallmarks of functional languages: recursion, single-valued variables). Clean and direct code meaning a 6 line code in java can be reduced to 2 lines in Haskell. Strong static typing and lazy processing.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514350" y="1200150"/>
            <a:ext cx="4623600" cy="1028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Cheat Sheet</a:t>
            </a:r>
            <a:endParaRPr/>
          </a:p>
        </p:txBody>
      </p:sp>
      <p:pic>
        <p:nvPicPr>
          <p:cNvPr id="161" name="Google Shape;161;p22"/>
          <p:cNvPicPr preferRelativeResize="0"/>
          <p:nvPr/>
        </p:nvPicPr>
        <p:blipFill>
          <a:blip r:embed="rId3">
            <a:alphaModFix/>
          </a:blip>
          <a:stretch>
            <a:fillRect/>
          </a:stretch>
        </p:blipFill>
        <p:spPr>
          <a:xfrm>
            <a:off x="2575675" y="215138"/>
            <a:ext cx="5863324" cy="4713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Demo</a:t>
            </a:r>
            <a:endParaRPr/>
          </a:p>
        </p:txBody>
      </p:sp>
      <p:sp>
        <p:nvSpPr>
          <p:cNvPr id="167" name="Google Shape;167;p23"/>
          <p:cNvSpPr txBox="1"/>
          <p:nvPr>
            <p:ph idx="1" type="body"/>
          </p:nvPr>
        </p:nvSpPr>
        <p:spPr>
          <a:xfrm>
            <a:off x="311700" y="1152475"/>
            <a:ext cx="8520600" cy="3416400"/>
          </a:xfrm>
          <a:prstGeom prst="rect">
            <a:avLst/>
          </a:prstGeom>
        </p:spPr>
        <p:txBody>
          <a:bodyPr anchorCtr="0" anchor="ctr" bIns="34275" lIns="68575" spcFirstLastPara="1" rIns="68575" wrap="square" tIns="34275">
            <a:noAutofit/>
          </a:bodyPr>
          <a:lstStyle/>
          <a:p>
            <a:pPr indent="-317500" lvl="0" marL="457200" rtl="0" algn="l">
              <a:spcBef>
                <a:spcPts val="0"/>
              </a:spcBef>
              <a:spcAft>
                <a:spcPts val="0"/>
              </a:spcAft>
              <a:buSzPts val="1400"/>
              <a:buChar char="•"/>
            </a:pPr>
            <a:r>
              <a:rPr lang="en" u="sng">
                <a:solidFill>
                  <a:schemeClr val="hlink"/>
                </a:solidFill>
                <a:hlinkClick r:id="rId3"/>
              </a:rPr>
              <a:t>https://www.youtube.com/watch?v=3YAPP2B7HAM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514351" y="45720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Higher-Order Functions</a:t>
            </a:r>
            <a:endParaRPr/>
          </a:p>
        </p:txBody>
      </p:sp>
      <p:sp>
        <p:nvSpPr>
          <p:cNvPr id="173" name="Google Shape;173;p24"/>
          <p:cNvSpPr txBox="1"/>
          <p:nvPr>
            <p:ph idx="1" type="body"/>
          </p:nvPr>
        </p:nvSpPr>
        <p:spPr>
          <a:xfrm>
            <a:off x="514351" y="1606550"/>
            <a:ext cx="7598700" cy="2736900"/>
          </a:xfrm>
          <a:prstGeom prst="rect">
            <a:avLst/>
          </a:prstGeom>
        </p:spPr>
        <p:txBody>
          <a:bodyPr anchorCtr="0" anchor="ctr" bIns="34275" lIns="68575" spcFirstLastPara="1" rIns="68575" wrap="square" tIns="34275">
            <a:noAutofit/>
          </a:bodyPr>
          <a:lstStyle/>
          <a:p>
            <a:pPr indent="-317500" lvl="0" marL="457200" rtl="0" algn="l">
              <a:spcBef>
                <a:spcPts val="0"/>
              </a:spcBef>
              <a:spcAft>
                <a:spcPts val="0"/>
              </a:spcAft>
              <a:buSzPts val="1400"/>
              <a:buChar char="•"/>
            </a:pPr>
            <a:r>
              <a:rPr lang="en"/>
              <a:t>Functions that take in another function as an argument</a:t>
            </a:r>
            <a:endParaRPr/>
          </a:p>
          <a:p>
            <a:pPr indent="-317500" lvl="0" marL="457200" rtl="0" algn="l">
              <a:spcBef>
                <a:spcPts val="0"/>
              </a:spcBef>
              <a:spcAft>
                <a:spcPts val="0"/>
              </a:spcAft>
              <a:buSzPts val="1400"/>
              <a:buChar char="•"/>
            </a:pPr>
            <a:r>
              <a:rPr lang="en"/>
              <a:t>Built in </a:t>
            </a:r>
            <a:r>
              <a:rPr lang="en"/>
              <a:t>higher-order</a:t>
            </a:r>
            <a:r>
              <a:rPr lang="en"/>
              <a:t> functions in Haskell</a:t>
            </a:r>
            <a:endParaRPr/>
          </a:p>
          <a:p>
            <a:pPr indent="-317500" lvl="1" marL="914400" rtl="0" algn="l">
              <a:spcBef>
                <a:spcPts val="0"/>
              </a:spcBef>
              <a:spcAft>
                <a:spcPts val="0"/>
              </a:spcAft>
              <a:buSzPts val="1400"/>
              <a:buChar char="•"/>
            </a:pPr>
            <a:r>
              <a:rPr lang="en" sz="1400"/>
              <a:t>map/foldr/foldl</a:t>
            </a:r>
            <a:endParaRPr sz="1400"/>
          </a:p>
          <a:p>
            <a:pPr indent="-317500" lvl="0" marL="457200" rtl="0" algn="l">
              <a:spcBef>
                <a:spcPts val="0"/>
              </a:spcBef>
              <a:spcAft>
                <a:spcPts val="0"/>
              </a:spcAft>
              <a:buSzPts val="1400"/>
              <a:buChar char="•"/>
            </a:pPr>
            <a:r>
              <a:rPr lang="en"/>
              <a:t>Video that explains and shows how to use them in Haskell: </a:t>
            </a:r>
            <a:r>
              <a:rPr lang="en" u="sng">
                <a:solidFill>
                  <a:schemeClr val="hlink"/>
                </a:solidFill>
                <a:hlinkClick r:id="rId3"/>
              </a:rPr>
              <a:t>https://youtu.be/_GzGPFMn7Fs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Opinion of the Language - N’s Take</a:t>
            </a:r>
            <a:endParaRPr/>
          </a:p>
        </p:txBody>
      </p:sp>
      <p:sp>
        <p:nvSpPr>
          <p:cNvPr id="179" name="Google Shape;179;p25"/>
          <p:cNvSpPr txBox="1"/>
          <p:nvPr>
            <p:ph idx="1" type="body"/>
          </p:nvPr>
        </p:nvSpPr>
        <p:spPr>
          <a:xfrm>
            <a:off x="311700" y="1152475"/>
            <a:ext cx="8520600" cy="3416400"/>
          </a:xfrm>
          <a:prstGeom prst="rect">
            <a:avLst/>
          </a:prstGeom>
        </p:spPr>
        <p:txBody>
          <a:bodyPr anchorCtr="0" anchor="ctr" bIns="34275" lIns="68575" spcFirstLastPara="1" rIns="68575" wrap="square" tIns="34275">
            <a:noAutofit/>
          </a:bodyPr>
          <a:lstStyle/>
          <a:p>
            <a:pPr indent="-304800" lvl="0" marL="457200" rtl="0" algn="l">
              <a:spcBef>
                <a:spcPts val="0"/>
              </a:spcBef>
              <a:spcAft>
                <a:spcPts val="0"/>
              </a:spcAft>
              <a:buSzPts val="1200"/>
              <a:buChar char="•"/>
            </a:pPr>
            <a:r>
              <a:rPr lang="en" sz="1200"/>
              <a:t>I enjoyed learning the language, it was interesting learning a different way of thinking about programming away from object oriented programming. </a:t>
            </a:r>
            <a:endParaRPr sz="1200"/>
          </a:p>
          <a:p>
            <a:pPr indent="-285750" lvl="0" marL="457200" rtl="0" algn="l">
              <a:spcBef>
                <a:spcPts val="0"/>
              </a:spcBef>
              <a:spcAft>
                <a:spcPts val="0"/>
              </a:spcAft>
              <a:buSzPts val="900"/>
              <a:buChar char="•"/>
            </a:pPr>
            <a:r>
              <a:rPr lang="en" sz="1200"/>
              <a:t>The language is very compact and fast to write out -- if you know what you are doing. I can see the advantages of embedding haskell scripts in portions of a larger project to perform quick and easy computations that are elegant to write.</a:t>
            </a:r>
            <a:endParaRPr sz="1200"/>
          </a:p>
          <a:p>
            <a:pPr indent="-285750" lvl="0" marL="457200" rtl="0" algn="l">
              <a:spcBef>
                <a:spcPts val="0"/>
              </a:spcBef>
              <a:spcAft>
                <a:spcPts val="0"/>
              </a:spcAft>
              <a:buSzPts val="900"/>
              <a:buChar char="•"/>
            </a:pPr>
            <a:r>
              <a:rPr lang="en" sz="1200"/>
              <a:t> A huge learning curve compared to object oriented programming. Compared to interpreted languages like Java and or C++, you must think of structures of any kind is immutable. Recursion is an absolute must. Like in ML, loops aren’t as easy as declaring “for” or “while”, so even simple string looping requires a recursive function. </a:t>
            </a:r>
            <a:endParaRPr sz="1200"/>
          </a:p>
          <a:p>
            <a:pPr indent="-285750" lvl="0" marL="457200" rtl="0" algn="l">
              <a:spcBef>
                <a:spcPts val="0"/>
              </a:spcBef>
              <a:spcAft>
                <a:spcPts val="0"/>
              </a:spcAft>
              <a:buSzPts val="900"/>
              <a:buChar char="•"/>
            </a:pPr>
            <a:r>
              <a:rPr lang="en" sz="1200"/>
              <a:t>I would recommend this language for other programmers. The reason why I pushed to learn this language was because I was told by a Senior Developer at my internship that he wished more programmers knew functionally programming languages, namely Haskell. Of course he could be an old man yelling at a cloud, but he seemed pretty serious when he said there is a shift happening away from OOP to Functional...but we will see. Haskell, like most functional programming languages, is difficult to transition to from other OOP languages, but after doing this assignment and forcing myself to do more recursion, I feel like I can program even better in languages like Java or Python.</a:t>
            </a:r>
            <a:endParaRPr sz="1200"/>
          </a:p>
          <a:p>
            <a:pPr indent="-285750" lvl="0" marL="457200" rtl="0" algn="l">
              <a:spcBef>
                <a:spcPts val="0"/>
              </a:spcBef>
              <a:spcAft>
                <a:spcPts val="0"/>
              </a:spcAft>
              <a:buSzPts val="900"/>
              <a:buChar char="•"/>
            </a:pPr>
            <a:r>
              <a:rPr lang="en" sz="1200"/>
              <a:t>We touched a little bit of list comprehension. But just the surface level. Some examples in text and online of well formulated list comprehension was quite impressive. I will probably continue to learn basics of functional programming and do a deeper dive into advanced list comprehension.</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Opinion of the Language - T’s Take</a:t>
            </a:r>
            <a:endParaRPr/>
          </a:p>
        </p:txBody>
      </p:sp>
      <p:sp>
        <p:nvSpPr>
          <p:cNvPr id="185" name="Google Shape;185;p26"/>
          <p:cNvSpPr txBox="1"/>
          <p:nvPr>
            <p:ph idx="1" type="body"/>
          </p:nvPr>
        </p:nvSpPr>
        <p:spPr>
          <a:xfrm>
            <a:off x="311700" y="1152475"/>
            <a:ext cx="8520600" cy="3416400"/>
          </a:xfrm>
          <a:prstGeom prst="rect">
            <a:avLst/>
          </a:prstGeom>
        </p:spPr>
        <p:txBody>
          <a:bodyPr anchorCtr="0" anchor="ctr" bIns="34275" lIns="68575" spcFirstLastPara="1" rIns="68575" wrap="square" tIns="34275">
            <a:noAutofit/>
          </a:bodyPr>
          <a:lstStyle/>
          <a:p>
            <a:pPr indent="-317500" lvl="0" marL="457200" rtl="0" algn="l">
              <a:spcBef>
                <a:spcPts val="0"/>
              </a:spcBef>
              <a:spcAft>
                <a:spcPts val="0"/>
              </a:spcAft>
              <a:buSzPts val="1400"/>
              <a:buChar char="•"/>
            </a:pPr>
            <a:r>
              <a:rPr lang="en"/>
              <a:t>I enjoyed using the language because it was fun to learn a functional programming language that wouldn’t be covered in the CS classes. It was fun to play around with the language as the structure was different than anything I have learned before.</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
              <a:t>The language is useful because it is fast and is more expressive than any languages I’ve used.</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
              <a:t>The only other languages I know are Python, Java, and C. Python is the most similar to haskell in the sense that they are both strongly typed languages, but Haskell is much faster than Python. I feel that Python, Java or C is easier to learn than Haskell since Haskell has such a steep learning curve.</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
              <a:t>I would recommend this language to other programmers because after you get over the learning curve, it is pretty fast and easy to use. I feel like it also shows you a new perspective on programming.</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
              <a:t>Other aspects I would be interested in is how Haskell is used for building websites and how you can compile Haskell to JavaScript.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References</a:t>
            </a:r>
            <a:endParaRPr/>
          </a:p>
        </p:txBody>
      </p:sp>
      <p:sp>
        <p:nvSpPr>
          <p:cNvPr id="191" name="Google Shape;191;p27"/>
          <p:cNvSpPr txBox="1"/>
          <p:nvPr>
            <p:ph idx="1" type="body"/>
          </p:nvPr>
        </p:nvSpPr>
        <p:spPr>
          <a:xfrm>
            <a:off x="311700" y="1152475"/>
            <a:ext cx="8520600" cy="3416400"/>
          </a:xfrm>
          <a:prstGeom prst="rect">
            <a:avLst/>
          </a:prstGeom>
        </p:spPr>
        <p:txBody>
          <a:bodyPr anchorCtr="0" anchor="ctr" bIns="34275" lIns="68575" spcFirstLastPara="1" rIns="68575" wrap="square" tIns="34275">
            <a:noAutofit/>
          </a:bodyPr>
          <a:lstStyle/>
          <a:p>
            <a:pPr indent="-317500" lvl="0" marL="457200" rtl="0" algn="l">
              <a:lnSpc>
                <a:spcPct val="115000"/>
              </a:lnSpc>
              <a:spcBef>
                <a:spcPts val="1200"/>
              </a:spcBef>
              <a:spcAft>
                <a:spcPts val="0"/>
              </a:spcAft>
              <a:buSzPts val="1400"/>
              <a:buChar char="•"/>
            </a:pPr>
            <a:r>
              <a:rPr lang="en"/>
              <a:t>Commenting. Commenting - HaskellWiki. (n.d.). Retrieved September 24, 2021, from https://wiki.haskell.org/Commenting. </a:t>
            </a:r>
            <a:endParaRPr/>
          </a:p>
          <a:p>
            <a:pPr indent="-317500" lvl="0" marL="457200" rtl="0" algn="l">
              <a:lnSpc>
                <a:spcPct val="115000"/>
              </a:lnSpc>
              <a:spcBef>
                <a:spcPts val="0"/>
              </a:spcBef>
              <a:spcAft>
                <a:spcPts val="0"/>
              </a:spcAft>
              <a:buSzPts val="1400"/>
              <a:buChar char="•"/>
            </a:pPr>
            <a:r>
              <a:rPr lang="en"/>
              <a:t>Drop. Hoogle. (n.d.). Retrieved September 25, 2021, from https://hoogle.haskell.org/?hoogle=drop. </a:t>
            </a:r>
            <a:endParaRPr/>
          </a:p>
          <a:p>
            <a:pPr indent="-317500" lvl="0" marL="457200" rtl="0" algn="l">
              <a:lnSpc>
                <a:spcPct val="115000"/>
              </a:lnSpc>
              <a:spcBef>
                <a:spcPts val="0"/>
              </a:spcBef>
              <a:spcAft>
                <a:spcPts val="0"/>
              </a:spcAft>
              <a:buSzPts val="1400"/>
              <a:buChar char="•"/>
            </a:pPr>
            <a:r>
              <a:rPr lang="en"/>
              <a:t>Haskell/Truth values. Wikibooks, open books for an open world. (n.d.). Retrieved September 24, 2021, from https://en.wikibooks.org/wiki/Haskell/Truth_values. </a:t>
            </a:r>
            <a:endParaRPr/>
          </a:p>
          <a:p>
            <a:pPr indent="-317500" lvl="0" marL="457200" rtl="0" algn="l">
              <a:lnSpc>
                <a:spcPct val="115000"/>
              </a:lnSpc>
              <a:spcBef>
                <a:spcPts val="0"/>
              </a:spcBef>
              <a:spcAft>
                <a:spcPts val="0"/>
              </a:spcAft>
              <a:buSzPts val="1400"/>
              <a:buChar char="•"/>
            </a:pPr>
            <a:r>
              <a:rPr lang="en"/>
              <a:t>Operators in Haskell. CherCherTech. (n.d.). Retrieved September 24, 2021, from https://chercher.tech/haskell/operators. </a:t>
            </a:r>
            <a:endParaRPr/>
          </a:p>
          <a:p>
            <a:pPr indent="-317500" lvl="0" marL="457200" rtl="0" algn="l">
              <a:lnSpc>
                <a:spcPct val="115000"/>
              </a:lnSpc>
              <a:spcBef>
                <a:spcPts val="0"/>
              </a:spcBef>
              <a:spcAft>
                <a:spcPts val="0"/>
              </a:spcAft>
              <a:buSzPts val="1400"/>
              <a:buChar char="•"/>
            </a:pPr>
            <a:r>
              <a:rPr lang="en"/>
              <a:t>Starting out. Starting Out - Learn You a Haskell for Great Good! (n.d.). Retrieved September 24, 2021, from http://learnyouahaskell.com/starting-out.</a:t>
            </a:r>
            <a:endParaRPr/>
          </a:p>
          <a:p>
            <a:pPr indent="-317500" lvl="0" marL="457200" rtl="0" algn="l">
              <a:lnSpc>
                <a:spcPct val="115000"/>
              </a:lnSpc>
              <a:spcBef>
                <a:spcPts val="0"/>
              </a:spcBef>
              <a:spcAft>
                <a:spcPts val="0"/>
              </a:spcAft>
              <a:buSzPts val="1400"/>
              <a:buChar char="•"/>
            </a:pPr>
            <a:r>
              <a:rPr lang="en"/>
              <a:t>Tate, B. (2012). Seven languages in seven weeks a pragmatic guide to learning programming languages. The Pragmatic Bookshelf. </a:t>
            </a:r>
            <a:endParaRPr/>
          </a:p>
          <a:p>
            <a:pPr indent="-317500" lvl="0" marL="457200" rtl="0" algn="l">
              <a:lnSpc>
                <a:spcPct val="115000"/>
              </a:lnSpc>
              <a:spcBef>
                <a:spcPts val="0"/>
              </a:spcBef>
              <a:spcAft>
                <a:spcPts val="0"/>
              </a:spcAft>
              <a:buSzPts val="1400"/>
              <a:buChar char="•"/>
            </a:pPr>
            <a:r>
              <a:rPr lang="en"/>
              <a:t>Wikimedia Foundation. (2021, September 16). Haskell (programming language). Wikipedia. Retrieved September 23, 2021, from https://en.wikipedia.org/wiki/Haskell_(programming_language)#:~:text=Designed%20for%20teaching%2C%20research%20and,Glasgow%20Haskell%20Compiler%20(GHC).&amp;text=Haskell%20is%20used%20in%20academia%20and%20industry.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