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345" r:id="rId4"/>
    <p:sldId id="357" r:id="rId5"/>
    <p:sldId id="313" r:id="rId6"/>
    <p:sldId id="358" r:id="rId7"/>
    <p:sldId id="355" r:id="rId8"/>
    <p:sldId id="356" r:id="rId9"/>
    <p:sldId id="318" r:id="rId10"/>
    <p:sldId id="332" r:id="rId11"/>
    <p:sldId id="359" r:id="rId12"/>
    <p:sldId id="353" r:id="rId13"/>
    <p:sldId id="360" r:id="rId14"/>
    <p:sldId id="361" r:id="rId15"/>
    <p:sldId id="362" r:id="rId16"/>
    <p:sldId id="363" r:id="rId17"/>
    <p:sldId id="292" r:id="rId18"/>
    <p:sldId id="364" r:id="rId19"/>
    <p:sldId id="329" r:id="rId20"/>
    <p:sldId id="354" r:id="rId21"/>
    <p:sldId id="342" r:id="rId22"/>
    <p:sldId id="308" r:id="rId23"/>
    <p:sldId id="365" r:id="rId24"/>
    <p:sldId id="298" r:id="rId25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59AEAFAF-6439-4220-8B27-26DF4B926786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4302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374" y="9374302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9A420E30-0932-4A85-A00F-4DFFAE0D92C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44123A30-4DB1-4EFB-BC87-ECEDE9638EBD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8" tIns="45709" rIns="91418" bIns="4570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4302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4" y="9374302"/>
            <a:ext cx="2918831" cy="493474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6D925BE7-B9E4-4D24-9D67-F7823D78F0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25BE7-B9E4-4D24-9D67-F7823D78F0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0393-EDDD-41A7-852C-739E2ACB869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2020/6/2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jp/url?sa=i&amp;source=images&amp;cd=&amp;cad=rja&amp;uact=8&amp;ved=0CAgQjRw&amp;url=http://ja.wikipedia.org/wiki/%E3%82%B8%E3%83%A7%E3%82%BC%E3%83%95%EF%BC%9D%E3%83%AB%E3%82%A4%E3%83%BB%E3%83%A9%E3%82%B0%E3%83%A9%E3%83%B3%E3%82%B8%E3%83%A5&amp;ei=YFdQVKSTGIbEmwW3zYHwDg&amp;psig=AFQjCNHzW3CnQpcVIL4WygqAc4E1wO8R4A&amp;ust=141463779245259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数値解析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オンライン第</a:t>
            </a:r>
            <a:r>
              <a:rPr lang="en-US" altLang="ja-JP" dirty="0"/>
              <a:t>4</a:t>
            </a:r>
            <a:r>
              <a:rPr lang="ja-JP" altLang="en-US" dirty="0"/>
              <a:t>回　</a:t>
            </a:r>
            <a:r>
              <a:rPr kumimoji="1" lang="en-US" altLang="ja-JP" dirty="0"/>
              <a:t>2020/6/2</a:t>
            </a:r>
            <a:endParaRPr lang="ja-JP" altLang="ja-JP" dirty="0"/>
          </a:p>
          <a:p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38217F2-D298-41F2-9F38-73240A19CC92}"/>
              </a:ext>
            </a:extLst>
          </p:cNvPr>
          <p:cNvGrpSpPr/>
          <p:nvPr/>
        </p:nvGrpSpPr>
        <p:grpSpPr>
          <a:xfrm>
            <a:off x="5076056" y="404664"/>
            <a:ext cx="3826396" cy="5256584"/>
            <a:chOff x="4572000" y="404664"/>
            <a:chExt cx="4330452" cy="5841940"/>
          </a:xfrm>
        </p:grpSpPr>
        <p:pic>
          <p:nvPicPr>
            <p:cNvPr id="8" name="Picture 2" descr="http://upload.wikimedia.org/wikipedia/commons/f/ff/Joseph_Louis_Lagrange.jpg">
              <a:hlinkClick r:id="rId3"/>
              <a:extLst>
                <a:ext uri="{FF2B5EF4-FFF2-40B4-BE49-F238E27FC236}">
                  <a16:creationId xmlns:a16="http://schemas.microsoft.com/office/drawing/2014/main" id="{33B95378-8973-4ABD-9A06-1F0FE9FCC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404664"/>
              <a:ext cx="4330452" cy="5430388"/>
            </a:xfrm>
            <a:prstGeom prst="rect">
              <a:avLst/>
            </a:prstGeom>
            <a:noFill/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6D3B81D-5E63-4AC7-8F0A-B5297D8A64AC}"/>
                </a:ext>
              </a:extLst>
            </p:cNvPr>
            <p:cNvSpPr txBox="1"/>
            <p:nvPr/>
          </p:nvSpPr>
          <p:spPr>
            <a:xfrm>
              <a:off x="5292080" y="5877272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ジョセフ＝ルイ・ラグランジュ</a:t>
              </a:r>
              <a:endParaRPr kumimoji="1" lang="ja-JP" altLang="en-US" dirty="0"/>
            </a:p>
          </p:txBody>
        </p:sp>
      </p:grpSp>
      <p:sp>
        <p:nvSpPr>
          <p:cNvPr id="10" name="角丸四角形 8">
            <a:extLst>
              <a:ext uri="{FF2B5EF4-FFF2-40B4-BE49-F238E27FC236}">
                <a16:creationId xmlns:a16="http://schemas.microsoft.com/office/drawing/2014/main" id="{17AE9655-0254-4DCC-A098-EC173F36738C}"/>
              </a:ext>
            </a:extLst>
          </p:cNvPr>
          <p:cNvSpPr/>
          <p:nvPr/>
        </p:nvSpPr>
        <p:spPr>
          <a:xfrm>
            <a:off x="611560" y="260648"/>
            <a:ext cx="295232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メモ１：</a:t>
            </a:r>
            <a:endParaRPr lang="en-US" altLang="ja-JP" dirty="0"/>
          </a:p>
          <a:p>
            <a:pPr algn="ctr"/>
            <a:r>
              <a:rPr lang="ja-JP" altLang="en-US" dirty="0"/>
              <a:t>「西暦</a:t>
            </a:r>
            <a:r>
              <a:rPr lang="en-US" altLang="ja-JP" dirty="0"/>
              <a:t>2500</a:t>
            </a:r>
            <a:r>
              <a:rPr lang="ja-JP" altLang="en-US" dirty="0"/>
              <a:t>年、日本の総人口は</a:t>
            </a:r>
            <a:r>
              <a:rPr lang="en-US" altLang="ja-JP" dirty="0"/>
              <a:t>1000</a:t>
            </a:r>
            <a:r>
              <a:rPr lang="ja-JP" altLang="en-US" dirty="0"/>
              <a:t>人を切るという説があります」。</a:t>
            </a:r>
            <a:endParaRPr kumimoji="1" lang="ja-JP" altLang="en-US" dirty="0"/>
          </a:p>
        </p:txBody>
      </p:sp>
      <p:sp>
        <p:nvSpPr>
          <p:cNvPr id="11" name="角丸四角形 8">
            <a:extLst>
              <a:ext uri="{FF2B5EF4-FFF2-40B4-BE49-F238E27FC236}">
                <a16:creationId xmlns:a16="http://schemas.microsoft.com/office/drawing/2014/main" id="{599E4572-80BB-4758-AC16-F0F196BF9BE2}"/>
              </a:ext>
            </a:extLst>
          </p:cNvPr>
          <p:cNvSpPr/>
          <p:nvPr/>
        </p:nvSpPr>
        <p:spPr>
          <a:xfrm>
            <a:off x="611560" y="582182"/>
            <a:ext cx="295232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メモ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endParaRPr lang="en-US" altLang="ja-JP" dirty="0"/>
          </a:p>
          <a:p>
            <a:pPr algn="ctr"/>
            <a:r>
              <a:rPr lang="ja-JP" altLang="en-US" dirty="0"/>
              <a:t>「</a:t>
            </a:r>
            <a:r>
              <a:rPr lang="en-US" altLang="ja-JP" dirty="0"/>
              <a:t>2015</a:t>
            </a:r>
            <a:r>
              <a:rPr lang="ja-JP" altLang="en-US" dirty="0"/>
              <a:t>年の国勢調査で</a:t>
            </a:r>
            <a:r>
              <a:rPr lang="en-US" altLang="ja-JP" dirty="0"/>
              <a:t>1920</a:t>
            </a:r>
            <a:r>
              <a:rPr lang="ja-JP" altLang="en-US" dirty="0"/>
              <a:t>年以来はじめて前回調査（</a:t>
            </a:r>
            <a:r>
              <a:rPr lang="en-US" altLang="ja-JP" dirty="0"/>
              <a:t>2010</a:t>
            </a:r>
            <a:r>
              <a:rPr lang="ja-JP" altLang="en-US" dirty="0"/>
              <a:t>年）より</a:t>
            </a:r>
            <a:r>
              <a:rPr lang="en-US" altLang="ja-JP" dirty="0"/>
              <a:t>0.8%</a:t>
            </a:r>
            <a:r>
              <a:rPr lang="ja-JP" altLang="en-US" dirty="0"/>
              <a:t>減少しました」。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今日はここから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5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824BB-DF69-4439-BE1E-F86EE0E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ラグランジュ補間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38B4D-DBFA-4882-BAE4-576ACC32FD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教科書</a:t>
            </a:r>
            <a:r>
              <a:rPr lang="en-US" altLang="ja-JP" dirty="0"/>
              <a:t>pp.44-45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0682CD-5D8B-44AB-B860-DD7C3D51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" y="2186848"/>
            <a:ext cx="8989764" cy="24843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A37F234-F2BE-452D-81CB-CD6F86E4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" y="4828141"/>
            <a:ext cx="8989764" cy="4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824BB-DF69-4439-BE1E-F86EE0E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ラグランジュ補間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38B4D-DBFA-4882-BAE4-576ACC32FD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教科書</a:t>
            </a:r>
            <a:r>
              <a:rPr lang="en-US" altLang="ja-JP" dirty="0"/>
              <a:t>pp.44-45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C6C31E-4424-4908-AFC9-9AB4DD3E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3" y="2277737"/>
            <a:ext cx="8813494" cy="29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824BB-DF69-4439-BE1E-F86EE0E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ラグランジュ補間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38B4D-DBFA-4882-BAE4-576ACC32FD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教科書</a:t>
            </a:r>
            <a:r>
              <a:rPr lang="en-US" altLang="ja-JP" dirty="0"/>
              <a:t>pp.44-45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4F823D-9B21-4EEF-8498-24D30B06F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974"/>
          <a:stretch/>
        </p:blipFill>
        <p:spPr>
          <a:xfrm>
            <a:off x="77118" y="2060849"/>
            <a:ext cx="8989764" cy="15121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C58FD0-570D-434D-B19B-81A6A87C0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76"/>
          <a:stretch/>
        </p:blipFill>
        <p:spPr>
          <a:xfrm>
            <a:off x="77118" y="3675614"/>
            <a:ext cx="8989764" cy="2695740"/>
          </a:xfrm>
          <a:prstGeom prst="rect">
            <a:avLst/>
          </a:prstGeom>
        </p:spPr>
      </p:pic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72A74A76-5C53-4171-B702-942A3EE4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95064"/>
              </p:ext>
            </p:extLst>
          </p:nvPr>
        </p:nvGraphicFramePr>
        <p:xfrm>
          <a:off x="3851920" y="115806"/>
          <a:ext cx="5087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98932159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879254243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26313696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42259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1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6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b="0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62646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6DE9EB1F-0ABF-41A1-B297-FC72B807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416" y="1087258"/>
            <a:ext cx="5660095" cy="6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5B006-C29D-4C94-B358-3F7A57F2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ラグランジュ補間の公式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80154-0189-42FA-91BF-B321ABB611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lang="ja-JP" altLang="en-US" dirty="0"/>
              <a:t>教科書</a:t>
            </a:r>
            <a:r>
              <a:rPr lang="en-US" altLang="ja-JP" dirty="0"/>
              <a:t>pp.45-46</a:t>
            </a:r>
            <a:r>
              <a:rPr lang="ja-JP" altLang="en-US" dirty="0"/>
              <a:t> 　</a:t>
            </a:r>
            <a:r>
              <a:rPr lang="en-US" altLang="ja-JP" dirty="0"/>
              <a:t>※2</a:t>
            </a:r>
            <a:r>
              <a:rPr lang="ja-JP" altLang="en-US" dirty="0"/>
              <a:t>次関数版の導出は</a:t>
            </a:r>
            <a:r>
              <a:rPr lang="en-US" altLang="ja-JP" dirty="0"/>
              <a:t>p.45</a:t>
            </a:r>
            <a:r>
              <a:rPr lang="ja-JP" altLang="en-US" dirty="0"/>
              <a:t>辺り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 プログラミング解説は次回の予定（自学自習が望ましい）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672E0CE-A4C5-47F1-8EE2-1896B0120B72}"/>
              </a:ext>
            </a:extLst>
          </p:cNvPr>
          <p:cNvGrpSpPr/>
          <p:nvPr/>
        </p:nvGrpSpPr>
        <p:grpSpPr>
          <a:xfrm>
            <a:off x="215516" y="2185858"/>
            <a:ext cx="8720359" cy="3187358"/>
            <a:chOff x="215516" y="2185858"/>
            <a:chExt cx="8720359" cy="318735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394DD7C-906D-42D8-B068-CFD82202C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516" y="2185858"/>
              <a:ext cx="8712968" cy="94610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7F4CC64-9CFD-41C7-B9D6-8753C9402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08" y="3023733"/>
              <a:ext cx="8712967" cy="2349483"/>
            </a:xfrm>
            <a:prstGeom prst="rect">
              <a:avLst/>
            </a:prstGeom>
          </p:spPr>
        </p:pic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1000B61A-3CDD-4DD2-A729-314CAD969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905" y="0"/>
            <a:ext cx="5660095" cy="6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240D5-C0CD-4367-B949-1BF5E189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ラグランジュ補間演習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B4056-8206-4C68-967B-0BB34E84CB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演習時間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 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演習終わりにクイズをやります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※Mathematica</a:t>
            </a:r>
            <a:r>
              <a:rPr kumimoji="1" lang="ja-JP" altLang="en-US" dirty="0"/>
              <a:t>、</a:t>
            </a:r>
            <a:r>
              <a:rPr kumimoji="1" lang="en-US" altLang="ja-JP" dirty="0"/>
              <a:t>Wolfram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Alpha</a:t>
            </a:r>
            <a:r>
              <a:rPr kumimoji="1" lang="ja-JP" altLang="en-US" dirty="0"/>
              <a:t>利用可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※※</a:t>
            </a:r>
            <a:r>
              <a:rPr lang="ja-JP" altLang="en-US" dirty="0"/>
              <a:t>試験時は持ち込み不可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BA8C18-E18A-4B50-955B-EB3332F4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" y="1970136"/>
            <a:ext cx="8981358" cy="2016224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6423FE7-57CA-4A21-8585-1FC386BB6C45}"/>
              </a:ext>
            </a:extLst>
          </p:cNvPr>
          <p:cNvGrpSpPr/>
          <p:nvPr/>
        </p:nvGrpSpPr>
        <p:grpSpPr>
          <a:xfrm>
            <a:off x="457200" y="5319378"/>
            <a:ext cx="7648896" cy="1337136"/>
            <a:chOff x="457200" y="5319378"/>
            <a:chExt cx="7648896" cy="13371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52C1786-1708-4C8E-9C50-D92E8CB2BCF6}"/>
                    </a:ext>
                  </a:extLst>
                </p:cNvPr>
                <p:cNvSpPr txBox="1"/>
                <p:nvPr/>
              </p:nvSpPr>
              <p:spPr>
                <a:xfrm>
                  <a:off x="611560" y="5319378"/>
                  <a:ext cx="6879384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52C1786-1708-4C8E-9C50-D92E8CB2B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5319378"/>
                  <a:ext cx="6879384" cy="5767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B50FEAE1-A20F-46F8-B2CC-4D9421D6A770}"/>
                    </a:ext>
                  </a:extLst>
                </p:cNvPr>
                <p:cNvSpPr/>
                <p:nvPr/>
              </p:nvSpPr>
              <p:spPr>
                <a:xfrm>
                  <a:off x="457200" y="5987420"/>
                  <a:ext cx="7648896" cy="6690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B50FEAE1-A20F-46F8-B2CC-4D9421D6A7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987420"/>
                  <a:ext cx="7648896" cy="6690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80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39880-8A8D-4710-BAA7-4D17872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43E0E9-DD89-4C98-8E12-3C36385A6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解答は教科書</a:t>
            </a:r>
            <a:r>
              <a:rPr kumimoji="1" lang="en-US" altLang="ja-JP" dirty="0"/>
              <a:t>pp.46-47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FE775D-16FC-4DB9-9351-A1BE1A4F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2856"/>
            <a:ext cx="4710588" cy="8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7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71794-3DD4-40CA-BAEE-A4331C2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クイズに挑戦！！！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C335AE-6E10-4FCD-9E52-7592AF4E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kumimoji="1" lang="ja-JP" altLang="en-US" dirty="0"/>
              <a:t>中抜け防止、成績評価のフォローアップ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sz="6000" dirty="0">
                <a:solidFill>
                  <a:srgbClr val="FF0000"/>
                </a:solidFill>
              </a:rPr>
              <a:t>＜＜＜＜注意＞＞＞＞</a:t>
            </a:r>
            <a:endParaRPr lang="en-US" altLang="ja-JP" sz="6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このクイズを時間内に回答しない場合は、欠席扱いになる可能性があります。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57675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勢いで（？）、次に進みたいところですが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今日は、ニュートン補間の概要まで</a:t>
            </a:r>
          </a:p>
        </p:txBody>
      </p:sp>
      <p:pic>
        <p:nvPicPr>
          <p:cNvPr id="4" name="Picture 2" descr="http://www.nararika.com/butsuri/kagakushi/riki/newton1s.jpg">
            <a:extLst>
              <a:ext uri="{FF2B5EF4-FFF2-40B4-BE49-F238E27FC236}">
                <a16:creationId xmlns:a16="http://schemas.microsoft.com/office/drawing/2014/main" id="{40F46DB1-4A63-4D1B-9946-0F7836BC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600200"/>
            <a:ext cx="1756567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97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864096"/>
          </a:xfrm>
        </p:spPr>
        <p:txBody>
          <a:bodyPr/>
          <a:lstStyle/>
          <a:p>
            <a:r>
              <a:rPr kumimoji="1" lang="ja-JP" altLang="en-US" dirty="0"/>
              <a:t>ニュートン補間の概要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784976" cy="594928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ラグランジュ補間の欠点</a:t>
            </a:r>
            <a:endParaRPr kumimoji="1" lang="en-US" altLang="ja-JP" dirty="0"/>
          </a:p>
          <a:p>
            <a:pPr lvl="1"/>
            <a:r>
              <a:rPr lang="ja-JP" altLang="en-US" dirty="0"/>
              <a:t>同じ係数計算を何度も行なってしまう</a:t>
            </a:r>
            <a:endParaRPr lang="en-US" altLang="ja-JP" dirty="0"/>
          </a:p>
          <a:p>
            <a:pPr lvl="1"/>
            <a:r>
              <a:rPr kumimoji="1" lang="ja-JP" altLang="en-US" dirty="0"/>
              <a:t>データ数が増えた場合、多項式をはじめから再構成しなければならない</a:t>
            </a:r>
            <a:endParaRPr kumimoji="1" lang="en-US" altLang="ja-JP" dirty="0"/>
          </a:p>
          <a:p>
            <a:r>
              <a:rPr kumimoji="1" lang="ja-JP" altLang="en-US" dirty="0"/>
              <a:t>ニュートン補間の特徴</a:t>
            </a:r>
            <a:endParaRPr kumimoji="1" lang="en-US" altLang="ja-JP" dirty="0"/>
          </a:p>
          <a:p>
            <a:pPr lvl="1"/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番目の多項式は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ja-JP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番目の多項式＋</a:t>
            </a:r>
            <a:r>
              <a:rPr lang="ja-JP" altLang="en-US" b="1" i="1" dirty="0">
                <a:solidFill>
                  <a:srgbClr val="0070C0"/>
                </a:solidFill>
                <a:latin typeface="Symbol" pitchFamily="18" charset="2"/>
                <a:cs typeface="Times New Roman" pitchFamily="18" charset="0"/>
              </a:rPr>
              <a:t>補正項</a:t>
            </a:r>
            <a:r>
              <a:rPr kumimoji="1" lang="ja-JP" altLang="en-US" i="1" dirty="0">
                <a:latin typeface="Symbol" pitchFamily="18" charset="2"/>
                <a:cs typeface="Times New Roman" pitchFamily="18" charset="0"/>
              </a:rPr>
              <a:t> 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の</a:t>
            </a:r>
            <a:r>
              <a:rPr kumimoji="1" lang="ja-JP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漸化式</a:t>
            </a:r>
            <a:endParaRPr kumimoji="1" lang="en-US" altLang="ja-JP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プログラムを再帰手続きで記述しやすい</a:t>
            </a:r>
            <a:endParaRPr kumimoji="1" lang="en-US" altLang="ja-JP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ja-JP" altLang="en-US" dirty="0"/>
              <a:t>データ数が増えた場合、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番目（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dirty="0"/>
              <a:t>次元目）の項を追加するだけでよい</a:t>
            </a:r>
            <a:endParaRPr lang="en-US" altLang="ja-JP" dirty="0"/>
          </a:p>
          <a:p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プログラミングに向けて</a:t>
            </a:r>
            <a:endParaRPr kumimoji="1"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アルゴリズムをそのまま</a:t>
            </a:r>
            <a:r>
              <a:rPr kumimoji="1" lang="en-US" altLang="ja-JP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 ⇒ ニュートン補間の必要なし、ラグランジュ補　</a:t>
            </a:r>
            <a:endParaRPr kumimoji="1"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　　　　　　　　　　　　　　　　　　　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間でよい</a:t>
            </a:r>
            <a:endParaRPr kumimoji="1"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漸化式で記述 ⇒ 再帰で書くのは必須としたい</a:t>
            </a: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データ数が増えた場合</a:t>
            </a:r>
            <a:endParaRPr kumimoji="1"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⇒ （こんな場面が想定されるかは分からないが）</a:t>
            </a: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あらかじめ補間したい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を定めておく</a:t>
            </a:r>
            <a:endParaRPr kumimoji="1"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順次、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番目の標本点を追加して、補間多項式を更新する</a:t>
            </a:r>
            <a:endParaRPr kumimoji="1"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kumimoji="1" lang="ja-JP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9552" y="4725144"/>
            <a:ext cx="78488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39552" y="5301208"/>
            <a:ext cx="784887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36296" y="4581128"/>
            <a:ext cx="1728192" cy="17281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別々の課題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本日の予定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74694A5-6637-40A1-818F-11031E9AF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7706"/>
              </p:ext>
            </p:extLst>
          </p:nvPr>
        </p:nvGraphicFramePr>
        <p:xfrm>
          <a:off x="326773" y="1772816"/>
          <a:ext cx="836327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964">
                  <a:extLst>
                    <a:ext uri="{9D8B030D-6E8A-4147-A177-3AD203B41FA5}">
                      <a16:colId xmlns:a16="http://schemas.microsoft.com/office/drawing/2014/main" val="702268715"/>
                    </a:ext>
                  </a:extLst>
                </a:gridCol>
                <a:gridCol w="6226308">
                  <a:extLst>
                    <a:ext uri="{9D8B030D-6E8A-4147-A177-3AD203B41FA5}">
                      <a16:colId xmlns:a16="http://schemas.microsoft.com/office/drawing/2014/main" val="78484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0:00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出欠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5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5:00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復習：曲線のあてはめ ～ 素朴すぎる補間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10:00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ラグランジュ補間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5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30:00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クイズ１－１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、解説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8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30:00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ニュートン補間の導入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60:00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strike="noStrike" dirty="0">
                          <a:solidFill>
                            <a:srgbClr val="FF0000"/>
                          </a:solidFill>
                        </a:rPr>
                        <a:t>クイズ１－２</a:t>
                      </a:r>
                      <a:r>
                        <a:rPr kumimoji="1" lang="ja-JP" altLang="en-US" sz="2400" strike="noStrike" dirty="0">
                          <a:solidFill>
                            <a:schemeClr val="tx1"/>
                          </a:solidFill>
                        </a:rPr>
                        <a:t>、解説</a:t>
                      </a:r>
                      <a:endParaRPr kumimoji="1" lang="ja-JP" altLang="en-US" sz="240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70:00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（余力があれば）プログラミング演習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7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85:00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クイズ１－</a:t>
                      </a:r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、解説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24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824BB-DF69-4439-BE1E-F86EE0E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ニュートン補間の計画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38B4D-DBFA-4882-BAE4-576ACC32FD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lang="en-US" altLang="ja-JP" dirty="0"/>
              <a:t>pp.48-59</a:t>
            </a:r>
            <a:r>
              <a:rPr lang="ja-JP" altLang="en-US" dirty="0"/>
              <a:t>は導出過程は読み飛ばして、公式中心で自学自習してください。</a:t>
            </a:r>
            <a:endParaRPr lang="en-US" altLang="ja-JP" dirty="0"/>
          </a:p>
          <a:p>
            <a:pPr marL="365760" lvl="1" indent="0">
              <a:buNone/>
            </a:pPr>
            <a:r>
              <a:rPr lang="ja-JP" altLang="en-US" dirty="0"/>
              <a:t>次回、必要事項：</a:t>
            </a:r>
            <a:endParaRPr lang="en-US" altLang="ja-JP" dirty="0"/>
          </a:p>
          <a:p>
            <a:pPr marL="365760" lvl="1" indent="0">
              <a:buNone/>
            </a:pPr>
            <a:r>
              <a:rPr lang="en-US" altLang="ja-JP" dirty="0"/>
              <a:t>pp.50-52</a:t>
            </a:r>
            <a:r>
              <a:rPr lang="ja-JP" altLang="en-US" dirty="0"/>
              <a:t>　ニュートンの差商公式　</a:t>
            </a:r>
            <a:r>
              <a:rPr lang="en-US" altLang="ja-JP" dirty="0"/>
              <a:t>※</a:t>
            </a:r>
            <a:r>
              <a:rPr lang="ja-JP" altLang="en-US" dirty="0"/>
              <a:t>一般的には差分商</a:t>
            </a:r>
            <a:endParaRPr lang="en-US" altLang="ja-JP" dirty="0"/>
          </a:p>
          <a:p>
            <a:pPr marL="365760" lvl="1" indent="0">
              <a:buNone/>
            </a:pPr>
            <a:r>
              <a:rPr lang="en-US" altLang="ja-JP" dirty="0"/>
              <a:t>p.58</a:t>
            </a:r>
            <a:r>
              <a:rPr lang="ja-JP" altLang="en-US" dirty="0"/>
              <a:t>　ニュートンの前進補間公式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372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71794-3DD4-40CA-BAEE-A4331C2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クイズに挑戦！！！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C335AE-6E10-4FCD-9E52-7592AF4E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kumimoji="1" lang="ja-JP" altLang="en-US" dirty="0"/>
              <a:t>中抜け防止、成績評価のフォローアップ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sz="6000" dirty="0">
                <a:solidFill>
                  <a:srgbClr val="FF0000"/>
                </a:solidFill>
              </a:rPr>
              <a:t>＜＜＜＜注意＞＞＞＞</a:t>
            </a:r>
            <a:endParaRPr lang="en-US" altLang="ja-JP" sz="6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このクイズを時間内に回答しない場合は、欠席扱いになる可能性があります。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7298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EAB0E-C846-4ACC-BC04-80EB230E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（余力があれば）プログラミング補足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42A1B-27B3-4D7E-938B-6395F2F8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ラグランジュ補間</a:t>
            </a:r>
            <a:endParaRPr kumimoji="1" lang="en-US" altLang="ja-JP" dirty="0"/>
          </a:p>
          <a:p>
            <a:pPr lvl="1"/>
            <a:r>
              <a:rPr lang="ja-JP" altLang="en-US" dirty="0"/>
              <a:t>コロナ問題</a:t>
            </a:r>
            <a:r>
              <a:rPr lang="en-US" altLang="ja-JP" dirty="0"/>
              <a:t>N</a:t>
            </a:r>
            <a:r>
              <a:rPr lang="ja-JP" altLang="en-US" dirty="0"/>
              <a:t>＝３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9A223AA-3A6D-4E8C-A172-A7E0685058BE}"/>
              </a:ext>
            </a:extLst>
          </p:cNvPr>
          <p:cNvGrpSpPr/>
          <p:nvPr/>
        </p:nvGrpSpPr>
        <p:grpSpPr>
          <a:xfrm>
            <a:off x="1403648" y="2445230"/>
            <a:ext cx="5778445" cy="4028722"/>
            <a:chOff x="1447796" y="2436306"/>
            <a:chExt cx="5778445" cy="4028722"/>
          </a:xfrm>
        </p:grpSpPr>
        <p:pic>
          <p:nvPicPr>
            <p:cNvPr id="5" name="コンテンツ プレースホルダー 6">
              <a:extLst>
                <a:ext uri="{FF2B5EF4-FFF2-40B4-BE49-F238E27FC236}">
                  <a16:creationId xmlns:a16="http://schemas.microsoft.com/office/drawing/2014/main" id="{AACA3E9A-6C01-4A1D-AAC2-1D892BC67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796" y="2436306"/>
              <a:ext cx="5778445" cy="4028722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BB8586D-2CAE-42CD-86D4-430809B50906}"/>
                </a:ext>
              </a:extLst>
            </p:cNvPr>
            <p:cNvSpPr/>
            <p:nvPr/>
          </p:nvSpPr>
          <p:spPr>
            <a:xfrm>
              <a:off x="3707904" y="6076229"/>
              <a:ext cx="476196" cy="2621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33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EAB0E-C846-4ACC-BC04-80EB230E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（余力があれば）プログラミング補足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42A1B-27B3-4D7E-938B-6395F2F8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ラグランジュ補間</a:t>
            </a:r>
            <a:endParaRPr kumimoji="1" lang="en-US" altLang="ja-JP" dirty="0"/>
          </a:p>
          <a:p>
            <a:pPr lvl="1"/>
            <a:r>
              <a:rPr lang="ja-JP" altLang="en-US" dirty="0"/>
              <a:t>コロナ問題</a:t>
            </a:r>
            <a:r>
              <a:rPr lang="en-US" altLang="ja-JP" dirty="0"/>
              <a:t>N</a:t>
            </a:r>
            <a:r>
              <a:rPr lang="ja-JP" altLang="en-US" dirty="0"/>
              <a:t>＝３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DF332DF-EE75-4E7A-9406-3DCDACB93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3" r="87799" b="55782"/>
          <a:stretch/>
        </p:blipFill>
        <p:spPr>
          <a:xfrm>
            <a:off x="457200" y="2564904"/>
            <a:ext cx="2321240" cy="20975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CE9DC9-2DDF-48B9-B255-3DA3F0F6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44" y="2420888"/>
            <a:ext cx="572918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71794-3DD4-40CA-BAEE-A4331C2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クイズに挑戦！！！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C335AE-6E10-4FCD-9E52-7592AF4E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873752"/>
          </a:xfrm>
        </p:spPr>
        <p:txBody>
          <a:bodyPr/>
          <a:lstStyle/>
          <a:p>
            <a:r>
              <a:rPr kumimoji="1" lang="ja-JP" altLang="en-US" dirty="0"/>
              <a:t>中抜け防止、成績評価のフォローアップ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sz="6000" dirty="0">
                <a:solidFill>
                  <a:srgbClr val="FF0000"/>
                </a:solidFill>
              </a:rPr>
              <a:t>＜＜＜＜注意＞＞＞＞</a:t>
            </a:r>
            <a:endParaRPr lang="en-US" altLang="ja-JP" sz="6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この総まとめのクイズ（合計</a:t>
            </a:r>
            <a:r>
              <a:rPr kumimoji="1" lang="en-US" altLang="ja-JP" dirty="0"/>
              <a:t>2</a:t>
            </a:r>
            <a:r>
              <a:rPr kumimoji="1" lang="ja-JP" altLang="en-US" dirty="0"/>
              <a:t>問、計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点</a:t>
            </a:r>
            <a:r>
              <a:rPr lang="ja-JP" altLang="en-US" dirty="0"/>
              <a:t>）は成績評価に算入される可能性があります。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9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053A6-E86D-4FBC-A3DB-059A472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復習：今回の分野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3A4377-88F6-486A-8C86-546267ECCB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補間</a:t>
            </a:r>
            <a:endParaRPr kumimoji="1" lang="en-US" altLang="ja-JP" dirty="0"/>
          </a:p>
          <a:p>
            <a:r>
              <a:rPr lang="ja-JP" altLang="en-US" dirty="0"/>
              <a:t>授業のストーリーとしては、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　曲線のあてはめ　の概要</a:t>
            </a:r>
            <a:endParaRPr kumimoji="1" lang="en-US" altLang="ja-JP" dirty="0"/>
          </a:p>
          <a:p>
            <a:pPr lvl="2"/>
            <a:r>
              <a:rPr lang="ja-JP" altLang="en-US" dirty="0"/>
              <a:t>スプライン補間＆最小二乗法を</a:t>
            </a:r>
            <a:r>
              <a:rPr lang="en-US" altLang="ja-JP" dirty="0"/>
              <a:t>Excel</a:t>
            </a:r>
            <a:r>
              <a:rPr lang="ja-JP" altLang="en-US" dirty="0"/>
              <a:t>で確認</a:t>
            </a:r>
            <a:endParaRPr kumimoji="1" lang="en-US" altLang="ja-JP" dirty="0"/>
          </a:p>
          <a:p>
            <a:pPr marL="36576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　補間法　のうち、</a:t>
            </a:r>
            <a:endParaRPr kumimoji="1" lang="en-US" altLang="ja-JP" dirty="0"/>
          </a:p>
          <a:p>
            <a:pPr lvl="2"/>
            <a:r>
              <a:rPr lang="ja-JP" altLang="en-US" dirty="0"/>
              <a:t>素朴すぎる補間</a:t>
            </a:r>
            <a:endParaRPr lang="en-US" altLang="ja-JP" dirty="0"/>
          </a:p>
          <a:p>
            <a:pPr lvl="2"/>
            <a:r>
              <a:rPr kumimoji="1" lang="ja-JP" altLang="en-US" dirty="0"/>
              <a:t>ラグランジュ補間</a:t>
            </a:r>
            <a:endParaRPr kumimoji="1" lang="en-US" altLang="ja-JP" dirty="0"/>
          </a:p>
          <a:p>
            <a:pPr lvl="2"/>
            <a:r>
              <a:rPr lang="ja-JP" altLang="en-US" dirty="0"/>
              <a:t>ニュートン補間</a:t>
            </a:r>
            <a:endParaRPr lang="en-US" altLang="ja-JP" dirty="0"/>
          </a:p>
          <a:p>
            <a:pPr marL="36576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lang="ja-JP" altLang="en-US" dirty="0"/>
              <a:t>（余力があれば）</a:t>
            </a:r>
            <a:r>
              <a:rPr lang="en-US" altLang="ja-JP" dirty="0"/>
              <a:t>4</a:t>
            </a:r>
            <a:r>
              <a:rPr lang="ja-JP" altLang="en-US" dirty="0"/>
              <a:t>章に戻ってスプライン補間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章　チェビシェフ補間は扱わない</a:t>
            </a:r>
            <a:endParaRPr lang="en-US" altLang="ja-JP" dirty="0"/>
          </a:p>
          <a:p>
            <a:pPr lvl="2"/>
            <a:endParaRPr kumimoji="1" lang="ja-JP" altLang="en-US" dirty="0"/>
          </a:p>
          <a:p>
            <a:pPr marL="365760" lvl="1" indent="0">
              <a:buNone/>
            </a:pPr>
            <a:endParaRPr kumimoji="1" lang="en-US" altLang="ja-JP" dirty="0"/>
          </a:p>
          <a:p>
            <a:pPr marL="36576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30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2EC71-2999-43B4-9104-23BA92BA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kumimoji="1" lang="ja-JP" altLang="en-US" dirty="0"/>
              <a:t>復習：曲線のあてはめ（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のグラフでいうと）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630C4F-EB94-4E03-836A-23F3F58F2C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5069160"/>
          </a:xfrm>
        </p:spPr>
        <p:txBody>
          <a:bodyPr/>
          <a:lstStyle/>
          <a:p>
            <a:r>
              <a:rPr kumimoji="1" lang="ja-JP" altLang="en-US" dirty="0"/>
              <a:t>標本</a:t>
            </a:r>
            <a:r>
              <a:rPr kumimoji="1" lang="ja-JP" altLang="en-US" b="1" dirty="0">
                <a:solidFill>
                  <a:srgbClr val="FF0000"/>
                </a:solidFill>
              </a:rPr>
              <a:t>点</a:t>
            </a:r>
            <a:r>
              <a:rPr kumimoji="1" lang="ja-JP" altLang="en-US" dirty="0"/>
              <a:t>を通る</a:t>
            </a:r>
            <a:r>
              <a:rPr kumimoji="1" lang="en-US" altLang="ja-JP" dirty="0"/>
              <a:t>〔</a:t>
            </a:r>
            <a:r>
              <a:rPr lang="ja-JP" altLang="en-US" dirty="0"/>
              <a:t>滑らかな曲線</a:t>
            </a:r>
            <a:r>
              <a:rPr kumimoji="1" lang="en-US" altLang="ja-JP" dirty="0"/>
              <a:t>〕</a:t>
            </a:r>
          </a:p>
          <a:p>
            <a:pPr lvl="1"/>
            <a:r>
              <a:rPr kumimoji="1" lang="ja-JP" altLang="en-US" dirty="0"/>
              <a:t>散布図（平滑線とマーカー） </a:t>
            </a:r>
            <a:endParaRPr lang="en-US" altLang="ja-JP" dirty="0"/>
          </a:p>
          <a:p>
            <a:pPr lvl="2"/>
            <a:r>
              <a:rPr kumimoji="1" lang="en-US" altLang="ja-JP" dirty="0"/>
              <a:t>Excel</a:t>
            </a:r>
            <a:r>
              <a:rPr kumimoji="1" lang="ja-JP" altLang="en-US" dirty="0"/>
              <a:t>はベジェ曲線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授業での一応の目標はスプライン関数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標本点の</a:t>
            </a:r>
            <a:r>
              <a:rPr kumimoji="1" lang="ja-JP" altLang="en-US" b="1" dirty="0">
                <a:solidFill>
                  <a:srgbClr val="FF0000"/>
                </a:solidFill>
              </a:rPr>
              <a:t>近く</a:t>
            </a:r>
            <a:r>
              <a:rPr kumimoji="1" lang="ja-JP" altLang="en-US" dirty="0"/>
              <a:t>を通る</a:t>
            </a:r>
            <a:r>
              <a:rPr lang="en-US" altLang="ja-JP" dirty="0"/>
              <a:t>〔</a:t>
            </a:r>
            <a:r>
              <a:rPr lang="ja-JP" altLang="en-US" dirty="0"/>
              <a:t>滑らかな曲線</a:t>
            </a:r>
            <a:r>
              <a:rPr lang="en-US" altLang="ja-JP" dirty="0"/>
              <a:t>〕</a:t>
            </a:r>
          </a:p>
          <a:p>
            <a:pPr lvl="1"/>
            <a:r>
              <a:rPr kumimoji="1" lang="ja-JP" altLang="en-US" dirty="0"/>
              <a:t>近似関数</a:t>
            </a:r>
            <a:endParaRPr kumimoji="1" lang="en-US" altLang="ja-JP" dirty="0"/>
          </a:p>
          <a:p>
            <a:pPr lvl="2"/>
            <a:r>
              <a:rPr lang="ja-JP" altLang="en-US" dirty="0"/>
              <a:t>最小二乗法：</a:t>
            </a:r>
            <a:r>
              <a:rPr lang="en-US" altLang="ja-JP" dirty="0"/>
              <a:t>2</a:t>
            </a:r>
            <a:r>
              <a:rPr lang="ja-JP" altLang="en-US" dirty="0"/>
              <a:t>乗誤差の総和が最小</a:t>
            </a:r>
            <a:endParaRPr lang="en-US" altLang="ja-JP" dirty="0"/>
          </a:p>
          <a:p>
            <a:pPr lvl="2"/>
            <a:r>
              <a:rPr lang="ja-JP" altLang="en-US" dirty="0"/>
              <a:t>最もよく利用されるのは「線形近似」</a:t>
            </a:r>
            <a:endParaRPr lang="en-US" altLang="ja-JP" dirty="0"/>
          </a:p>
          <a:p>
            <a:pPr lvl="1"/>
            <a:r>
              <a:rPr kumimoji="1" lang="ja-JP" altLang="en-US" dirty="0"/>
              <a:t>テクニカルには</a:t>
            </a:r>
            <a:r>
              <a:rPr kumimoji="1" lang="en-US" altLang="ja-JP" dirty="0"/>
              <a:t>…</a:t>
            </a:r>
          </a:p>
          <a:p>
            <a:pPr lvl="2"/>
            <a:r>
              <a:rPr kumimoji="1" lang="ja-JP" altLang="en-US" dirty="0"/>
              <a:t>条件を限定すると多項式補間も可能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FA5DC0-F95B-42DE-A11A-0DDF011BE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87" t="16401" r="36613" b="55600"/>
          <a:stretch/>
        </p:blipFill>
        <p:spPr>
          <a:xfrm>
            <a:off x="6145709" y="1600200"/>
            <a:ext cx="2541091" cy="21175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8C11226-E190-4E5B-BC36-38532C2ED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00" t="24801" r="2751" b="27600"/>
          <a:stretch/>
        </p:blipFill>
        <p:spPr>
          <a:xfrm>
            <a:off x="6145708" y="3900338"/>
            <a:ext cx="1738659" cy="29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復習：補間とは？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069160"/>
          </a:xfrm>
        </p:spPr>
        <p:txBody>
          <a:bodyPr/>
          <a:lstStyle/>
          <a:p>
            <a:r>
              <a:rPr kumimoji="1" lang="ja-JP" altLang="en-US" dirty="0"/>
              <a:t>与えられた数値データ列を基に、それぞれのデータ間を</a:t>
            </a:r>
            <a:r>
              <a:rPr kumimoji="1" lang="ja-JP" altLang="en-US" b="1" dirty="0">
                <a:solidFill>
                  <a:srgbClr val="00B0F0"/>
                </a:solidFill>
              </a:rPr>
              <a:t>理にかなった</a:t>
            </a:r>
            <a:r>
              <a:rPr kumimoji="1" lang="ja-JP" altLang="en-US" dirty="0"/>
              <a:t>数値で近似すること、または、その数値を得るための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関数</a:t>
            </a:r>
            <a:r>
              <a:rPr kumimoji="1" lang="ja-JP" altLang="en-US" dirty="0"/>
              <a:t>を与えること</a:t>
            </a:r>
            <a:endParaRPr kumimoji="1" lang="en-US" altLang="ja-JP" dirty="0"/>
          </a:p>
          <a:p>
            <a:r>
              <a:rPr lang="ja-JP" altLang="en-US" sz="5400" dirty="0"/>
              <a:t>内挿</a:t>
            </a:r>
            <a:r>
              <a:rPr lang="ja-JP" altLang="en-US" dirty="0"/>
              <a:t>ともいう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内挿というくらいであるから、</a:t>
            </a:r>
            <a:endParaRPr lang="en-US" altLang="ja-JP" dirty="0"/>
          </a:p>
          <a:p>
            <a:pPr lvl="1"/>
            <a:r>
              <a:rPr kumimoji="1" lang="ja-JP" altLang="en-US" dirty="0"/>
              <a:t>データとデータの</a:t>
            </a:r>
            <a:r>
              <a:rPr kumimoji="1" lang="ja-JP" altLang="en-US" sz="4000" dirty="0"/>
              <a:t>間の推測</a:t>
            </a:r>
            <a:r>
              <a:rPr kumimoji="1" lang="ja-JP" altLang="en-US" dirty="0"/>
              <a:t>には有効</a:t>
            </a:r>
            <a:endParaRPr kumimoji="1" lang="en-US" altLang="ja-JP" dirty="0"/>
          </a:p>
          <a:p>
            <a:pPr lvl="1"/>
            <a:r>
              <a:rPr lang="ja-JP" altLang="en-US" dirty="0"/>
              <a:t>データ列の端より外の推測はできなくはないが、</a:t>
            </a:r>
            <a:r>
              <a:rPr lang="ja-JP" altLang="en-US" sz="3200" dirty="0"/>
              <a:t>ちょっと危険</a:t>
            </a:r>
            <a:endParaRPr kumimoji="1" lang="en-US" altLang="ja-JP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745288" cy="1143000"/>
          </a:xfrm>
        </p:spPr>
        <p:txBody>
          <a:bodyPr/>
          <a:lstStyle/>
          <a:p>
            <a:r>
              <a:rPr kumimoji="1" lang="ja-JP" altLang="en-US" dirty="0"/>
              <a:t>復習：補間の原理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/>
              <a:t>例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u="sng" dirty="0"/>
              <a:t>3</a:t>
            </a:r>
            <a:r>
              <a:rPr kumimoji="1" lang="ja-JP" altLang="en-US" u="sng" dirty="0"/>
              <a:t>点</a:t>
            </a:r>
            <a:r>
              <a:rPr kumimoji="1" lang="ja-JP" altLang="en-US" dirty="0"/>
              <a:t>を通る</a:t>
            </a:r>
            <a:endParaRPr kumimoji="1" lang="en-US" altLang="ja-JP" dirty="0"/>
          </a:p>
          <a:p>
            <a:pPr>
              <a:buNone/>
            </a:pPr>
            <a:r>
              <a:rPr lang="en-US" altLang="ja-JP" dirty="0"/>
              <a:t>※</a:t>
            </a:r>
            <a:r>
              <a:rPr lang="ja-JP" altLang="en-US" dirty="0"/>
              <a:t>簡単のため、</a:t>
            </a:r>
            <a:r>
              <a:rPr lang="ja-JP" altLang="en-US" b="1" dirty="0">
                <a:solidFill>
                  <a:srgbClr val="FF0000"/>
                </a:solidFill>
              </a:rPr>
              <a:t>多項式</a:t>
            </a:r>
            <a:r>
              <a:rPr lang="ja-JP" altLang="en-US" dirty="0"/>
              <a:t>に限定</a:t>
            </a:r>
            <a:endParaRPr kumimoji="1" lang="en-US" altLang="ja-JP" dirty="0"/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endParaRPr kumimoji="1" lang="en-US" altLang="ja-JP" dirty="0"/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endParaRPr kumimoji="1" lang="en-US" altLang="ja-JP" dirty="0"/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r>
              <a:rPr kumimoji="1" lang="ja-JP" altLang="en-US" dirty="0"/>
              <a:t>任意の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点を通る直線（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次関数）は定義できない</a:t>
            </a:r>
            <a:endParaRPr kumimoji="1" lang="en-US" altLang="ja-JP" dirty="0"/>
          </a:p>
          <a:p>
            <a:pPr>
              <a:buNone/>
            </a:pPr>
            <a:r>
              <a:rPr kumimoji="1" lang="en-US" altLang="ja-JP" u="sng" dirty="0"/>
              <a:t>2</a:t>
            </a:r>
            <a:r>
              <a:rPr kumimoji="1" lang="ja-JP" altLang="en-US" u="sng" dirty="0"/>
              <a:t>次関数</a:t>
            </a:r>
            <a:r>
              <a:rPr kumimoji="1" lang="ja-JP" altLang="en-US" dirty="0"/>
              <a:t>は一意に決定</a:t>
            </a:r>
            <a:endParaRPr kumimoji="1" lang="en-US" altLang="ja-JP" dirty="0"/>
          </a:p>
          <a:p>
            <a:pPr>
              <a:buNone/>
            </a:pPr>
            <a:r>
              <a:rPr lang="en-US" altLang="ja-JP" dirty="0"/>
              <a:t>3</a:t>
            </a:r>
            <a:r>
              <a:rPr lang="ja-JP" altLang="en-US" dirty="0"/>
              <a:t>次関数以上は無限に存在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5508104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779912" y="4149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2198688" y="333375"/>
          <a:ext cx="68373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7" name="数式" r:id="rId3" imgW="3314520" imgH="1041120" progId="Equation.3">
                  <p:embed/>
                </p:oleObj>
              </mc:Choice>
              <mc:Fallback>
                <p:oleObj name="数式" r:id="rId3" imgW="3314520" imgH="1041120" progId="Equation.3">
                  <p:embed/>
                  <p:pic>
                    <p:nvPicPr>
                      <p:cNvPr id="6" name="オブジェクト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33375"/>
                        <a:ext cx="6837362" cy="214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円/楕円 6"/>
          <p:cNvSpPr/>
          <p:nvPr/>
        </p:nvSpPr>
        <p:spPr>
          <a:xfrm>
            <a:off x="1907704" y="45091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28800" y="3077029"/>
            <a:ext cx="3889829" cy="1480457"/>
          </a:xfrm>
          <a:custGeom>
            <a:avLst/>
            <a:gdLst>
              <a:gd name="connsiteX0" fmla="*/ 0 w 3889829"/>
              <a:gd name="connsiteY0" fmla="*/ 1480457 h 1480457"/>
              <a:gd name="connsiteX1" fmla="*/ 2032000 w 3889829"/>
              <a:gd name="connsiteY1" fmla="*/ 1132114 h 1480457"/>
              <a:gd name="connsiteX2" fmla="*/ 3889829 w 3889829"/>
              <a:gd name="connsiteY2" fmla="*/ 0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9829" h="1480457">
                <a:moveTo>
                  <a:pt x="0" y="1480457"/>
                </a:moveTo>
                <a:cubicBezTo>
                  <a:pt x="691847" y="1429657"/>
                  <a:pt x="1383695" y="1378857"/>
                  <a:pt x="2032000" y="1132114"/>
                </a:cubicBezTo>
                <a:cubicBezTo>
                  <a:pt x="2680305" y="885371"/>
                  <a:pt x="3285067" y="442685"/>
                  <a:pt x="388982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1BE6D-EF94-4340-B9B0-38B702E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素朴すぎる補間の演習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97A4F69-818A-42B6-B287-040FDE470C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5850" y="1600200"/>
            <a:ext cx="6990299" cy="487362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C50566BA-6145-4239-AA21-833D0028D04C}"/>
              </a:ext>
            </a:extLst>
          </p:cNvPr>
          <p:cNvSpPr/>
          <p:nvPr/>
        </p:nvSpPr>
        <p:spPr>
          <a:xfrm>
            <a:off x="2915816" y="5949280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99547-78A5-418F-9789-A0EBC1C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復習：素朴すぎる補間の演習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7AC14F-2EFF-45B7-AEC1-E565D0DD65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0CE4CB-F29C-4FAE-A41F-1F5EF25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13293" r="88587" b="72068"/>
          <a:stretch/>
        </p:blipFill>
        <p:spPr>
          <a:xfrm>
            <a:off x="457200" y="1600200"/>
            <a:ext cx="2328702" cy="1684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EE3A95-BC6C-459F-8CC7-1C1AFA588FF5}"/>
                  </a:ext>
                </a:extLst>
              </p:cNvPr>
              <p:cNvSpPr txBox="1"/>
              <p:nvPr/>
            </p:nvSpPr>
            <p:spPr>
              <a:xfrm>
                <a:off x="3707904" y="1700808"/>
                <a:ext cx="3528392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=219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=478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+31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=293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EE3A95-BC6C-459F-8CC7-1C1AFA58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700808"/>
                <a:ext cx="3528392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A17C21-67F0-45CA-9B08-AC3F5356256C}"/>
                  </a:ext>
                </a:extLst>
              </p:cNvPr>
              <p:cNvSpPr txBox="1"/>
              <p:nvPr/>
            </p:nvSpPr>
            <p:spPr>
              <a:xfrm>
                <a:off x="5580112" y="3429000"/>
                <a:ext cx="2155270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≈−0.92997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≈31.216      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=219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A17C21-67F0-45CA-9B08-AC3F5356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429000"/>
                <a:ext cx="2155270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32F3B38B-4BD8-42EC-94F6-1BD54BF7E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62" y="3704188"/>
            <a:ext cx="4584589" cy="275563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CD6804-9C35-4EC0-9112-11047BF90FA9}"/>
              </a:ext>
            </a:extLst>
          </p:cNvPr>
          <p:cNvSpPr txBox="1"/>
          <p:nvPr/>
        </p:nvSpPr>
        <p:spPr>
          <a:xfrm>
            <a:off x="5280645" y="5178478"/>
            <a:ext cx="26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※6</a:t>
            </a:r>
            <a:r>
              <a:rPr lang="ja-JP" altLang="en-US" dirty="0"/>
              <a:t>次までならば、</a:t>
            </a:r>
            <a:r>
              <a:rPr lang="en-US" altLang="ja-JP" dirty="0"/>
              <a:t>Excel</a:t>
            </a:r>
            <a:r>
              <a:rPr lang="ja-JP" altLang="en-US" dirty="0"/>
              <a:t>でも答え合わせ可能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2EDA36-89A3-4906-B5CE-0D632D8E86C9}"/>
                  </a:ext>
                </a:extLst>
              </p:cNvPr>
              <p:cNvSpPr txBox="1"/>
              <p:nvPr/>
            </p:nvSpPr>
            <p:spPr>
              <a:xfrm>
                <a:off x="5547812" y="939733"/>
                <a:ext cx="23769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2EDA36-89A3-4906-B5CE-0D632D8E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12" y="939733"/>
                <a:ext cx="2376988" cy="369332"/>
              </a:xfrm>
              <a:prstGeom prst="rect">
                <a:avLst/>
              </a:prstGeom>
              <a:blipFill>
                <a:blip r:embed="rId6"/>
                <a:stretch>
                  <a:fillRect l="-2564" r="-76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復習：補間の原理まとめ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53136"/>
          </a:xfrm>
        </p:spPr>
        <p:txBody>
          <a:bodyPr/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ja-JP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個</a:t>
            </a:r>
            <a:r>
              <a:rPr kumimoji="1" lang="ja-JP" altLang="en-US" dirty="0"/>
              <a:t>の標本点を補間する</a:t>
            </a:r>
            <a:endParaRPr kumimoji="1" lang="en-US" altLang="ja-JP" dirty="0"/>
          </a:p>
          <a:p>
            <a:r>
              <a:rPr lang="ja-JP" altLang="en-US" dirty="0"/>
              <a:t>補間する関数は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ja-JP" altLang="en-US" dirty="0"/>
              <a:t>次の</a:t>
            </a:r>
            <a:r>
              <a:rPr lang="ja-JP" altLang="en-US" b="1" dirty="0"/>
              <a:t>多項式</a:t>
            </a:r>
            <a:r>
              <a:rPr lang="ja-JP" altLang="en-US" dirty="0"/>
              <a:t>を用いるとき、</a:t>
            </a:r>
            <a:r>
              <a:rPr lang="ja-JP" altLang="en-US" b="1" dirty="0">
                <a:solidFill>
                  <a:srgbClr val="FF0000"/>
                </a:solidFill>
              </a:rPr>
              <a:t>一意に得られる</a:t>
            </a:r>
            <a:endParaRPr lang="en-US" altLang="ja-JP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ja-JP" dirty="0"/>
              <a:t>	</a:t>
            </a:r>
            <a:r>
              <a:rPr lang="ja-JP" altLang="en-US" sz="8800" dirty="0"/>
              <a:t>多項式補間</a:t>
            </a:r>
            <a:r>
              <a:rPr lang="ja-JP" altLang="en-US" dirty="0"/>
              <a:t>と呼ぶ</a:t>
            </a:r>
            <a:endParaRPr lang="en-US" altLang="ja-JP" dirty="0"/>
          </a:p>
          <a:p>
            <a:r>
              <a:rPr lang="ja-JP" altLang="en-US" dirty="0"/>
              <a:t>多項式補間の</a:t>
            </a:r>
            <a:r>
              <a:rPr lang="en-US" altLang="ja-JP" dirty="0"/>
              <a:t>〔</a:t>
            </a:r>
            <a:r>
              <a:rPr lang="ja-JP" altLang="en-US" dirty="0"/>
              <a:t>表現</a:t>
            </a:r>
            <a:r>
              <a:rPr lang="en-US" altLang="ja-JP" dirty="0"/>
              <a:t>〕</a:t>
            </a:r>
            <a:r>
              <a:rPr lang="ja-JP" altLang="en-US" dirty="0"/>
              <a:t>例</a:t>
            </a:r>
            <a:endParaRPr lang="en-US" altLang="ja-JP" dirty="0"/>
          </a:p>
          <a:p>
            <a:pPr lvl="1"/>
            <a:r>
              <a:rPr lang="ja-JP" altLang="en-US" dirty="0"/>
              <a:t>ラグランジュ補間　　</a:t>
            </a:r>
            <a:r>
              <a:rPr lang="en-US" altLang="ja-JP" dirty="0"/>
              <a:t>…</a:t>
            </a:r>
            <a:r>
              <a:rPr lang="ja-JP" altLang="en-US" dirty="0"/>
              <a:t> 素朴な補間アルゴリズム</a:t>
            </a:r>
            <a:endParaRPr lang="en-US" altLang="ja-JP" dirty="0"/>
          </a:p>
          <a:p>
            <a:pPr lvl="1"/>
            <a:r>
              <a:rPr lang="ja-JP" altLang="en-US" dirty="0"/>
              <a:t>ニュートン補間　　　 </a:t>
            </a:r>
            <a:r>
              <a:rPr lang="en-US" altLang="ja-JP" dirty="0"/>
              <a:t>…</a:t>
            </a:r>
            <a:r>
              <a:rPr lang="ja-JP" altLang="en-US" dirty="0"/>
              <a:t> データを</a:t>
            </a:r>
            <a:r>
              <a:rPr lang="en-US" altLang="ja-JP" dirty="0"/>
              <a:t>1</a:t>
            </a:r>
            <a:r>
              <a:rPr lang="ja-JP" altLang="en-US" dirty="0"/>
              <a:t>つ追加するときに有効</a:t>
            </a:r>
            <a:endParaRPr lang="en-US" altLang="ja-JP" dirty="0"/>
          </a:p>
          <a:p>
            <a:r>
              <a:rPr lang="ja-JP" altLang="en-US" dirty="0"/>
              <a:t>多項式補間の欠点は次数が上がるとすぐ現れます</a:t>
            </a:r>
            <a:endParaRPr lang="en-US" altLang="ja-JP" dirty="0"/>
          </a:p>
          <a:p>
            <a:pPr>
              <a:buNone/>
            </a:pPr>
            <a:r>
              <a:rPr lang="en-US" altLang="ja-JP" dirty="0"/>
              <a:t>	</a:t>
            </a:r>
            <a:r>
              <a:rPr lang="ja-JP" altLang="en-US" dirty="0"/>
              <a:t>⇔ スプライン補間 によって（それなりに）改善できる</a:t>
            </a:r>
            <a:endParaRPr lang="en-US" altLang="ja-JP" dirty="0"/>
          </a:p>
          <a:p>
            <a:pPr lvl="2">
              <a:buNone/>
            </a:pPr>
            <a:r>
              <a:rPr lang="en-US" altLang="ja-JP" dirty="0"/>
              <a:t>※</a:t>
            </a:r>
            <a:r>
              <a:rPr lang="ja-JP" altLang="en-US" dirty="0"/>
              <a:t>スプライン補間はプログラミング演習なし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902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F3CB8A635D902448AE06B1F2F83DC7B" ma:contentTypeVersion="2" ma:contentTypeDescription="新しいドキュメントを作成します。" ma:contentTypeScope="" ma:versionID="3b9440ca3e5c7742d5577e2851d4ac7d">
  <xsd:schema xmlns:xsd="http://www.w3.org/2001/XMLSchema" xmlns:xs="http://www.w3.org/2001/XMLSchema" xmlns:p="http://schemas.microsoft.com/office/2006/metadata/properties" xmlns:ns2="5c68fdb4-34fe-4bb6-bddd-ecc6cf94abb0" targetNamespace="http://schemas.microsoft.com/office/2006/metadata/properties" ma:root="true" ma:fieldsID="de33c240ae5f974de262d8cf35fd98b4" ns2:_="">
    <xsd:import namespace="5c68fdb4-34fe-4bb6-bddd-ecc6cf94a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8fdb4-34fe-4bb6-bddd-ecc6cf94a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8E6BF-077C-4671-B910-1F193C979921}"/>
</file>

<file path=customXml/itemProps2.xml><?xml version="1.0" encoding="utf-8"?>
<ds:datastoreItem xmlns:ds="http://schemas.openxmlformats.org/officeDocument/2006/customXml" ds:itemID="{7044C7FD-2AA3-49D8-8A70-0FA504872D69}"/>
</file>

<file path=customXml/itemProps3.xml><?xml version="1.0" encoding="utf-8"?>
<ds:datastoreItem xmlns:ds="http://schemas.openxmlformats.org/officeDocument/2006/customXml" ds:itemID="{FEC1F514-9448-44BC-96F8-100C8B7B844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4857</TotalTime>
  <Words>971</Words>
  <Application>Microsoft Office PowerPoint</Application>
  <PresentationFormat>画面に合わせる (4:3)</PresentationFormat>
  <Paragraphs>171</Paragraphs>
  <Slides>24</Slides>
  <Notes>2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3" baseType="lpstr">
      <vt:lpstr>Calibri</vt:lpstr>
      <vt:lpstr>Cambria Math</vt:lpstr>
      <vt:lpstr>Century Schoolbook</vt:lpstr>
      <vt:lpstr>Symbol</vt:lpstr>
      <vt:lpstr>Times New Roman</vt:lpstr>
      <vt:lpstr>Wingdings</vt:lpstr>
      <vt:lpstr>Wingdings 2</vt:lpstr>
      <vt:lpstr>スパイス</vt:lpstr>
      <vt:lpstr>数式</vt:lpstr>
      <vt:lpstr>数値解析</vt:lpstr>
      <vt:lpstr>本日の予定</vt:lpstr>
      <vt:lpstr>復習：今回の分野</vt:lpstr>
      <vt:lpstr>復習：曲線のあてはめ（Excelのグラフでいうと）</vt:lpstr>
      <vt:lpstr>復習：補間とは？</vt:lpstr>
      <vt:lpstr>復習：補間の原理</vt:lpstr>
      <vt:lpstr>素朴すぎる補間の演習</vt:lpstr>
      <vt:lpstr>復習：素朴すぎる補間の演習</vt:lpstr>
      <vt:lpstr>復習：補間の原理まとめ</vt:lpstr>
      <vt:lpstr>今日はここから</vt:lpstr>
      <vt:lpstr>ラグランジュ補間</vt:lpstr>
      <vt:lpstr>ラグランジュ補間</vt:lpstr>
      <vt:lpstr>ラグランジュ補間</vt:lpstr>
      <vt:lpstr>ラグランジュ補間の公式</vt:lpstr>
      <vt:lpstr>ラグランジュ補間演習</vt:lpstr>
      <vt:lpstr>解説</vt:lpstr>
      <vt:lpstr>クイズに挑戦！！！</vt:lpstr>
      <vt:lpstr>勢いで（？）、次に進みたいところですが…</vt:lpstr>
      <vt:lpstr>ニュートン補間の概要</vt:lpstr>
      <vt:lpstr>ニュートン補間の計画</vt:lpstr>
      <vt:lpstr>クイズに挑戦！！！</vt:lpstr>
      <vt:lpstr>（余力があれば）プログラミング補足</vt:lpstr>
      <vt:lpstr>（余力があれば）プログラミング補足</vt:lpstr>
      <vt:lpstr>クイズに挑戦！！！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数値解析</dc:title>
  <dc:creator>esaki</dc:creator>
  <cp:lastModifiedBy>esaki</cp:lastModifiedBy>
  <cp:revision>397</cp:revision>
  <dcterms:created xsi:type="dcterms:W3CDTF">2014-04-07T12:07:53Z</dcterms:created>
  <dcterms:modified xsi:type="dcterms:W3CDTF">2020-06-01T23:52:41Z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0x010100AF3CB8A635D902448AE06B1F2F83DC7B</vt:lpwstr>
  </property>
</Properties>
</file>