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sldIdLst>
    <p:sldId id="256" r:id="rId2"/>
    <p:sldId id="257" r:id="rId3"/>
    <p:sldId id="258" r:id="rId4"/>
    <p:sldId id="266" r:id="rId5"/>
    <p:sldId id="259" r:id="rId6"/>
    <p:sldId id="265" r:id="rId7"/>
    <p:sldId id="260" r:id="rId8"/>
    <p:sldId id="267" r:id="rId9"/>
    <p:sldId id="261" r:id="rId10"/>
    <p:sldId id="262"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B3FA1DC5-8A24-4C3C-AE4A-DDC27BB09C35}">
          <p14:sldIdLst>
            <p14:sldId id="256"/>
            <p14:sldId id="257"/>
            <p14:sldId id="258"/>
            <p14:sldId id="266"/>
            <p14:sldId id="259"/>
            <p14:sldId id="265"/>
            <p14:sldId id="260"/>
            <p14:sldId id="267"/>
            <p14:sldId id="261"/>
            <p14:sldId id="26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7" d="100"/>
          <a:sy n="87" d="100"/>
        </p:scale>
        <p:origin x="159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11EAACC7-3B3F-47D1-959A-EF58926E955E}" type="datetimeFigureOut">
              <a:rPr lang="en-US" smtClean="0"/>
              <a:t>11/18/2020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1740787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11EAACC7-3B3F-47D1-959A-EF58926E955E}" type="datetimeFigureOut">
              <a:rPr lang="en-US" smtClean="0"/>
              <a:t>11/18/2020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990782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11EAACC7-3B3F-47D1-959A-EF58926E955E}" type="datetimeFigureOut">
              <a:rPr lang="en-US" smtClean="0"/>
              <a:t>11/18/2020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503805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11EAACC7-3B3F-47D1-959A-EF58926E955E}" type="datetimeFigureOut">
              <a:rPr lang="en-US" smtClean="0"/>
              <a:t>11/18/2020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8636399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11EAACC7-3B3F-47D1-959A-EF58926E955E}" type="datetimeFigureOut">
              <a:rPr lang="en-US" smtClean="0"/>
              <a:t>11/18/2020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9695319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11EAACC7-3B3F-47D1-959A-EF58926E955E}" type="datetimeFigureOut">
              <a:rPr lang="en-US" smtClean="0"/>
              <a:t>11/18/2020</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6192039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11EAACC7-3B3F-47D1-959A-EF58926E955E}" type="datetimeFigureOut">
              <a:rPr lang="en-US" smtClean="0"/>
              <a:t>11/18/2020</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9061232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11EAACC7-3B3F-47D1-959A-EF58926E955E}" type="datetimeFigureOut">
              <a:rPr lang="en-US" smtClean="0"/>
              <a:t>11/18/2020</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7493358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EAACC7-3B3F-47D1-959A-EF58926E955E}" type="datetimeFigureOut">
              <a:rPr lang="en-US" smtClean="0"/>
              <a:t>11/18/2020</a:t>
            </a:fld>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240287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11EAACC7-3B3F-47D1-959A-EF58926E955E}" type="datetimeFigureOut">
              <a:rPr lang="en-US" smtClean="0"/>
              <a:t>11/18/2020</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0246352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11EAACC7-3B3F-47D1-959A-EF58926E955E}" type="datetimeFigureOut">
              <a:rPr lang="en-US" smtClean="0"/>
              <a:t>11/18/2020</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41638471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EAACC7-3B3F-47D1-959A-EF58926E955E}" type="datetimeFigureOut">
              <a:rPr lang="en-US" smtClean="0"/>
              <a:t>11/18/2020</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2CC964-A50B-4C29-B4E4-2C30BB34CCF3}" type="slidenum">
              <a:rPr lang="en-US" smtClean="0"/>
              <a:t>‹#›</a:t>
            </a:fld>
            <a:endParaRPr lang="en-US"/>
          </a:p>
        </p:txBody>
      </p:sp>
    </p:spTree>
    <p:extLst>
      <p:ext uri="{BB962C8B-B14F-4D97-AF65-F5344CB8AC3E}">
        <p14:creationId xmlns:p14="http://schemas.microsoft.com/office/powerpoint/2010/main" val="2688041817"/>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317450"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タイトル 1">
            <a:extLst>
              <a:ext uri="{FF2B5EF4-FFF2-40B4-BE49-F238E27FC236}">
                <a16:creationId xmlns:a16="http://schemas.microsoft.com/office/drawing/2014/main" id="{B65DB301-D104-42B9-B8B4-4F4868A6C9A3}"/>
              </a:ext>
            </a:extLst>
          </p:cNvPr>
          <p:cNvSpPr>
            <a:spLocks noGrp="1"/>
          </p:cNvSpPr>
          <p:nvPr>
            <p:ph type="ctrTitle"/>
          </p:nvPr>
        </p:nvSpPr>
        <p:spPr>
          <a:xfrm>
            <a:off x="358484" y="1122363"/>
            <a:ext cx="8035017" cy="3204134"/>
          </a:xfrm>
        </p:spPr>
        <p:txBody>
          <a:bodyPr anchor="b">
            <a:normAutofit/>
          </a:bodyPr>
          <a:lstStyle/>
          <a:p>
            <a:pPr algn="l"/>
            <a:r>
              <a:rPr lang="ja-JP" altLang="en-US" sz="4400" b="1" dirty="0"/>
              <a:t>字幕掲示システムにおける</a:t>
            </a:r>
            <a:br>
              <a:rPr lang="en-US" altLang="ja-JP" sz="4400" b="1" dirty="0"/>
            </a:br>
            <a:r>
              <a:rPr lang="ja-JP" altLang="en-US" sz="4400" b="1" dirty="0"/>
              <a:t>語句の強調表示に関する研究</a:t>
            </a:r>
          </a:p>
        </p:txBody>
      </p:sp>
      <p:sp>
        <p:nvSpPr>
          <p:cNvPr id="16" name="Rectangle 15">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1653" y="434802"/>
            <a:ext cx="146304" cy="5280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 name="Rectangle 17">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0771" y="4546920"/>
            <a:ext cx="298323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202382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8656" y="0"/>
            <a:ext cx="8375586"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5196" y="0"/>
            <a:ext cx="836676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タイトル 1">
            <a:extLst>
              <a:ext uri="{FF2B5EF4-FFF2-40B4-BE49-F238E27FC236}">
                <a16:creationId xmlns:a16="http://schemas.microsoft.com/office/drawing/2014/main" id="{15E47CEA-DAE1-4099-8E26-28A9A4CA4CCE}"/>
              </a:ext>
            </a:extLst>
          </p:cNvPr>
          <p:cNvSpPr>
            <a:spLocks noGrp="1"/>
          </p:cNvSpPr>
          <p:nvPr>
            <p:ph type="title"/>
          </p:nvPr>
        </p:nvSpPr>
        <p:spPr>
          <a:xfrm>
            <a:off x="836676" y="548640"/>
            <a:ext cx="7626096" cy="1179576"/>
          </a:xfrm>
        </p:spPr>
        <p:txBody>
          <a:bodyPr>
            <a:normAutofit/>
          </a:bodyPr>
          <a:lstStyle/>
          <a:p>
            <a:r>
              <a:rPr lang="ja-JP" altLang="en-US" sz="3500"/>
              <a:t>今後の予定</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125" y="758952"/>
            <a:ext cx="96012"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コンテンツ プレースホルダー 2">
            <a:extLst>
              <a:ext uri="{FF2B5EF4-FFF2-40B4-BE49-F238E27FC236}">
                <a16:creationId xmlns:a16="http://schemas.microsoft.com/office/drawing/2014/main" id="{48C290F0-DD64-4655-9929-66CF68CA6CA6}"/>
              </a:ext>
            </a:extLst>
          </p:cNvPr>
          <p:cNvSpPr>
            <a:spLocks noGrp="1"/>
          </p:cNvSpPr>
          <p:nvPr>
            <p:ph idx="1"/>
          </p:nvPr>
        </p:nvSpPr>
        <p:spPr>
          <a:xfrm>
            <a:off x="836676" y="2481943"/>
            <a:ext cx="7560704" cy="4011136"/>
          </a:xfrm>
        </p:spPr>
        <p:txBody>
          <a:bodyPr>
            <a:normAutofit/>
          </a:bodyPr>
          <a:lstStyle/>
          <a:p>
            <a:r>
              <a:rPr lang="ja-JP" altLang="en-US" sz="2400" dirty="0"/>
              <a:t>発話者の話し方も考慮した重要語の選択について　検討</a:t>
            </a:r>
            <a:endParaRPr lang="en-US" altLang="ja-JP" sz="2400" dirty="0"/>
          </a:p>
          <a:p>
            <a:pPr lvl="1"/>
            <a:r>
              <a:rPr lang="ja-JP" altLang="en-US" sz="1800" dirty="0"/>
              <a:t>抑揚，繰り返し等</a:t>
            </a:r>
            <a:endParaRPr lang="en-US" altLang="ja-JP" sz="1800" dirty="0"/>
          </a:p>
          <a:p>
            <a:r>
              <a:rPr lang="en-US" altLang="ja-JP" sz="2400" dirty="0"/>
              <a:t>TF-IDF</a:t>
            </a:r>
            <a:r>
              <a:rPr lang="ja-JP" altLang="en-US" sz="2400" dirty="0"/>
              <a:t>と</a:t>
            </a:r>
            <a:r>
              <a:rPr lang="en-US" altLang="ja-JP" sz="2400" dirty="0"/>
              <a:t> “Okapi BM25”</a:t>
            </a:r>
            <a:r>
              <a:rPr lang="ja-JP" altLang="en-US" sz="2400" dirty="0"/>
              <a:t>との比較</a:t>
            </a:r>
            <a:endParaRPr lang="en-US" altLang="ja-JP" sz="2400" dirty="0"/>
          </a:p>
          <a:p>
            <a:pPr lvl="1"/>
            <a:r>
              <a:rPr lang="en-US" altLang="ja-JP" sz="2000" dirty="0"/>
              <a:t>TF-IDF</a:t>
            </a:r>
            <a:r>
              <a:rPr lang="ja-JP" altLang="en-US" sz="2000" dirty="0"/>
              <a:t>の欠点をカバーした手法</a:t>
            </a:r>
            <a:endParaRPr lang="en-US" altLang="ja-JP" sz="2000" dirty="0"/>
          </a:p>
          <a:p>
            <a:pPr lvl="1"/>
            <a:r>
              <a:rPr lang="ja-JP" altLang="en-US" sz="2000" dirty="0"/>
              <a:t>値が文書に含まれる語数に依ってしまう</a:t>
            </a:r>
            <a:r>
              <a:rPr lang="en-US" altLang="ja-JP" sz="2000" dirty="0"/>
              <a:t>TF-IDF</a:t>
            </a:r>
            <a:r>
              <a:rPr lang="ja-JP" altLang="en-US" sz="2000" dirty="0"/>
              <a:t>に対して，計算式に文書長を考慮しているため，値のバラつきが　　抑えられる</a:t>
            </a:r>
            <a:endParaRPr lang="en-US" altLang="ja-JP" sz="2000" dirty="0"/>
          </a:p>
          <a:p>
            <a:r>
              <a:rPr lang="ja-JP" altLang="en-US" sz="2400" dirty="0"/>
              <a:t>強調方法について検討</a:t>
            </a:r>
            <a:endParaRPr lang="en-US" altLang="ja-JP" sz="2400" dirty="0"/>
          </a:p>
          <a:p>
            <a:pPr lvl="1"/>
            <a:r>
              <a:rPr lang="ja-JP" altLang="en-US" sz="2000" dirty="0"/>
              <a:t>文字色，ハイライト色，文字サイズの変更等</a:t>
            </a:r>
            <a:endParaRPr lang="en-US" altLang="ja-JP" sz="2000" dirty="0"/>
          </a:p>
          <a:p>
            <a:r>
              <a:rPr lang="ja-JP" altLang="en-US" sz="2400" dirty="0"/>
              <a:t>システムの評価</a:t>
            </a:r>
            <a:endParaRPr lang="en-US" altLang="ja-JP" sz="2400" dirty="0"/>
          </a:p>
        </p:txBody>
      </p:sp>
    </p:spTree>
    <p:extLst>
      <p:ext uri="{BB962C8B-B14F-4D97-AF65-F5344CB8AC3E}">
        <p14:creationId xmlns:p14="http://schemas.microsoft.com/office/powerpoint/2010/main" val="23689313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Rectangle 20">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8656" y="0"/>
            <a:ext cx="8375586"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3" name="Rectangle 22">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5196" y="0"/>
            <a:ext cx="836676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タイトル 1">
            <a:extLst>
              <a:ext uri="{FF2B5EF4-FFF2-40B4-BE49-F238E27FC236}">
                <a16:creationId xmlns:a16="http://schemas.microsoft.com/office/drawing/2014/main" id="{F2EC60A3-5F98-4CD0-A566-D3C1ED3D18B0}"/>
              </a:ext>
            </a:extLst>
          </p:cNvPr>
          <p:cNvSpPr>
            <a:spLocks noGrp="1"/>
          </p:cNvSpPr>
          <p:nvPr>
            <p:ph type="title"/>
          </p:nvPr>
        </p:nvSpPr>
        <p:spPr>
          <a:xfrm>
            <a:off x="836676" y="548640"/>
            <a:ext cx="7626096" cy="1179576"/>
          </a:xfrm>
        </p:spPr>
        <p:txBody>
          <a:bodyPr>
            <a:normAutofit/>
          </a:bodyPr>
          <a:lstStyle/>
          <a:p>
            <a:r>
              <a:rPr lang="ja-JP" altLang="en-US" sz="3500" dirty="0"/>
              <a:t>背景</a:t>
            </a:r>
          </a:p>
        </p:txBody>
      </p:sp>
      <p:sp>
        <p:nvSpPr>
          <p:cNvPr id="25" name="Rectangle 24">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125" y="758952"/>
            <a:ext cx="96012"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コンテンツ プレースホルダー 2">
            <a:extLst>
              <a:ext uri="{FF2B5EF4-FFF2-40B4-BE49-F238E27FC236}">
                <a16:creationId xmlns:a16="http://schemas.microsoft.com/office/drawing/2014/main" id="{09A3ABEB-AB37-4647-8448-9E5124EB674F}"/>
              </a:ext>
            </a:extLst>
          </p:cNvPr>
          <p:cNvSpPr>
            <a:spLocks noGrp="1"/>
          </p:cNvSpPr>
          <p:nvPr>
            <p:ph idx="1"/>
          </p:nvPr>
        </p:nvSpPr>
        <p:spPr>
          <a:xfrm>
            <a:off x="836676" y="2481943"/>
            <a:ext cx="7626096" cy="3695020"/>
          </a:xfrm>
        </p:spPr>
        <p:txBody>
          <a:bodyPr>
            <a:normAutofit/>
          </a:bodyPr>
          <a:lstStyle/>
          <a:p>
            <a:r>
              <a:rPr lang="ja-JP" altLang="en-US" sz="2400" dirty="0"/>
              <a:t>講義やプレゼンテーション，講演などの場において発表の要点が分かりづらいと感じたことがある</a:t>
            </a:r>
            <a:endParaRPr lang="en-US" altLang="ja-JP" sz="2400" dirty="0"/>
          </a:p>
          <a:p>
            <a:endParaRPr lang="en-US" altLang="ja-JP" sz="2400" dirty="0"/>
          </a:p>
          <a:p>
            <a:r>
              <a:rPr lang="ja-JP" altLang="en-US" sz="2400" dirty="0"/>
              <a:t>発表中に出現する重要な語を強調することで，　　内容理解の手助けをできるのではないかと考えた</a:t>
            </a:r>
          </a:p>
        </p:txBody>
      </p:sp>
    </p:spTree>
    <p:extLst>
      <p:ext uri="{BB962C8B-B14F-4D97-AF65-F5344CB8AC3E}">
        <p14:creationId xmlns:p14="http://schemas.microsoft.com/office/powerpoint/2010/main" val="12013495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8656" y="0"/>
            <a:ext cx="8375586"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5196" y="0"/>
            <a:ext cx="836676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タイトル 1">
            <a:extLst>
              <a:ext uri="{FF2B5EF4-FFF2-40B4-BE49-F238E27FC236}">
                <a16:creationId xmlns:a16="http://schemas.microsoft.com/office/drawing/2014/main" id="{15E47CEA-DAE1-4099-8E26-28A9A4CA4CCE}"/>
              </a:ext>
            </a:extLst>
          </p:cNvPr>
          <p:cNvSpPr>
            <a:spLocks noGrp="1"/>
          </p:cNvSpPr>
          <p:nvPr>
            <p:ph type="title"/>
          </p:nvPr>
        </p:nvSpPr>
        <p:spPr>
          <a:xfrm>
            <a:off x="836676" y="548640"/>
            <a:ext cx="7626096" cy="1179576"/>
          </a:xfrm>
        </p:spPr>
        <p:txBody>
          <a:bodyPr>
            <a:normAutofit/>
          </a:bodyPr>
          <a:lstStyle/>
          <a:p>
            <a:r>
              <a:rPr lang="ja-JP" altLang="en-US" sz="3500"/>
              <a:t>研究内容</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125" y="758952"/>
            <a:ext cx="96012"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コンテンツ プレースホルダー 2">
            <a:extLst>
              <a:ext uri="{FF2B5EF4-FFF2-40B4-BE49-F238E27FC236}">
                <a16:creationId xmlns:a16="http://schemas.microsoft.com/office/drawing/2014/main" id="{48C290F0-DD64-4655-9929-66CF68CA6CA6}"/>
              </a:ext>
            </a:extLst>
          </p:cNvPr>
          <p:cNvSpPr>
            <a:spLocks noGrp="1"/>
          </p:cNvSpPr>
          <p:nvPr>
            <p:ph idx="1"/>
          </p:nvPr>
        </p:nvSpPr>
        <p:spPr>
          <a:xfrm>
            <a:off x="714176" y="2481943"/>
            <a:ext cx="7871096" cy="3695020"/>
          </a:xfrm>
        </p:spPr>
        <p:txBody>
          <a:bodyPr>
            <a:normAutofit/>
          </a:bodyPr>
          <a:lstStyle/>
          <a:p>
            <a:r>
              <a:rPr lang="ja-JP" altLang="en-US" sz="2400" dirty="0"/>
              <a:t>重要な語を予想し，その語を強調するシステムの開発</a:t>
            </a:r>
            <a:endParaRPr lang="en-US" altLang="ja-JP" sz="2400" dirty="0"/>
          </a:p>
          <a:p>
            <a:pPr lvl="1"/>
            <a:r>
              <a:rPr lang="ja-JP" altLang="en-US" sz="1800" dirty="0"/>
              <a:t>先行研究</a:t>
            </a:r>
            <a:r>
              <a:rPr lang="en-US" altLang="ja-JP" sz="1800" baseline="30000" dirty="0"/>
              <a:t>[1]</a:t>
            </a:r>
            <a:r>
              <a:rPr lang="ja-JP" altLang="en-US" sz="1800" dirty="0"/>
              <a:t>で開発されたシステムに機能を追加する形で実装</a:t>
            </a:r>
            <a:endParaRPr lang="en-US" altLang="ja-JP" sz="1800" dirty="0"/>
          </a:p>
          <a:p>
            <a:pPr lvl="1"/>
            <a:r>
              <a:rPr lang="ja-JP" altLang="en-US" sz="1800" dirty="0"/>
              <a:t>スライドに頻出する語，発話者が強調したり繰り返して発した語　などが対象</a:t>
            </a:r>
            <a:endParaRPr lang="en-US" altLang="ja-JP" sz="1800" dirty="0"/>
          </a:p>
          <a:p>
            <a:r>
              <a:rPr lang="ja-JP" altLang="en-US" sz="2400" dirty="0"/>
              <a:t>アンケート調査によって強調表現の有効性を評価</a:t>
            </a:r>
            <a:endParaRPr lang="en-US" altLang="ja-JP" sz="2400" dirty="0"/>
          </a:p>
          <a:p>
            <a:pPr lvl="1"/>
            <a:r>
              <a:rPr lang="ja-JP" altLang="en-US" sz="1800" dirty="0"/>
              <a:t>重要語として選択された語は適切か？</a:t>
            </a:r>
            <a:endParaRPr lang="en-US" altLang="ja-JP" sz="1800" dirty="0"/>
          </a:p>
          <a:p>
            <a:pPr lvl="1"/>
            <a:r>
              <a:rPr lang="ja-JP" altLang="en-US" sz="1800" dirty="0"/>
              <a:t>強調された単語の量は適切か？</a:t>
            </a:r>
            <a:endParaRPr lang="en-US" altLang="ja-JP" sz="1800" dirty="0"/>
          </a:p>
          <a:p>
            <a:pPr lvl="1"/>
            <a:r>
              <a:rPr lang="ja-JP" altLang="en-US" sz="1800" dirty="0"/>
              <a:t>強調表現によって内容が理解しやすくなったか？</a:t>
            </a:r>
            <a:endParaRPr lang="en-US" altLang="ja-JP" sz="1800" dirty="0"/>
          </a:p>
          <a:p>
            <a:pPr lvl="1"/>
            <a:r>
              <a:rPr lang="ja-JP" altLang="en-US" sz="1800" dirty="0"/>
              <a:t>強調方法は適切か？</a:t>
            </a:r>
          </a:p>
        </p:txBody>
      </p:sp>
    </p:spTree>
    <p:extLst>
      <p:ext uri="{BB962C8B-B14F-4D97-AF65-F5344CB8AC3E}">
        <p14:creationId xmlns:p14="http://schemas.microsoft.com/office/powerpoint/2010/main" val="35968301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8656" y="0"/>
            <a:ext cx="8375586"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5196" y="0"/>
            <a:ext cx="836676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タイトル 1">
            <a:extLst>
              <a:ext uri="{FF2B5EF4-FFF2-40B4-BE49-F238E27FC236}">
                <a16:creationId xmlns:a16="http://schemas.microsoft.com/office/drawing/2014/main" id="{24082DE8-2D31-406C-ABB1-596D44DA2368}"/>
              </a:ext>
            </a:extLst>
          </p:cNvPr>
          <p:cNvSpPr>
            <a:spLocks noGrp="1"/>
          </p:cNvSpPr>
          <p:nvPr>
            <p:ph type="title"/>
          </p:nvPr>
        </p:nvSpPr>
        <p:spPr>
          <a:xfrm>
            <a:off x="836676" y="548640"/>
            <a:ext cx="7626096" cy="1179576"/>
          </a:xfrm>
        </p:spPr>
        <p:txBody>
          <a:bodyPr>
            <a:normAutofit/>
          </a:bodyPr>
          <a:lstStyle/>
          <a:p>
            <a:r>
              <a:rPr kumimoji="1" lang="ja-JP" altLang="en-US" sz="3500" dirty="0"/>
              <a:t>開発環境・言語</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125" y="758952"/>
            <a:ext cx="96012"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コンテンツ プレースホルダー 2">
            <a:extLst>
              <a:ext uri="{FF2B5EF4-FFF2-40B4-BE49-F238E27FC236}">
                <a16:creationId xmlns:a16="http://schemas.microsoft.com/office/drawing/2014/main" id="{D1508B76-DE39-4EC1-8C61-186591B130DC}"/>
              </a:ext>
            </a:extLst>
          </p:cNvPr>
          <p:cNvSpPr>
            <a:spLocks noGrp="1"/>
          </p:cNvSpPr>
          <p:nvPr>
            <p:ph idx="1"/>
          </p:nvPr>
        </p:nvSpPr>
        <p:spPr>
          <a:xfrm>
            <a:off x="836676" y="2481943"/>
            <a:ext cx="7626096" cy="3695020"/>
          </a:xfrm>
        </p:spPr>
        <p:txBody>
          <a:bodyPr>
            <a:normAutofit/>
          </a:bodyPr>
          <a:lstStyle/>
          <a:p>
            <a:r>
              <a:rPr kumimoji="1" lang="en-US" altLang="ja-JP" dirty="0"/>
              <a:t>Visual Studio 2019</a:t>
            </a:r>
          </a:p>
          <a:p>
            <a:r>
              <a:rPr kumimoji="1" lang="en-US" altLang="ja-JP" dirty="0"/>
              <a:t>Visual Studio Tools for Office</a:t>
            </a:r>
            <a:r>
              <a:rPr kumimoji="1" lang="ja-JP" altLang="en-US" dirty="0"/>
              <a:t>（</a:t>
            </a:r>
            <a:r>
              <a:rPr kumimoji="1" lang="en-US" altLang="ja-JP" dirty="0"/>
              <a:t>VSTO</a:t>
            </a:r>
            <a:r>
              <a:rPr kumimoji="1" lang="ja-JP" altLang="en-US" dirty="0"/>
              <a:t>）</a:t>
            </a:r>
            <a:endParaRPr kumimoji="1" lang="en-US" altLang="ja-JP" dirty="0"/>
          </a:p>
          <a:p>
            <a:r>
              <a:rPr kumimoji="1" lang="en-US" altLang="ja-JP" dirty="0"/>
              <a:t>Julius</a:t>
            </a:r>
          </a:p>
          <a:p>
            <a:pPr lvl="1"/>
            <a:r>
              <a:rPr lang="ja-JP" altLang="en-US" sz="2000" dirty="0"/>
              <a:t>オープンソースの汎用大語彙連続音声認識エンジン</a:t>
            </a:r>
            <a:endParaRPr kumimoji="1" lang="en-US" altLang="ja-JP" sz="2000" dirty="0"/>
          </a:p>
          <a:p>
            <a:r>
              <a:rPr lang="en-US" altLang="ja-JP" dirty="0" err="1"/>
              <a:t>NMeCab</a:t>
            </a:r>
            <a:endParaRPr lang="en-US" altLang="ja-JP" dirty="0"/>
          </a:p>
          <a:p>
            <a:pPr lvl="1"/>
            <a:r>
              <a:rPr kumimoji="1" lang="ja-JP" altLang="en-US" sz="2000" dirty="0"/>
              <a:t>形態素解析ツール</a:t>
            </a:r>
            <a:endParaRPr kumimoji="1" lang="ja-JP" altLang="en-US" sz="1500" dirty="0"/>
          </a:p>
        </p:txBody>
      </p:sp>
    </p:spTree>
    <p:extLst>
      <p:ext uri="{BB962C8B-B14F-4D97-AF65-F5344CB8AC3E}">
        <p14:creationId xmlns:p14="http://schemas.microsoft.com/office/powerpoint/2010/main" val="2534374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8656" y="0"/>
            <a:ext cx="8375586"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5196" y="0"/>
            <a:ext cx="836676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タイトル 1">
            <a:extLst>
              <a:ext uri="{FF2B5EF4-FFF2-40B4-BE49-F238E27FC236}">
                <a16:creationId xmlns:a16="http://schemas.microsoft.com/office/drawing/2014/main" id="{15E47CEA-DAE1-4099-8E26-28A9A4CA4CCE}"/>
              </a:ext>
            </a:extLst>
          </p:cNvPr>
          <p:cNvSpPr>
            <a:spLocks noGrp="1"/>
          </p:cNvSpPr>
          <p:nvPr>
            <p:ph type="title"/>
          </p:nvPr>
        </p:nvSpPr>
        <p:spPr>
          <a:xfrm>
            <a:off x="836676" y="548640"/>
            <a:ext cx="7626096" cy="1179576"/>
          </a:xfrm>
        </p:spPr>
        <p:txBody>
          <a:bodyPr>
            <a:normAutofit/>
          </a:bodyPr>
          <a:lstStyle/>
          <a:p>
            <a:r>
              <a:rPr lang="ja-JP" altLang="en-US" sz="3500" dirty="0"/>
              <a:t>強調する語の選択</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125" y="758952"/>
            <a:ext cx="96012"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コンテンツ プレースホルダー 2">
            <a:extLst>
              <a:ext uri="{FF2B5EF4-FFF2-40B4-BE49-F238E27FC236}">
                <a16:creationId xmlns:a16="http://schemas.microsoft.com/office/drawing/2014/main" id="{48C290F0-DD64-4655-9929-66CF68CA6CA6}"/>
              </a:ext>
            </a:extLst>
          </p:cNvPr>
          <p:cNvSpPr>
            <a:spLocks noGrp="1"/>
          </p:cNvSpPr>
          <p:nvPr>
            <p:ph idx="1"/>
          </p:nvPr>
        </p:nvSpPr>
        <p:spPr>
          <a:xfrm>
            <a:off x="836676" y="2481943"/>
            <a:ext cx="7626096" cy="3695020"/>
          </a:xfrm>
        </p:spPr>
        <p:txBody>
          <a:bodyPr>
            <a:normAutofit/>
          </a:bodyPr>
          <a:lstStyle/>
          <a:p>
            <a:r>
              <a:rPr lang="ja-JP" altLang="en-US" sz="2400" dirty="0"/>
              <a:t>スライド内で多く使用されている語</a:t>
            </a:r>
            <a:endParaRPr lang="en-US" altLang="ja-JP" sz="2400" dirty="0"/>
          </a:p>
          <a:p>
            <a:r>
              <a:rPr lang="ja-JP" altLang="en-US" sz="2400" dirty="0"/>
              <a:t>スライド全体を通しての出現回数は少ないが、　　スライド一枚の中で頻出する語</a:t>
            </a:r>
            <a:endParaRPr lang="en-US" altLang="ja-JP" sz="2400" dirty="0"/>
          </a:p>
          <a:p>
            <a:r>
              <a:rPr lang="ja-JP" altLang="en-US" sz="2400" dirty="0"/>
              <a:t>発話者が強調して発した語</a:t>
            </a:r>
            <a:endParaRPr lang="en-US" altLang="ja-JP" sz="2400" dirty="0"/>
          </a:p>
          <a:p>
            <a:r>
              <a:rPr lang="ja-JP" altLang="en-US" sz="2400" dirty="0"/>
              <a:t>発話者が繰り返し発した語</a:t>
            </a:r>
          </a:p>
        </p:txBody>
      </p:sp>
    </p:spTree>
    <p:extLst>
      <p:ext uri="{BB962C8B-B14F-4D97-AF65-F5344CB8AC3E}">
        <p14:creationId xmlns:p14="http://schemas.microsoft.com/office/powerpoint/2010/main" val="2951460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8656" y="0"/>
            <a:ext cx="8375586"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5196" y="0"/>
            <a:ext cx="836676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タイトル 1">
            <a:extLst>
              <a:ext uri="{FF2B5EF4-FFF2-40B4-BE49-F238E27FC236}">
                <a16:creationId xmlns:a16="http://schemas.microsoft.com/office/drawing/2014/main" id="{15E47CEA-DAE1-4099-8E26-28A9A4CA4CCE}"/>
              </a:ext>
            </a:extLst>
          </p:cNvPr>
          <p:cNvSpPr>
            <a:spLocks noGrp="1"/>
          </p:cNvSpPr>
          <p:nvPr>
            <p:ph type="title"/>
          </p:nvPr>
        </p:nvSpPr>
        <p:spPr>
          <a:xfrm>
            <a:off x="836676" y="548640"/>
            <a:ext cx="7626096" cy="1179576"/>
          </a:xfrm>
        </p:spPr>
        <p:txBody>
          <a:bodyPr>
            <a:normAutofit/>
          </a:bodyPr>
          <a:lstStyle/>
          <a:p>
            <a:r>
              <a:rPr lang="ja-JP" altLang="en-US" sz="3500" dirty="0"/>
              <a:t>進捗： 強調する語の選択</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125" y="758952"/>
            <a:ext cx="96012"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コンテンツ プレースホルダー 2">
            <a:extLst>
              <a:ext uri="{FF2B5EF4-FFF2-40B4-BE49-F238E27FC236}">
                <a16:creationId xmlns:a16="http://schemas.microsoft.com/office/drawing/2014/main" id="{48C290F0-DD64-4655-9929-66CF68CA6CA6}"/>
              </a:ext>
            </a:extLst>
          </p:cNvPr>
          <p:cNvSpPr>
            <a:spLocks noGrp="1"/>
          </p:cNvSpPr>
          <p:nvPr>
            <p:ph idx="1"/>
          </p:nvPr>
        </p:nvSpPr>
        <p:spPr>
          <a:xfrm>
            <a:off x="836676" y="2481943"/>
            <a:ext cx="7626096" cy="3695020"/>
          </a:xfrm>
        </p:spPr>
        <p:txBody>
          <a:bodyPr>
            <a:normAutofit/>
          </a:bodyPr>
          <a:lstStyle/>
          <a:p>
            <a:r>
              <a:rPr lang="ja-JP" altLang="en-US" sz="2400" dirty="0"/>
              <a:t>スライド内で多く使用されている語</a:t>
            </a:r>
            <a:endParaRPr lang="en-US" altLang="ja-JP" sz="2400" dirty="0"/>
          </a:p>
          <a:p>
            <a:r>
              <a:rPr lang="ja-JP" altLang="en-US" sz="2400" dirty="0"/>
              <a:t>スライド全体を通しての出現回数は少ないが、　　スライド一枚の中で頻出する語</a:t>
            </a:r>
            <a:endParaRPr lang="en-US" altLang="ja-JP" sz="2400" dirty="0"/>
          </a:p>
          <a:p>
            <a:r>
              <a:rPr lang="ja-JP" altLang="en-US" sz="2400" dirty="0">
                <a:solidFill>
                  <a:schemeClr val="bg1">
                    <a:lumMod val="75000"/>
                  </a:schemeClr>
                </a:solidFill>
              </a:rPr>
              <a:t>発話者が強調して発した語</a:t>
            </a:r>
            <a:endParaRPr lang="en-US" altLang="ja-JP" sz="2400" dirty="0">
              <a:solidFill>
                <a:schemeClr val="bg1">
                  <a:lumMod val="75000"/>
                </a:schemeClr>
              </a:solidFill>
            </a:endParaRPr>
          </a:p>
          <a:p>
            <a:r>
              <a:rPr lang="ja-JP" altLang="en-US" sz="2400" dirty="0">
                <a:solidFill>
                  <a:schemeClr val="bg1">
                    <a:lumMod val="75000"/>
                  </a:schemeClr>
                </a:solidFill>
              </a:rPr>
              <a:t>発話者が繰り返し発した語</a:t>
            </a:r>
            <a:endParaRPr lang="en-US" altLang="ja-JP" sz="2400" dirty="0">
              <a:solidFill>
                <a:schemeClr val="bg1">
                  <a:lumMod val="75000"/>
                </a:schemeClr>
              </a:solidFill>
            </a:endParaRPr>
          </a:p>
          <a:p>
            <a:pPr marL="0" indent="0">
              <a:buNone/>
            </a:pPr>
            <a:endParaRPr lang="en-US" altLang="ja-JP" sz="1900" dirty="0">
              <a:solidFill>
                <a:schemeClr val="bg1">
                  <a:lumMod val="75000"/>
                </a:schemeClr>
              </a:solidFill>
            </a:endParaRPr>
          </a:p>
          <a:p>
            <a:pPr marL="0" indent="0">
              <a:buNone/>
            </a:pPr>
            <a:r>
              <a:rPr lang="ja-JP" altLang="en-US" sz="3200" dirty="0"/>
              <a:t>⇒ </a:t>
            </a:r>
            <a:r>
              <a:rPr lang="en-US" altLang="ja-JP" sz="3200" dirty="0"/>
              <a:t>“TF-IDF“ </a:t>
            </a:r>
            <a:r>
              <a:rPr lang="ja-JP" altLang="en-US" sz="3200" dirty="0"/>
              <a:t>という手法で計算する</a:t>
            </a:r>
          </a:p>
        </p:txBody>
      </p:sp>
    </p:spTree>
    <p:extLst>
      <p:ext uri="{BB962C8B-B14F-4D97-AF65-F5344CB8AC3E}">
        <p14:creationId xmlns:p14="http://schemas.microsoft.com/office/powerpoint/2010/main" val="14099875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8656" y="0"/>
            <a:ext cx="8375586"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5196" y="0"/>
            <a:ext cx="836676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タイトル 1">
            <a:extLst>
              <a:ext uri="{FF2B5EF4-FFF2-40B4-BE49-F238E27FC236}">
                <a16:creationId xmlns:a16="http://schemas.microsoft.com/office/drawing/2014/main" id="{15E47CEA-DAE1-4099-8E26-28A9A4CA4CCE}"/>
              </a:ext>
            </a:extLst>
          </p:cNvPr>
          <p:cNvSpPr>
            <a:spLocks noGrp="1"/>
          </p:cNvSpPr>
          <p:nvPr>
            <p:ph type="title"/>
          </p:nvPr>
        </p:nvSpPr>
        <p:spPr>
          <a:xfrm>
            <a:off x="836676" y="548640"/>
            <a:ext cx="7626096" cy="1179576"/>
          </a:xfrm>
        </p:spPr>
        <p:txBody>
          <a:bodyPr>
            <a:normAutofit/>
          </a:bodyPr>
          <a:lstStyle/>
          <a:p>
            <a:r>
              <a:rPr lang="en-US" altLang="ja-JP" sz="4000" dirty="0"/>
              <a:t>TF-IDF</a:t>
            </a:r>
            <a:r>
              <a:rPr lang="en-US" altLang="ja-JP" sz="3500" dirty="0"/>
              <a:t> </a:t>
            </a:r>
            <a:endParaRPr lang="ja-JP" altLang="en-US" sz="3500" dirty="0"/>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125" y="758952"/>
            <a:ext cx="96012"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48C290F0-DD64-4655-9929-66CF68CA6CA6}"/>
                  </a:ext>
                </a:extLst>
              </p:cNvPr>
              <p:cNvSpPr>
                <a:spLocks noGrp="1"/>
              </p:cNvSpPr>
              <p:nvPr>
                <p:ph idx="1"/>
              </p:nvPr>
            </p:nvSpPr>
            <p:spPr>
              <a:xfrm>
                <a:off x="836676" y="2441196"/>
                <a:ext cx="7626096" cy="3976382"/>
              </a:xfrm>
            </p:spPr>
            <p:txBody>
              <a:bodyPr>
                <a:normAutofit lnSpcReduction="10000"/>
              </a:bodyPr>
              <a:lstStyle/>
              <a:p>
                <a:r>
                  <a:rPr lang="en-US" altLang="ja-JP" sz="2400" dirty="0"/>
                  <a:t>TF</a:t>
                </a:r>
                <a:r>
                  <a:rPr lang="ja-JP" altLang="en-US" sz="2400" dirty="0"/>
                  <a:t>（</a:t>
                </a:r>
                <a:r>
                  <a:rPr lang="en-US" altLang="ja-JP" sz="2400" dirty="0"/>
                  <a:t>Term Frequency</a:t>
                </a:r>
                <a:r>
                  <a:rPr lang="ja-JP" altLang="en-US" sz="2400" dirty="0"/>
                  <a:t>）</a:t>
                </a:r>
                <a:endParaRPr lang="en-US" altLang="ja-JP" sz="2400" dirty="0"/>
              </a:p>
              <a:p>
                <a:pPr lvl="1"/>
                <a:r>
                  <a:rPr lang="ja-JP" altLang="en-US" sz="1800" dirty="0"/>
                  <a:t>一つの文書内における指定の単語の出現頻度</a:t>
                </a:r>
                <a:endParaRPr lang="en-US" altLang="ja-JP" sz="1800" dirty="0"/>
              </a:p>
              <a:p>
                <a:pPr lvl="1"/>
                <a14:m>
                  <m:oMath xmlns:m="http://schemas.openxmlformats.org/officeDocument/2006/math">
                    <m:sSub>
                      <m:sSubPr>
                        <m:ctrlPr>
                          <a:rPr lang="ja-JP" altLang="ja-JP" sz="1800" i="1">
                            <a:latin typeface="Cambria Math" panose="02040503050406030204" pitchFamily="18" charset="0"/>
                          </a:rPr>
                        </m:ctrlPr>
                      </m:sSubPr>
                      <m:e>
                        <m:r>
                          <a:rPr lang="en-US" altLang="ja-JP" sz="1800" i="1">
                            <a:latin typeface="Cambria Math" panose="02040503050406030204" pitchFamily="18" charset="0"/>
                          </a:rPr>
                          <m:t>𝑇𝐹</m:t>
                        </m:r>
                      </m:e>
                      <m:sub>
                        <m:sSub>
                          <m:sSubPr>
                            <m:ctrlPr>
                              <a:rPr lang="ja-JP" altLang="ja-JP" sz="1800" i="1">
                                <a:latin typeface="Cambria Math" panose="02040503050406030204" pitchFamily="18" charset="0"/>
                              </a:rPr>
                            </m:ctrlPr>
                          </m:sSubPr>
                          <m:e>
                            <m:r>
                              <a:rPr lang="en-US" altLang="ja-JP" sz="1800" i="1">
                                <a:latin typeface="Cambria Math" panose="02040503050406030204" pitchFamily="18" charset="0"/>
                              </a:rPr>
                              <m:t>𝑤</m:t>
                            </m:r>
                          </m:e>
                          <m:sub>
                            <m:r>
                              <a:rPr lang="en-US" altLang="ja-JP" sz="1800" i="1">
                                <a:latin typeface="Cambria Math" panose="02040503050406030204" pitchFamily="18" charset="0"/>
                              </a:rPr>
                              <m:t>𝑖</m:t>
                            </m:r>
                          </m:sub>
                        </m:sSub>
                        <m:sSub>
                          <m:sSubPr>
                            <m:ctrlPr>
                              <a:rPr lang="ja-JP" altLang="ja-JP" sz="1800" i="1">
                                <a:latin typeface="Cambria Math" panose="02040503050406030204" pitchFamily="18" charset="0"/>
                              </a:rPr>
                            </m:ctrlPr>
                          </m:sSubPr>
                          <m:e>
                            <m:r>
                              <a:rPr lang="en-US" altLang="ja-JP" sz="1800" i="1">
                                <a:latin typeface="Cambria Math" panose="02040503050406030204" pitchFamily="18" charset="0"/>
                              </a:rPr>
                              <m:t>,</m:t>
                            </m:r>
                            <m:r>
                              <a:rPr lang="en-US" altLang="ja-JP" sz="1800" i="1">
                                <a:latin typeface="Cambria Math" panose="02040503050406030204" pitchFamily="18" charset="0"/>
                              </a:rPr>
                              <m:t>𝑑</m:t>
                            </m:r>
                          </m:e>
                          <m:sub>
                            <m:r>
                              <a:rPr lang="en-US" altLang="ja-JP" sz="1800" i="1">
                                <a:latin typeface="Cambria Math" panose="02040503050406030204" pitchFamily="18" charset="0"/>
                              </a:rPr>
                              <m:t>𝑗</m:t>
                            </m:r>
                          </m:sub>
                        </m:sSub>
                      </m:sub>
                    </m:sSub>
                    <m:r>
                      <a:rPr lang="en-US" altLang="ja-JP" sz="1800" i="1">
                        <a:latin typeface="Cambria Math" panose="02040503050406030204" pitchFamily="18" charset="0"/>
                      </a:rPr>
                      <m:t>= </m:t>
                    </m:r>
                    <m:f>
                      <m:fPr>
                        <m:ctrlPr>
                          <a:rPr lang="ja-JP" altLang="ja-JP" sz="1800" i="1">
                            <a:latin typeface="Cambria Math" panose="02040503050406030204" pitchFamily="18" charset="0"/>
                          </a:rPr>
                        </m:ctrlPr>
                      </m:fPr>
                      <m:num>
                        <m:r>
                          <a:rPr lang="ja-JP" altLang="ja-JP" sz="1800">
                            <a:latin typeface="Cambria Math" panose="02040503050406030204" pitchFamily="18" charset="0"/>
                          </a:rPr>
                          <m:t>文書</m:t>
                        </m:r>
                        <m:sSub>
                          <m:sSubPr>
                            <m:ctrlPr>
                              <a:rPr lang="ja-JP" altLang="ja-JP" sz="1800" i="1">
                                <a:latin typeface="Cambria Math" panose="02040503050406030204" pitchFamily="18" charset="0"/>
                              </a:rPr>
                            </m:ctrlPr>
                          </m:sSubPr>
                          <m:e>
                            <m:r>
                              <a:rPr lang="en-US" altLang="ja-JP" sz="1800" i="1">
                                <a:latin typeface="Cambria Math" panose="02040503050406030204" pitchFamily="18" charset="0"/>
                              </a:rPr>
                              <m:t>𝑑</m:t>
                            </m:r>
                          </m:e>
                          <m:sub>
                            <m:r>
                              <a:rPr lang="en-US" altLang="ja-JP" sz="1800" i="1">
                                <a:latin typeface="Cambria Math" panose="02040503050406030204" pitchFamily="18" charset="0"/>
                              </a:rPr>
                              <m:t>𝑗</m:t>
                            </m:r>
                          </m:sub>
                        </m:sSub>
                        <m:r>
                          <a:rPr lang="ja-JP" altLang="ja-JP" sz="1800">
                            <a:latin typeface="Cambria Math" panose="02040503050406030204" pitchFamily="18" charset="0"/>
                          </a:rPr>
                          <m:t>に含まれる単語</m:t>
                        </m:r>
                        <m:sSub>
                          <m:sSubPr>
                            <m:ctrlPr>
                              <a:rPr lang="ja-JP" altLang="ja-JP" sz="1800" i="1">
                                <a:latin typeface="Cambria Math" panose="02040503050406030204" pitchFamily="18" charset="0"/>
                              </a:rPr>
                            </m:ctrlPr>
                          </m:sSubPr>
                          <m:e>
                            <m:r>
                              <a:rPr lang="en-US" altLang="ja-JP" sz="1800" i="1">
                                <a:latin typeface="Cambria Math" panose="02040503050406030204" pitchFamily="18" charset="0"/>
                              </a:rPr>
                              <m:t>𝑤</m:t>
                            </m:r>
                          </m:e>
                          <m:sub>
                            <m:r>
                              <a:rPr lang="en-US" altLang="ja-JP" sz="1800" i="1">
                                <a:latin typeface="Cambria Math" panose="02040503050406030204" pitchFamily="18" charset="0"/>
                              </a:rPr>
                              <m:t>𝑖</m:t>
                            </m:r>
                          </m:sub>
                        </m:sSub>
                        <m:r>
                          <a:rPr lang="ja-JP" altLang="ja-JP" sz="1800">
                            <a:latin typeface="Cambria Math" panose="02040503050406030204" pitchFamily="18" charset="0"/>
                          </a:rPr>
                          <m:t>の個数</m:t>
                        </m:r>
                      </m:num>
                      <m:den>
                        <m:r>
                          <a:rPr lang="ja-JP" altLang="ja-JP" sz="1800">
                            <a:latin typeface="Cambria Math" panose="02040503050406030204" pitchFamily="18" charset="0"/>
                          </a:rPr>
                          <m:t>文書</m:t>
                        </m:r>
                        <m:sSub>
                          <m:sSubPr>
                            <m:ctrlPr>
                              <a:rPr lang="ja-JP" altLang="ja-JP" sz="1800" i="1">
                                <a:latin typeface="Cambria Math" panose="02040503050406030204" pitchFamily="18" charset="0"/>
                              </a:rPr>
                            </m:ctrlPr>
                          </m:sSubPr>
                          <m:e>
                            <m:r>
                              <a:rPr lang="en-US" altLang="ja-JP" sz="1800" i="1">
                                <a:latin typeface="Cambria Math" panose="02040503050406030204" pitchFamily="18" charset="0"/>
                              </a:rPr>
                              <m:t>𝑑</m:t>
                            </m:r>
                          </m:e>
                          <m:sub>
                            <m:r>
                              <a:rPr lang="en-US" altLang="ja-JP" sz="1800" i="1">
                                <a:latin typeface="Cambria Math" panose="02040503050406030204" pitchFamily="18" charset="0"/>
                              </a:rPr>
                              <m:t>𝑗</m:t>
                            </m:r>
                          </m:sub>
                        </m:sSub>
                        <m:r>
                          <a:rPr lang="ja-JP" altLang="ja-JP" sz="1800">
                            <a:latin typeface="Cambria Math" panose="02040503050406030204" pitchFamily="18" charset="0"/>
                          </a:rPr>
                          <m:t>に含まれる全ての単語の個数</m:t>
                        </m:r>
                      </m:den>
                    </m:f>
                  </m:oMath>
                </a14:m>
                <a:endParaRPr lang="en-US" altLang="ja-JP" sz="1800" dirty="0"/>
              </a:p>
              <a:p>
                <a:pPr lvl="1"/>
                <a:endParaRPr lang="en-US" altLang="ja-JP" sz="1000" dirty="0"/>
              </a:p>
              <a:p>
                <a:r>
                  <a:rPr lang="en-US" altLang="ja-JP" sz="2400" dirty="0"/>
                  <a:t>IDF</a:t>
                </a:r>
                <a:r>
                  <a:rPr lang="ja-JP" altLang="en-US" sz="2400" dirty="0"/>
                  <a:t>（</a:t>
                </a:r>
                <a:r>
                  <a:rPr lang="en-US" altLang="ja-JP" sz="2400" dirty="0"/>
                  <a:t>Inverse Document Frequency</a:t>
                </a:r>
                <a:r>
                  <a:rPr lang="ja-JP" altLang="en-US" sz="2400" dirty="0"/>
                  <a:t>）</a:t>
                </a:r>
                <a:endParaRPr lang="en-US" altLang="ja-JP" sz="2400" dirty="0"/>
              </a:p>
              <a:p>
                <a:pPr lvl="1"/>
                <a:r>
                  <a:rPr lang="ja-JP" altLang="en-US" sz="1800" dirty="0"/>
                  <a:t>指定の単語が出現する文書の頻度</a:t>
                </a:r>
                <a:endParaRPr lang="en-US" altLang="ja-JP" sz="1800" dirty="0"/>
              </a:p>
              <a:p>
                <a:pPr lvl="1"/>
                <a14:m>
                  <m:oMath xmlns:m="http://schemas.openxmlformats.org/officeDocument/2006/math">
                    <m:sSub>
                      <m:sSubPr>
                        <m:ctrlPr>
                          <a:rPr lang="ja-JP" altLang="ja-JP" sz="1800" i="1">
                            <a:latin typeface="Cambria Math" panose="02040503050406030204" pitchFamily="18" charset="0"/>
                          </a:rPr>
                        </m:ctrlPr>
                      </m:sSubPr>
                      <m:e>
                        <m:r>
                          <a:rPr lang="en-US" altLang="ja-JP" sz="1800" i="1">
                            <a:latin typeface="Cambria Math" panose="02040503050406030204" pitchFamily="18" charset="0"/>
                          </a:rPr>
                          <m:t>𝐼𝐷𝐹</m:t>
                        </m:r>
                      </m:e>
                      <m:sub>
                        <m:sSub>
                          <m:sSubPr>
                            <m:ctrlPr>
                              <a:rPr lang="ja-JP" altLang="ja-JP" sz="1800" i="1">
                                <a:latin typeface="Cambria Math" panose="02040503050406030204" pitchFamily="18" charset="0"/>
                              </a:rPr>
                            </m:ctrlPr>
                          </m:sSubPr>
                          <m:e>
                            <m:r>
                              <a:rPr lang="en-US" altLang="ja-JP" sz="1800" i="1">
                                <a:latin typeface="Cambria Math" panose="02040503050406030204" pitchFamily="18" charset="0"/>
                              </a:rPr>
                              <m:t>𝑤</m:t>
                            </m:r>
                          </m:e>
                          <m:sub>
                            <m:r>
                              <a:rPr lang="en-US" altLang="ja-JP" sz="1800" i="1">
                                <a:latin typeface="Cambria Math" panose="02040503050406030204" pitchFamily="18" charset="0"/>
                              </a:rPr>
                              <m:t>𝑖</m:t>
                            </m:r>
                          </m:sub>
                        </m:sSub>
                      </m:sub>
                    </m:sSub>
                    <m:r>
                      <a:rPr lang="en-US" altLang="ja-JP" sz="1800" i="1">
                        <a:latin typeface="Cambria Math" panose="02040503050406030204" pitchFamily="18" charset="0"/>
                      </a:rPr>
                      <m:t>=</m:t>
                    </m:r>
                    <m:func>
                      <m:funcPr>
                        <m:ctrlPr>
                          <a:rPr lang="ja-JP" altLang="ja-JP" sz="1800" i="1">
                            <a:latin typeface="Cambria Math" panose="02040503050406030204" pitchFamily="18" charset="0"/>
                          </a:rPr>
                        </m:ctrlPr>
                      </m:funcPr>
                      <m:fName>
                        <m:r>
                          <m:rPr>
                            <m:sty m:val="p"/>
                          </m:rPr>
                          <a:rPr lang="en-US" altLang="ja-JP" sz="1800">
                            <a:latin typeface="Cambria Math" panose="02040503050406030204" pitchFamily="18" charset="0"/>
                          </a:rPr>
                          <m:t>log</m:t>
                        </m:r>
                      </m:fName>
                      <m:e>
                        <m:f>
                          <m:fPr>
                            <m:ctrlPr>
                              <a:rPr lang="ja-JP" altLang="ja-JP" sz="1800" i="1">
                                <a:latin typeface="Cambria Math" panose="02040503050406030204" pitchFamily="18" charset="0"/>
                              </a:rPr>
                            </m:ctrlPr>
                          </m:fPr>
                          <m:num>
                            <m:r>
                              <a:rPr lang="ja-JP" altLang="ja-JP" sz="1800">
                                <a:latin typeface="Cambria Math" panose="02040503050406030204" pitchFamily="18" charset="0"/>
                              </a:rPr>
                              <m:t>全文書数</m:t>
                            </m:r>
                          </m:num>
                          <m:den>
                            <m:r>
                              <a:rPr lang="ja-JP" altLang="ja-JP" sz="1800">
                                <a:latin typeface="Cambria Math" panose="02040503050406030204" pitchFamily="18" charset="0"/>
                              </a:rPr>
                              <m:t>単語</m:t>
                            </m:r>
                            <m:sSub>
                              <m:sSubPr>
                                <m:ctrlPr>
                                  <a:rPr lang="ja-JP" altLang="ja-JP" sz="1800" i="1">
                                    <a:latin typeface="Cambria Math" panose="02040503050406030204" pitchFamily="18" charset="0"/>
                                  </a:rPr>
                                </m:ctrlPr>
                              </m:sSubPr>
                              <m:e>
                                <m:r>
                                  <a:rPr lang="en-US" altLang="ja-JP" sz="1800" i="1">
                                    <a:latin typeface="Cambria Math" panose="02040503050406030204" pitchFamily="18" charset="0"/>
                                  </a:rPr>
                                  <m:t>𝑤</m:t>
                                </m:r>
                              </m:e>
                              <m:sub>
                                <m:r>
                                  <a:rPr lang="en-US" altLang="ja-JP" sz="1800" i="1">
                                    <a:latin typeface="Cambria Math" panose="02040503050406030204" pitchFamily="18" charset="0"/>
                                  </a:rPr>
                                  <m:t>𝑖</m:t>
                                </m:r>
                              </m:sub>
                            </m:sSub>
                            <m:r>
                              <a:rPr lang="ja-JP" altLang="ja-JP" sz="1800">
                                <a:latin typeface="Cambria Math" panose="02040503050406030204" pitchFamily="18" charset="0"/>
                              </a:rPr>
                              <m:t>が出現する文書数</m:t>
                            </m:r>
                          </m:den>
                        </m:f>
                      </m:e>
                    </m:func>
                  </m:oMath>
                </a14:m>
                <a:endParaRPr lang="en-US" altLang="ja-JP" sz="1800" dirty="0"/>
              </a:p>
              <a:p>
                <a:pPr lvl="1"/>
                <a:endParaRPr lang="en-US" altLang="ja-JP" sz="900" dirty="0"/>
              </a:p>
              <a:p>
                <a:r>
                  <a:rPr lang="en-US" altLang="ja-JP" sz="2400" dirty="0"/>
                  <a:t>TF-IDF</a:t>
                </a:r>
              </a:p>
              <a:p>
                <a:pPr lvl="1"/>
                <a:r>
                  <a:rPr lang="en-US" altLang="ja-JP" sz="1800" dirty="0"/>
                  <a:t>TF</a:t>
                </a:r>
                <a:r>
                  <a:rPr lang="ja-JP" altLang="en-US" sz="1800" dirty="0"/>
                  <a:t>，</a:t>
                </a:r>
                <a:r>
                  <a:rPr lang="en-US" altLang="ja-JP" sz="1800" dirty="0"/>
                  <a:t>IDF </a:t>
                </a:r>
                <a:r>
                  <a:rPr lang="ja-JP" altLang="en-US" sz="1800" dirty="0"/>
                  <a:t>の積で与えられる重み</a:t>
                </a:r>
                <a:endParaRPr lang="en-US" altLang="ja-JP" sz="1800" dirty="0"/>
              </a:p>
              <a:p>
                <a:pPr lvl="1"/>
                <a14:m>
                  <m:oMath xmlns:m="http://schemas.openxmlformats.org/officeDocument/2006/math">
                    <m:sSub>
                      <m:sSubPr>
                        <m:ctrlPr>
                          <a:rPr lang="ja-JP" altLang="ja-JP" sz="1800" i="1">
                            <a:latin typeface="Cambria Math" panose="02040503050406030204" pitchFamily="18" charset="0"/>
                          </a:rPr>
                        </m:ctrlPr>
                      </m:sSubPr>
                      <m:e>
                        <m:r>
                          <a:rPr lang="en-US" altLang="ja-JP" sz="1800" i="1">
                            <a:latin typeface="Cambria Math" panose="02040503050406030204" pitchFamily="18" charset="0"/>
                          </a:rPr>
                          <m:t>𝑇𝐹𝐼𝐷𝐹</m:t>
                        </m:r>
                      </m:e>
                      <m:sub>
                        <m:sSub>
                          <m:sSubPr>
                            <m:ctrlPr>
                              <a:rPr lang="ja-JP" altLang="ja-JP" sz="1800" i="1">
                                <a:latin typeface="Cambria Math" panose="02040503050406030204" pitchFamily="18" charset="0"/>
                              </a:rPr>
                            </m:ctrlPr>
                          </m:sSubPr>
                          <m:e>
                            <m:r>
                              <a:rPr lang="en-US" altLang="ja-JP" sz="1800" i="1">
                                <a:latin typeface="Cambria Math" panose="02040503050406030204" pitchFamily="18" charset="0"/>
                              </a:rPr>
                              <m:t>𝑤</m:t>
                            </m:r>
                          </m:e>
                          <m:sub>
                            <m:r>
                              <a:rPr lang="en-US" altLang="ja-JP" sz="1800" i="1">
                                <a:latin typeface="Cambria Math" panose="02040503050406030204" pitchFamily="18" charset="0"/>
                              </a:rPr>
                              <m:t>𝑖</m:t>
                            </m:r>
                          </m:sub>
                        </m:sSub>
                        <m:sSub>
                          <m:sSubPr>
                            <m:ctrlPr>
                              <a:rPr lang="ja-JP" altLang="ja-JP" sz="1800" i="1">
                                <a:latin typeface="Cambria Math" panose="02040503050406030204" pitchFamily="18" charset="0"/>
                              </a:rPr>
                            </m:ctrlPr>
                          </m:sSubPr>
                          <m:e>
                            <m:r>
                              <a:rPr lang="en-US" altLang="ja-JP" sz="1800" i="1">
                                <a:latin typeface="Cambria Math" panose="02040503050406030204" pitchFamily="18" charset="0"/>
                              </a:rPr>
                              <m:t>,</m:t>
                            </m:r>
                            <m:r>
                              <a:rPr lang="en-US" altLang="ja-JP" sz="1800" i="1">
                                <a:latin typeface="Cambria Math" panose="02040503050406030204" pitchFamily="18" charset="0"/>
                              </a:rPr>
                              <m:t>𝑑</m:t>
                            </m:r>
                          </m:e>
                          <m:sub>
                            <m:r>
                              <a:rPr lang="en-US" altLang="ja-JP" sz="1800" i="1">
                                <a:latin typeface="Cambria Math" panose="02040503050406030204" pitchFamily="18" charset="0"/>
                              </a:rPr>
                              <m:t>𝑗</m:t>
                            </m:r>
                          </m:sub>
                        </m:sSub>
                      </m:sub>
                    </m:sSub>
                    <m:r>
                      <a:rPr lang="en-US" altLang="ja-JP" sz="1800" i="1">
                        <a:latin typeface="Cambria Math" panose="02040503050406030204" pitchFamily="18" charset="0"/>
                      </a:rPr>
                      <m:t>=</m:t>
                    </m:r>
                    <m:sSub>
                      <m:sSubPr>
                        <m:ctrlPr>
                          <a:rPr lang="ja-JP" altLang="ja-JP" sz="1800" i="1">
                            <a:latin typeface="Cambria Math" panose="02040503050406030204" pitchFamily="18" charset="0"/>
                          </a:rPr>
                        </m:ctrlPr>
                      </m:sSubPr>
                      <m:e>
                        <m:r>
                          <a:rPr lang="en-US" altLang="ja-JP" sz="1800" i="1">
                            <a:latin typeface="Cambria Math" panose="02040503050406030204" pitchFamily="18" charset="0"/>
                          </a:rPr>
                          <m:t>𝑇𝐹</m:t>
                        </m:r>
                      </m:e>
                      <m:sub>
                        <m:sSub>
                          <m:sSubPr>
                            <m:ctrlPr>
                              <a:rPr lang="ja-JP" altLang="ja-JP" sz="1800" i="1">
                                <a:latin typeface="Cambria Math" panose="02040503050406030204" pitchFamily="18" charset="0"/>
                              </a:rPr>
                            </m:ctrlPr>
                          </m:sSubPr>
                          <m:e>
                            <m:r>
                              <a:rPr lang="en-US" altLang="ja-JP" sz="1800" i="1">
                                <a:latin typeface="Cambria Math" panose="02040503050406030204" pitchFamily="18" charset="0"/>
                              </a:rPr>
                              <m:t>𝑤</m:t>
                            </m:r>
                          </m:e>
                          <m:sub>
                            <m:r>
                              <a:rPr lang="en-US" altLang="ja-JP" sz="1800" i="1">
                                <a:latin typeface="Cambria Math" panose="02040503050406030204" pitchFamily="18" charset="0"/>
                              </a:rPr>
                              <m:t>𝑖</m:t>
                            </m:r>
                          </m:sub>
                        </m:sSub>
                        <m:sSub>
                          <m:sSubPr>
                            <m:ctrlPr>
                              <a:rPr lang="ja-JP" altLang="ja-JP" sz="1800" i="1">
                                <a:latin typeface="Cambria Math" panose="02040503050406030204" pitchFamily="18" charset="0"/>
                              </a:rPr>
                            </m:ctrlPr>
                          </m:sSubPr>
                          <m:e>
                            <m:r>
                              <a:rPr lang="en-US" altLang="ja-JP" sz="1800" i="1">
                                <a:latin typeface="Cambria Math" panose="02040503050406030204" pitchFamily="18" charset="0"/>
                              </a:rPr>
                              <m:t>,</m:t>
                            </m:r>
                            <m:r>
                              <a:rPr lang="en-US" altLang="ja-JP" sz="1800" i="1">
                                <a:latin typeface="Cambria Math" panose="02040503050406030204" pitchFamily="18" charset="0"/>
                              </a:rPr>
                              <m:t>𝑑</m:t>
                            </m:r>
                          </m:e>
                          <m:sub>
                            <m:r>
                              <a:rPr lang="en-US" altLang="ja-JP" sz="1800" i="1">
                                <a:latin typeface="Cambria Math" panose="02040503050406030204" pitchFamily="18" charset="0"/>
                              </a:rPr>
                              <m:t>𝑗</m:t>
                            </m:r>
                          </m:sub>
                        </m:sSub>
                      </m:sub>
                    </m:sSub>
                    <m:r>
                      <a:rPr lang="ja-JP" altLang="ja-JP" sz="1800" i="1">
                        <a:latin typeface="Cambria Math" panose="02040503050406030204" pitchFamily="18" charset="0"/>
                      </a:rPr>
                      <m:t>× </m:t>
                    </m:r>
                    <m:sSub>
                      <m:sSubPr>
                        <m:ctrlPr>
                          <a:rPr lang="ja-JP" altLang="ja-JP" sz="1800" i="1">
                            <a:latin typeface="Cambria Math" panose="02040503050406030204" pitchFamily="18" charset="0"/>
                          </a:rPr>
                        </m:ctrlPr>
                      </m:sSubPr>
                      <m:e>
                        <m:r>
                          <a:rPr lang="en-US" altLang="ja-JP" sz="1800" i="1">
                            <a:latin typeface="Cambria Math" panose="02040503050406030204" pitchFamily="18" charset="0"/>
                          </a:rPr>
                          <m:t>𝐼𝐷𝐹</m:t>
                        </m:r>
                      </m:e>
                      <m:sub>
                        <m:sSub>
                          <m:sSubPr>
                            <m:ctrlPr>
                              <a:rPr lang="ja-JP" altLang="ja-JP" sz="1800" i="1">
                                <a:latin typeface="Cambria Math" panose="02040503050406030204" pitchFamily="18" charset="0"/>
                              </a:rPr>
                            </m:ctrlPr>
                          </m:sSubPr>
                          <m:e>
                            <m:r>
                              <a:rPr lang="en-US" altLang="ja-JP" sz="1800" i="1">
                                <a:latin typeface="Cambria Math" panose="02040503050406030204" pitchFamily="18" charset="0"/>
                              </a:rPr>
                              <m:t>𝑤</m:t>
                            </m:r>
                          </m:e>
                          <m:sub>
                            <m:r>
                              <a:rPr lang="en-US" altLang="ja-JP" sz="1800" i="1">
                                <a:latin typeface="Cambria Math" panose="02040503050406030204" pitchFamily="18" charset="0"/>
                              </a:rPr>
                              <m:t>𝑖</m:t>
                            </m:r>
                          </m:sub>
                        </m:sSub>
                      </m:sub>
                    </m:sSub>
                  </m:oMath>
                </a14:m>
                <a:endParaRPr lang="ja-JP" altLang="en-US" sz="2000" dirty="0"/>
              </a:p>
            </p:txBody>
          </p:sp>
        </mc:Choice>
        <mc:Fallback xmlns="">
          <p:sp>
            <p:nvSpPr>
              <p:cNvPr id="3" name="コンテンツ プレースホルダー 2">
                <a:extLst>
                  <a:ext uri="{FF2B5EF4-FFF2-40B4-BE49-F238E27FC236}">
                    <a16:creationId xmlns:a16="http://schemas.microsoft.com/office/drawing/2014/main" id="{48C290F0-DD64-4655-9929-66CF68CA6CA6}"/>
                  </a:ext>
                </a:extLst>
              </p:cNvPr>
              <p:cNvSpPr>
                <a:spLocks noGrp="1" noRot="1" noChangeAspect="1" noMove="1" noResize="1" noEditPoints="1" noAdjustHandles="1" noChangeArrowheads="1" noChangeShapeType="1" noTextEdit="1"/>
              </p:cNvSpPr>
              <p:nvPr>
                <p:ph idx="1"/>
              </p:nvPr>
            </p:nvSpPr>
            <p:spPr>
              <a:xfrm>
                <a:off x="836676" y="2441196"/>
                <a:ext cx="7626096" cy="3976382"/>
              </a:xfrm>
              <a:blipFill>
                <a:blip r:embed="rId2"/>
                <a:stretch>
                  <a:fillRect l="-1039" t="-291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2288365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8656" y="0"/>
            <a:ext cx="8375586"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5196" y="0"/>
            <a:ext cx="836676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タイトル 1">
            <a:extLst>
              <a:ext uri="{FF2B5EF4-FFF2-40B4-BE49-F238E27FC236}">
                <a16:creationId xmlns:a16="http://schemas.microsoft.com/office/drawing/2014/main" id="{5612C903-8527-4C07-B88A-0CF4A6C89D1D}"/>
              </a:ext>
            </a:extLst>
          </p:cNvPr>
          <p:cNvSpPr>
            <a:spLocks noGrp="1"/>
          </p:cNvSpPr>
          <p:nvPr>
            <p:ph type="title"/>
          </p:nvPr>
        </p:nvSpPr>
        <p:spPr>
          <a:xfrm>
            <a:off x="836676" y="548640"/>
            <a:ext cx="7626096" cy="1179576"/>
          </a:xfrm>
        </p:spPr>
        <p:txBody>
          <a:bodyPr>
            <a:normAutofit/>
          </a:bodyPr>
          <a:lstStyle/>
          <a:p>
            <a:r>
              <a:rPr kumimoji="1" lang="ja-JP" altLang="en-US" sz="3500" dirty="0"/>
              <a:t>手順</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125" y="758952"/>
            <a:ext cx="96012"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コンテンツ プレースホルダー 2">
            <a:extLst>
              <a:ext uri="{FF2B5EF4-FFF2-40B4-BE49-F238E27FC236}">
                <a16:creationId xmlns:a16="http://schemas.microsoft.com/office/drawing/2014/main" id="{5FB05545-952F-41AB-B6FD-56C895B93645}"/>
              </a:ext>
            </a:extLst>
          </p:cNvPr>
          <p:cNvSpPr>
            <a:spLocks noGrp="1"/>
          </p:cNvSpPr>
          <p:nvPr>
            <p:ph idx="1"/>
          </p:nvPr>
        </p:nvSpPr>
        <p:spPr>
          <a:xfrm>
            <a:off x="793401" y="2560320"/>
            <a:ext cx="7626096" cy="3695020"/>
          </a:xfrm>
        </p:spPr>
        <p:txBody>
          <a:bodyPr>
            <a:normAutofit/>
          </a:bodyPr>
          <a:lstStyle/>
          <a:p>
            <a:pPr marL="457200" indent="-457200">
              <a:buFont typeface="+mj-lt"/>
              <a:buAutoNum type="arabicPeriod"/>
            </a:pPr>
            <a:r>
              <a:rPr lang="ja-JP" altLang="en-US" sz="2400" dirty="0"/>
              <a:t>全ての</a:t>
            </a:r>
            <a:r>
              <a:rPr kumimoji="1" lang="ja-JP" altLang="en-US" sz="2400" dirty="0"/>
              <a:t>スライドに含まれる全ての文章を読み込み，</a:t>
            </a:r>
            <a:r>
              <a:rPr lang="ja-JP" altLang="en-US" sz="2400" dirty="0"/>
              <a:t>　　　　　　　</a:t>
            </a:r>
            <a:r>
              <a:rPr kumimoji="1" lang="ja-JP" altLang="en-US" sz="2400" dirty="0"/>
              <a:t>スライド毎に形態素解析を行う</a:t>
            </a:r>
            <a:endParaRPr lang="en-US" altLang="ja-JP" sz="2400" dirty="0"/>
          </a:p>
          <a:p>
            <a:pPr lvl="1"/>
            <a:r>
              <a:rPr kumimoji="1" lang="en-US" altLang="ja-JP" dirty="0" err="1"/>
              <a:t>NMeCab</a:t>
            </a:r>
            <a:endParaRPr kumimoji="1" lang="en-US" altLang="ja-JP" dirty="0"/>
          </a:p>
          <a:p>
            <a:pPr lvl="1"/>
            <a:endParaRPr kumimoji="1" lang="en-US" altLang="ja-JP" sz="1200" dirty="0"/>
          </a:p>
          <a:p>
            <a:pPr marL="457200" indent="-457200">
              <a:buFont typeface="+mj-lt"/>
              <a:buAutoNum type="arabicPeriod"/>
            </a:pPr>
            <a:r>
              <a:rPr lang="en-US" altLang="ja-JP" sz="2400" dirty="0"/>
              <a:t>1.</a:t>
            </a:r>
            <a:r>
              <a:rPr lang="ja-JP" altLang="en-US" sz="2400" dirty="0"/>
              <a:t> で得られた結果をリストとして受け取り，　　　各スライドに含まれる各単語の出現回数を　　　スライド毎に数える</a:t>
            </a:r>
            <a:endParaRPr lang="en-US" altLang="ja-JP" sz="2400" dirty="0"/>
          </a:p>
          <a:p>
            <a:pPr marL="457200" indent="-457200">
              <a:buFont typeface="+mj-lt"/>
              <a:buAutoNum type="arabicPeriod"/>
            </a:pPr>
            <a:endParaRPr lang="en-US" altLang="ja-JP" sz="1100" dirty="0"/>
          </a:p>
          <a:p>
            <a:pPr marL="457200" indent="-457200">
              <a:buFont typeface="+mj-lt"/>
              <a:buAutoNum type="arabicPeriod"/>
            </a:pPr>
            <a:r>
              <a:rPr kumimoji="1" lang="en-US" altLang="ja-JP" sz="2400" dirty="0"/>
              <a:t>2. </a:t>
            </a:r>
            <a:r>
              <a:rPr kumimoji="1" lang="ja-JP" altLang="en-US" sz="2400" dirty="0"/>
              <a:t>の結果を基に</a:t>
            </a:r>
            <a:r>
              <a:rPr lang="ja-JP" altLang="en-US" sz="2400" dirty="0"/>
              <a:t>，</a:t>
            </a:r>
            <a:r>
              <a:rPr lang="en-US" altLang="ja-JP" sz="2400" dirty="0"/>
              <a:t>TF</a:t>
            </a:r>
            <a:r>
              <a:rPr lang="ja-JP" altLang="en-US" sz="2400" dirty="0"/>
              <a:t>，</a:t>
            </a:r>
            <a:r>
              <a:rPr lang="en-US" altLang="ja-JP" sz="2400" dirty="0"/>
              <a:t>IDF</a:t>
            </a:r>
            <a:r>
              <a:rPr lang="ja-JP" altLang="en-US" sz="2400" dirty="0"/>
              <a:t>，</a:t>
            </a:r>
            <a:r>
              <a:rPr lang="en-US" altLang="ja-JP" sz="2400" dirty="0"/>
              <a:t>TF-IDF</a:t>
            </a:r>
            <a:r>
              <a:rPr lang="ja-JP" altLang="en-US" sz="2400" dirty="0"/>
              <a:t>の計算を実行する</a:t>
            </a:r>
            <a:endParaRPr kumimoji="1" lang="en-US" altLang="ja-JP" sz="2400" dirty="0"/>
          </a:p>
        </p:txBody>
      </p:sp>
    </p:spTree>
    <p:extLst>
      <p:ext uri="{BB962C8B-B14F-4D97-AF65-F5344CB8AC3E}">
        <p14:creationId xmlns:p14="http://schemas.microsoft.com/office/powerpoint/2010/main" val="3343764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8656" y="0"/>
            <a:ext cx="8375586"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5196" y="0"/>
            <a:ext cx="836676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タイトル 1">
            <a:extLst>
              <a:ext uri="{FF2B5EF4-FFF2-40B4-BE49-F238E27FC236}">
                <a16:creationId xmlns:a16="http://schemas.microsoft.com/office/drawing/2014/main" id="{15E47CEA-DAE1-4099-8E26-28A9A4CA4CCE}"/>
              </a:ext>
            </a:extLst>
          </p:cNvPr>
          <p:cNvSpPr>
            <a:spLocks noGrp="1"/>
          </p:cNvSpPr>
          <p:nvPr>
            <p:ph type="title"/>
          </p:nvPr>
        </p:nvSpPr>
        <p:spPr>
          <a:xfrm>
            <a:off x="836676" y="548640"/>
            <a:ext cx="7626096" cy="1179576"/>
          </a:xfrm>
        </p:spPr>
        <p:txBody>
          <a:bodyPr>
            <a:normAutofit/>
          </a:bodyPr>
          <a:lstStyle/>
          <a:p>
            <a:r>
              <a:rPr lang="ja-JP" altLang="en-US" sz="3500" dirty="0"/>
              <a:t>進捗： </a:t>
            </a:r>
            <a:r>
              <a:rPr lang="en-US" altLang="ja-JP" sz="3600" dirty="0"/>
              <a:t>TF-IDF</a:t>
            </a:r>
            <a:r>
              <a:rPr lang="en-US" altLang="ja-JP" sz="3500" dirty="0"/>
              <a:t> </a:t>
            </a:r>
            <a:r>
              <a:rPr lang="ja-JP" altLang="en-US" sz="3500" dirty="0"/>
              <a:t>による解析結果の一部</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125" y="758952"/>
            <a:ext cx="96012"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4" name="表 4">
            <a:extLst>
              <a:ext uri="{FF2B5EF4-FFF2-40B4-BE49-F238E27FC236}">
                <a16:creationId xmlns:a16="http://schemas.microsoft.com/office/drawing/2014/main" id="{F0CEF6CD-F394-4C4D-8E84-0E70E4439CA6}"/>
              </a:ext>
            </a:extLst>
          </p:cNvPr>
          <p:cNvGraphicFramePr>
            <a:graphicFrameLocks noGrp="1"/>
          </p:cNvGraphicFramePr>
          <p:nvPr>
            <p:ph idx="1"/>
            <p:extLst>
              <p:ext uri="{D42A27DB-BD31-4B8C-83A1-F6EECF244321}">
                <p14:modId xmlns:p14="http://schemas.microsoft.com/office/powerpoint/2010/main" val="2669587945"/>
              </p:ext>
            </p:extLst>
          </p:nvPr>
        </p:nvGraphicFramePr>
        <p:xfrm>
          <a:off x="629174" y="2276856"/>
          <a:ext cx="7886176" cy="4389120"/>
        </p:xfrm>
        <a:graphic>
          <a:graphicData uri="http://schemas.openxmlformats.org/drawingml/2006/table">
            <a:tbl>
              <a:tblPr firstRow="1" bandRow="1">
                <a:tableStyleId>{5C22544A-7EE6-4342-B048-85BDC9FD1C3A}</a:tableStyleId>
              </a:tblPr>
              <a:tblGrid>
                <a:gridCol w="1313926">
                  <a:extLst>
                    <a:ext uri="{9D8B030D-6E8A-4147-A177-3AD203B41FA5}">
                      <a16:colId xmlns:a16="http://schemas.microsoft.com/office/drawing/2014/main" val="2669487555"/>
                    </a:ext>
                  </a:extLst>
                </a:gridCol>
                <a:gridCol w="1314450">
                  <a:extLst>
                    <a:ext uri="{9D8B030D-6E8A-4147-A177-3AD203B41FA5}">
                      <a16:colId xmlns:a16="http://schemas.microsoft.com/office/drawing/2014/main" val="3005468086"/>
                    </a:ext>
                  </a:extLst>
                </a:gridCol>
                <a:gridCol w="1314450">
                  <a:extLst>
                    <a:ext uri="{9D8B030D-6E8A-4147-A177-3AD203B41FA5}">
                      <a16:colId xmlns:a16="http://schemas.microsoft.com/office/drawing/2014/main" val="3196492229"/>
                    </a:ext>
                  </a:extLst>
                </a:gridCol>
                <a:gridCol w="1314450">
                  <a:extLst>
                    <a:ext uri="{9D8B030D-6E8A-4147-A177-3AD203B41FA5}">
                      <a16:colId xmlns:a16="http://schemas.microsoft.com/office/drawing/2014/main" val="1918329448"/>
                    </a:ext>
                  </a:extLst>
                </a:gridCol>
                <a:gridCol w="1314450">
                  <a:extLst>
                    <a:ext uri="{9D8B030D-6E8A-4147-A177-3AD203B41FA5}">
                      <a16:colId xmlns:a16="http://schemas.microsoft.com/office/drawing/2014/main" val="3975024063"/>
                    </a:ext>
                  </a:extLst>
                </a:gridCol>
                <a:gridCol w="1314450">
                  <a:extLst>
                    <a:ext uri="{9D8B030D-6E8A-4147-A177-3AD203B41FA5}">
                      <a16:colId xmlns:a16="http://schemas.microsoft.com/office/drawing/2014/main" val="1908283631"/>
                    </a:ext>
                  </a:extLst>
                </a:gridCol>
              </a:tblGrid>
              <a:tr h="336042">
                <a:tc>
                  <a:txBody>
                    <a:bodyPr/>
                    <a:lstStyle/>
                    <a:p>
                      <a:r>
                        <a:rPr kumimoji="1" lang="ja-JP" altLang="en-US" dirty="0">
                          <a:solidFill>
                            <a:schemeClr val="tx1">
                              <a:lumMod val="85000"/>
                              <a:lumOff val="15000"/>
                            </a:schemeClr>
                          </a:solidFill>
                        </a:rPr>
                        <a:t>スライド</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kumimoji="1" lang="ja-JP" altLang="en-US" dirty="0">
                          <a:solidFill>
                            <a:schemeClr val="tx1">
                              <a:lumMod val="85000"/>
                              <a:lumOff val="15000"/>
                            </a:schemeClr>
                          </a:solidFill>
                        </a:rPr>
                        <a:t>単語</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kumimoji="1" lang="ja-JP" altLang="en-US" dirty="0">
                          <a:solidFill>
                            <a:schemeClr val="tx1">
                              <a:lumMod val="85000"/>
                              <a:lumOff val="15000"/>
                            </a:schemeClr>
                          </a:solidFill>
                        </a:rPr>
                        <a:t>出現回数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kumimoji="1" lang="en-US" altLang="ja-JP" dirty="0">
                          <a:solidFill>
                            <a:schemeClr val="tx1">
                              <a:lumMod val="85000"/>
                              <a:lumOff val="15000"/>
                            </a:schemeClr>
                          </a:solidFill>
                        </a:rPr>
                        <a:t>TF</a:t>
                      </a:r>
                      <a:endParaRPr kumimoji="1" lang="ja-JP" altLang="en-US" dirty="0">
                        <a:solidFill>
                          <a:schemeClr val="tx1">
                            <a:lumMod val="85000"/>
                            <a:lumOff val="1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kumimoji="1" lang="en-US" altLang="ja-JP" dirty="0">
                          <a:solidFill>
                            <a:schemeClr val="tx1">
                              <a:lumMod val="85000"/>
                              <a:lumOff val="15000"/>
                            </a:schemeClr>
                          </a:solidFill>
                        </a:rPr>
                        <a:t>IDF</a:t>
                      </a:r>
                      <a:endParaRPr kumimoji="1" lang="ja-JP" altLang="en-US" dirty="0">
                        <a:solidFill>
                          <a:schemeClr val="tx1">
                            <a:lumMod val="85000"/>
                            <a:lumOff val="1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kumimoji="1" lang="en-US" altLang="ja-JP" dirty="0">
                          <a:solidFill>
                            <a:schemeClr val="tx1">
                              <a:lumMod val="85000"/>
                              <a:lumOff val="15000"/>
                            </a:schemeClr>
                          </a:solidFill>
                        </a:rPr>
                        <a:t>TF-IDF</a:t>
                      </a:r>
                      <a:endParaRPr kumimoji="1" lang="ja-JP" altLang="en-US" dirty="0">
                        <a:solidFill>
                          <a:schemeClr val="tx1">
                            <a:lumMod val="85000"/>
                            <a:lumOff val="1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258954548"/>
                  </a:ext>
                </a:extLst>
              </a:tr>
              <a:tr h="336042">
                <a:tc rowSpan="3">
                  <a:txBody>
                    <a:bodyPr/>
                    <a:lstStyle/>
                    <a:p>
                      <a:pPr algn="ctr"/>
                      <a:endParaRPr kumimoji="1" lang="en-US" altLang="ja-JP" sz="500" dirty="0"/>
                    </a:p>
                    <a:p>
                      <a:pPr algn="ctr"/>
                      <a:endParaRPr kumimoji="1" lang="en-US" altLang="ja-JP" dirty="0"/>
                    </a:p>
                    <a:p>
                      <a:pPr algn="ctr"/>
                      <a:r>
                        <a:rPr kumimoji="1" lang="ja-JP" altLang="en-US" dirty="0"/>
                        <a:t>１枚目</a:t>
                      </a:r>
                      <a:endParaRPr kumimoji="1" lang="en-US" altLang="ja-JP"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91420524"/>
                  </a:ext>
                </a:extLst>
              </a:tr>
              <a:tr h="336042">
                <a:tc vMerge="1">
                  <a:txBody>
                    <a:bodyPr/>
                    <a:lstStyle/>
                    <a:p>
                      <a:endParaRPr kumimoji="1" lang="ja-JP" altLang="en-US" dirty="0"/>
                    </a:p>
                  </a:txBody>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68317531"/>
                  </a:ext>
                </a:extLst>
              </a:tr>
              <a:tr h="336042">
                <a:tc vMerge="1">
                  <a:txBody>
                    <a:bodyPr/>
                    <a:lstStyle/>
                    <a:p>
                      <a:endParaRPr kumimoji="1" lang="ja-JP" altLang="en-US" dirty="0"/>
                    </a:p>
                  </a:txBody>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80643302"/>
                  </a:ext>
                </a:extLst>
              </a:tr>
              <a:tr h="336042">
                <a:tc rowSpan="4">
                  <a:txBody>
                    <a:bodyPr/>
                    <a:lstStyle/>
                    <a:p>
                      <a:pPr algn="ctr"/>
                      <a:endParaRPr kumimoji="1" lang="en-US" altLang="ja-JP" dirty="0"/>
                    </a:p>
                    <a:p>
                      <a:pPr algn="ctr"/>
                      <a:endParaRPr kumimoji="1" lang="en-US" altLang="ja-JP" dirty="0"/>
                    </a:p>
                    <a:p>
                      <a:pPr algn="ctr"/>
                      <a:r>
                        <a:rPr kumimoji="1" lang="ja-JP" altLang="en-US" dirty="0"/>
                        <a:t>２枚目</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26029677"/>
                  </a:ext>
                </a:extLst>
              </a:tr>
              <a:tr h="336042">
                <a:tc vMerge="1">
                  <a:txBody>
                    <a:bodyPr/>
                    <a:lstStyle/>
                    <a:p>
                      <a:endParaRPr kumimoji="1" lang="ja-JP" altLang="en-US" dirty="0"/>
                    </a:p>
                  </a:txBody>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85211230"/>
                  </a:ext>
                </a:extLst>
              </a:tr>
              <a:tr h="336042">
                <a:tc vMerge="1">
                  <a:txBody>
                    <a:bodyPr/>
                    <a:lstStyle/>
                    <a:p>
                      <a:endParaRPr kumimoji="1" lang="ja-JP" altLang="en-US" dirty="0"/>
                    </a:p>
                  </a:txBody>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39725218"/>
                  </a:ext>
                </a:extLst>
              </a:tr>
              <a:tr h="336042">
                <a:tc vMerge="1">
                  <a:txBody>
                    <a:bodyPr/>
                    <a:lstStyle/>
                    <a:p>
                      <a:endParaRPr kumimoji="1" lang="ja-JP" altLang="en-US" dirty="0"/>
                    </a:p>
                  </a:txBody>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9555422"/>
                  </a:ext>
                </a:extLst>
              </a:tr>
              <a:tr h="336042">
                <a:tc rowSpan="4">
                  <a:txBody>
                    <a:bodyPr/>
                    <a:lstStyle/>
                    <a:p>
                      <a:pPr algn="ctr"/>
                      <a:endParaRPr kumimoji="1" lang="en-US" altLang="ja-JP" dirty="0"/>
                    </a:p>
                    <a:p>
                      <a:pPr algn="ctr"/>
                      <a:endParaRPr kumimoji="1" lang="en-US" altLang="ja-JP" dirty="0"/>
                    </a:p>
                    <a:p>
                      <a:pPr algn="ctr"/>
                      <a:r>
                        <a:rPr kumimoji="1" lang="ja-JP" altLang="en-US" dirty="0"/>
                        <a:t>３枚目</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65851902"/>
                  </a:ext>
                </a:extLst>
              </a:tr>
              <a:tr h="336042">
                <a:tc vMerge="1">
                  <a:txBody>
                    <a:bodyPr/>
                    <a:lstStyle/>
                    <a:p>
                      <a:endParaRPr kumimoji="1" lang="ja-JP" altLang="en-US" dirty="0"/>
                    </a:p>
                  </a:txBody>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44534022"/>
                  </a:ext>
                </a:extLst>
              </a:tr>
              <a:tr h="336042">
                <a:tc vMerge="1">
                  <a:txBody>
                    <a:bodyPr/>
                    <a:lstStyle/>
                    <a:p>
                      <a:endParaRPr kumimoji="1" lang="ja-JP" altLang="en-US" dirty="0"/>
                    </a:p>
                  </a:txBody>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5175569"/>
                  </a:ext>
                </a:extLst>
              </a:tr>
              <a:tr h="336042">
                <a:tc vMerge="1">
                  <a:txBody>
                    <a:bodyPr/>
                    <a:lstStyle/>
                    <a:p>
                      <a:endParaRPr kumimoji="1" lang="ja-JP" altLang="en-US" dirty="0"/>
                    </a:p>
                  </a:txBody>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95512699"/>
                  </a:ext>
                </a:extLst>
              </a:tr>
            </a:tbl>
          </a:graphicData>
        </a:graphic>
      </p:graphicFrame>
    </p:spTree>
    <p:extLst>
      <p:ext uri="{BB962C8B-B14F-4D97-AF65-F5344CB8AC3E}">
        <p14:creationId xmlns:p14="http://schemas.microsoft.com/office/powerpoint/2010/main" val="4284211442"/>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TotalTime>
  <Words>501</Words>
  <Application>Microsoft Office PowerPoint</Application>
  <PresentationFormat>画面に合わせる (4:3)</PresentationFormat>
  <Paragraphs>77</Paragraphs>
  <Slides>10</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10</vt:i4>
      </vt:variant>
    </vt:vector>
  </HeadingPairs>
  <TitlesOfParts>
    <vt:vector size="15" baseType="lpstr">
      <vt:lpstr>Arial</vt:lpstr>
      <vt:lpstr>Calibri</vt:lpstr>
      <vt:lpstr>Calibri Light</vt:lpstr>
      <vt:lpstr>Cambria Math</vt:lpstr>
      <vt:lpstr>Office テーマ</vt:lpstr>
      <vt:lpstr>字幕掲示システムにおける 語句の強調表示に関する研究</vt:lpstr>
      <vt:lpstr>背景</vt:lpstr>
      <vt:lpstr>研究内容</vt:lpstr>
      <vt:lpstr>開発環境・言語</vt:lpstr>
      <vt:lpstr>強調する語の選択</vt:lpstr>
      <vt:lpstr>進捗： 強調する語の選択</vt:lpstr>
      <vt:lpstr>TF-IDF </vt:lpstr>
      <vt:lpstr>手順</vt:lpstr>
      <vt:lpstr>進捗： TF-IDF による解析結果の一部</vt:lpstr>
      <vt:lpstr>今後の予定</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字幕掲示システムにおける 語句の強調表示に関する研究</dc:title>
  <dc:creator>dorachan1216@icloud.com</dc:creator>
  <cp:lastModifiedBy>dorachan1216@icloud.com</cp:lastModifiedBy>
  <cp:revision>6</cp:revision>
  <dcterms:created xsi:type="dcterms:W3CDTF">2020-10-29T05:04:26Z</dcterms:created>
  <dcterms:modified xsi:type="dcterms:W3CDTF">2020-11-18T02:50:40Z</dcterms:modified>
</cp:coreProperties>
</file>