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17"/>
  </p:notesMasterIdLst>
  <p:handoutMasterIdLst>
    <p:handoutMasterId r:id="rId18"/>
  </p:handoutMasterIdLst>
  <p:sldIdLst>
    <p:sldId id="256" r:id="rId5"/>
    <p:sldId id="257" r:id="rId6"/>
    <p:sldId id="258" r:id="rId7"/>
    <p:sldId id="259" r:id="rId8"/>
    <p:sldId id="265" r:id="rId9"/>
    <p:sldId id="260" r:id="rId10"/>
    <p:sldId id="282" r:id="rId11"/>
    <p:sldId id="280" r:id="rId12"/>
    <p:sldId id="277" r:id="rId13"/>
    <p:sldId id="261" r:id="rId14"/>
    <p:sldId id="262"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3FA1DC5-8A24-4C3C-AE4A-DDC27BB09C35}">
          <p14:sldIdLst>
            <p14:sldId id="256"/>
            <p14:sldId id="257"/>
            <p14:sldId id="258"/>
            <p14:sldId id="259"/>
            <p14:sldId id="265"/>
            <p14:sldId id="260"/>
            <p14:sldId id="282"/>
            <p14:sldId id="280"/>
            <p14:sldId id="277"/>
            <p14:sldId id="261"/>
            <p14:sldId id="262"/>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234"/>
    <a:srgbClr val="F66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685FE6-0A4C-4742-82DF-C897589ACFCD}" v="17" dt="2020-11-09T03:23:20.40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87657" autoAdjust="0"/>
  </p:normalViewPr>
  <p:slideViewPr>
    <p:cSldViewPr snapToGrid="0">
      <p:cViewPr varScale="1">
        <p:scale>
          <a:sx n="60" d="100"/>
          <a:sy n="60" d="100"/>
        </p:scale>
        <p:origin x="390" y="66"/>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3256CBD-3186-42D4-9C2B-5C603CC7E1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002F5A90-3CDA-4140-8E1A-3BC003996A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82619B-7606-4533-A02B-3B4BC4126326}" type="datetimeFigureOut">
              <a:rPr kumimoji="1" lang="ja-JP" altLang="en-US" smtClean="0"/>
              <a:t>2020/11/17</a:t>
            </a:fld>
            <a:endParaRPr kumimoji="1" lang="ja-JP" altLang="en-US"/>
          </a:p>
        </p:txBody>
      </p:sp>
      <p:sp>
        <p:nvSpPr>
          <p:cNvPr id="4" name="フッター プレースホルダー 3">
            <a:extLst>
              <a:ext uri="{FF2B5EF4-FFF2-40B4-BE49-F238E27FC236}">
                <a16:creationId xmlns:a16="http://schemas.microsoft.com/office/drawing/2014/main" id="{20AB387B-DF4C-47A8-9C69-76C412963D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FFE0E5F-1CC7-421A-B09F-992E0DB608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066C0-674A-4069-8547-9A59AAAAF1D7}" type="slidenum">
              <a:rPr kumimoji="1" lang="ja-JP" altLang="en-US" smtClean="0"/>
              <a:t>‹#›</a:t>
            </a:fld>
            <a:endParaRPr kumimoji="1" lang="ja-JP" altLang="en-US"/>
          </a:p>
        </p:txBody>
      </p:sp>
    </p:spTree>
    <p:extLst>
      <p:ext uri="{BB962C8B-B14F-4D97-AF65-F5344CB8AC3E}">
        <p14:creationId xmlns:p14="http://schemas.microsoft.com/office/powerpoint/2010/main" val="688622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F59BE-5089-461A-BF28-E77EBAFC0B26}" type="datetimeFigureOut">
              <a:rPr kumimoji="1" lang="ja-JP" altLang="en-US" smtClean="0"/>
              <a:t>2020/11/17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D5D4B-7547-4671-902F-2C1D1FC33248}" type="slidenum">
              <a:rPr kumimoji="1" lang="ja-JP" altLang="en-US" smtClean="0"/>
              <a:t>‹#›</a:t>
            </a:fld>
            <a:endParaRPr kumimoji="1" lang="ja-JP" altLang="en-US"/>
          </a:p>
        </p:txBody>
      </p:sp>
    </p:spTree>
    <p:extLst>
      <p:ext uri="{BB962C8B-B14F-4D97-AF65-F5344CB8AC3E}">
        <p14:creationId xmlns:p14="http://schemas.microsoft.com/office/powerpoint/2010/main" val="935055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自己紹介</a:t>
            </a:r>
            <a:endParaRPr kumimoji="1" lang="en-US" altLang="ja-JP" dirty="0"/>
          </a:p>
          <a:p>
            <a:endParaRPr kumimoji="1" lang="en-US" altLang="ja-JP" dirty="0"/>
          </a:p>
          <a:p>
            <a:r>
              <a:rPr lang="ja-JP" altLang="en-US" sz="1200" b="0" dirty="0"/>
              <a:t>「字幕掲示システムにおける語句の強調表示に関する研究」 という題目で，卒業研究の中間発表を行います．</a:t>
            </a:r>
            <a:endParaRPr kumimoji="1" lang="en-US" altLang="ja-JP" b="0" dirty="0"/>
          </a:p>
        </p:txBody>
      </p:sp>
      <p:sp>
        <p:nvSpPr>
          <p:cNvPr id="4" name="スライド番号プレースホルダー 3"/>
          <p:cNvSpPr>
            <a:spLocks noGrp="1"/>
          </p:cNvSpPr>
          <p:nvPr>
            <p:ph type="sldNum" sz="quarter" idx="5"/>
          </p:nvPr>
        </p:nvSpPr>
        <p:spPr/>
        <p:txBody>
          <a:bodyPr/>
          <a:lstStyle/>
          <a:p>
            <a:fld id="{9CCD5D4B-7547-4671-902F-2C1D1FC33248}" type="slidenum">
              <a:rPr kumimoji="1" lang="ja-JP" altLang="en-US" smtClean="0"/>
              <a:t>1</a:t>
            </a:fld>
            <a:endParaRPr kumimoji="1" lang="ja-JP" altLang="en-US"/>
          </a:p>
        </p:txBody>
      </p:sp>
    </p:spTree>
    <p:extLst>
      <p:ext uri="{BB962C8B-B14F-4D97-AF65-F5344CB8AC3E}">
        <p14:creationId xmlns:p14="http://schemas.microsoft.com/office/powerpoint/2010/main" val="1114505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CCD5D4B-7547-4671-902F-2C1D1FC33248}" type="slidenum">
              <a:rPr kumimoji="1" lang="ja-JP" altLang="en-US" smtClean="0"/>
              <a:t>11</a:t>
            </a:fld>
            <a:endParaRPr kumimoji="1" lang="ja-JP" altLang="en-US"/>
          </a:p>
        </p:txBody>
      </p:sp>
    </p:spTree>
    <p:extLst>
      <p:ext uri="{BB962C8B-B14F-4D97-AF65-F5344CB8AC3E}">
        <p14:creationId xmlns:p14="http://schemas.microsoft.com/office/powerpoint/2010/main" val="1335534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開発環境と言語はこのようになっています．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CCD5D4B-7547-4671-902F-2C1D1FC33248}" type="slidenum">
              <a:rPr kumimoji="1" lang="ja-JP" altLang="en-US" smtClean="0"/>
              <a:t>12</a:t>
            </a:fld>
            <a:endParaRPr kumimoji="1" lang="ja-JP" altLang="en-US"/>
          </a:p>
        </p:txBody>
      </p:sp>
    </p:spTree>
    <p:extLst>
      <p:ext uri="{BB962C8B-B14F-4D97-AF65-F5344CB8AC3E}">
        <p14:creationId xmlns:p14="http://schemas.microsoft.com/office/powerpoint/2010/main" val="396982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背景です．</a:t>
            </a:r>
            <a:endParaRPr kumimoji="1" lang="en-US" altLang="ja-JP" dirty="0"/>
          </a:p>
          <a:p>
            <a:endParaRPr kumimoji="1" lang="en-US" altLang="ja-JP" dirty="0"/>
          </a:p>
          <a:p>
            <a:r>
              <a:rPr kumimoji="1" lang="ja-JP" altLang="en-US" dirty="0"/>
              <a:t>講義やプレゼンテーション，講演等の場面において，その発表で重要な点が分かりづらいと感じたことが在りました．</a:t>
            </a:r>
            <a:endParaRPr kumimoji="1" lang="en-US" altLang="ja-JP" dirty="0"/>
          </a:p>
          <a:p>
            <a:r>
              <a:rPr kumimoji="1" lang="ja-JP" altLang="en-US" dirty="0"/>
              <a:t>そこで，発表中に出現する重要な語を強調することで，内容理解の手助けをできるのではないかと考えました．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9CCD5D4B-7547-4671-902F-2C1D1FC33248}" type="slidenum">
              <a:rPr kumimoji="1" lang="ja-JP" altLang="en-US" smtClean="0"/>
              <a:t>2</a:t>
            </a:fld>
            <a:endParaRPr kumimoji="1" lang="ja-JP" altLang="en-US"/>
          </a:p>
        </p:txBody>
      </p:sp>
    </p:spTree>
    <p:extLst>
      <p:ext uri="{BB962C8B-B14F-4D97-AF65-F5344CB8AC3E}">
        <p14:creationId xmlns:p14="http://schemas.microsoft.com/office/powerpoint/2010/main" val="2121410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研究内容です．</a:t>
            </a:r>
            <a:endParaRPr kumimoji="1" lang="en-US" altLang="ja-JP" dirty="0"/>
          </a:p>
          <a:p>
            <a:endParaRPr kumimoji="1" lang="en-US" altLang="ja-JP" dirty="0"/>
          </a:p>
          <a:p>
            <a:r>
              <a:rPr kumimoji="1" lang="ja-JP" altLang="en-US" dirty="0"/>
              <a:t>まず，重要な語句を予想し，強調するシステムの開発を行います．</a:t>
            </a:r>
            <a:endParaRPr kumimoji="1" lang="en-US" altLang="ja-JP" dirty="0"/>
          </a:p>
          <a:p>
            <a:r>
              <a:rPr kumimoji="1" lang="ja-JP" altLang="en-US" dirty="0"/>
              <a:t>これは，先行研究で開発された字幕表示システムに対して機能を追加する形で実装を行います．</a:t>
            </a:r>
            <a:endParaRPr kumimoji="1" lang="en-US" altLang="ja-JP" dirty="0"/>
          </a:p>
          <a:p>
            <a:r>
              <a:rPr kumimoji="1" lang="ja-JP" altLang="en-US" dirty="0"/>
              <a:t>スライドに表示される字幕の語句や，スライド上に存在する語句を強調して表示します．</a:t>
            </a:r>
            <a:endParaRPr kumimoji="1" lang="en-US" altLang="ja-JP" dirty="0"/>
          </a:p>
          <a:p>
            <a:endParaRPr kumimoji="1" lang="en-US" altLang="ja-JP" dirty="0"/>
          </a:p>
          <a:p>
            <a:r>
              <a:rPr kumimoji="1" lang="ja-JP" altLang="en-US" dirty="0"/>
              <a:t>次に，アンケート調査によって強調表現の有効性を客観的に評価します．</a:t>
            </a:r>
            <a:endParaRPr kumimoji="1" lang="en-US" altLang="ja-JP" dirty="0"/>
          </a:p>
          <a:p>
            <a:r>
              <a:rPr kumimoji="1" lang="ja-JP" altLang="en-US" dirty="0"/>
              <a:t>アンケートの項目は，選択された重要語は適切か，強調された語句の量は適切か，強調表現は内容理解に役立ったか，強調方法は適切か，等です．</a:t>
            </a:r>
            <a:endParaRPr kumimoji="1" lang="en-US" altLang="ja-JP" dirty="0"/>
          </a:p>
        </p:txBody>
      </p:sp>
      <p:sp>
        <p:nvSpPr>
          <p:cNvPr id="4" name="スライド番号プレースホルダー 3"/>
          <p:cNvSpPr>
            <a:spLocks noGrp="1"/>
          </p:cNvSpPr>
          <p:nvPr>
            <p:ph type="sldNum" sz="quarter" idx="5"/>
          </p:nvPr>
        </p:nvSpPr>
        <p:spPr/>
        <p:txBody>
          <a:bodyPr/>
          <a:lstStyle/>
          <a:p>
            <a:fld id="{9CCD5D4B-7547-4671-902F-2C1D1FC33248}" type="slidenum">
              <a:rPr kumimoji="1" lang="ja-JP" altLang="en-US" smtClean="0"/>
              <a:t>3</a:t>
            </a:fld>
            <a:endParaRPr kumimoji="1" lang="ja-JP" altLang="en-US"/>
          </a:p>
        </p:txBody>
      </p:sp>
    </p:spTree>
    <p:extLst>
      <p:ext uri="{BB962C8B-B14F-4D97-AF65-F5344CB8AC3E}">
        <p14:creationId xmlns:p14="http://schemas.microsoft.com/office/powerpoint/2010/main" val="4149961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ここから，具体的な内容についての話をします．</a:t>
            </a:r>
            <a:endParaRPr kumimoji="1" lang="en-US" altLang="ja-JP" dirty="0"/>
          </a:p>
          <a:p>
            <a:r>
              <a:rPr kumimoji="1" lang="ja-JP" altLang="en-US" dirty="0"/>
              <a:t>強調する語の選択についてです．</a:t>
            </a:r>
            <a:endParaRPr kumimoji="1" lang="en-US" altLang="ja-JP" dirty="0"/>
          </a:p>
        </p:txBody>
      </p:sp>
      <p:sp>
        <p:nvSpPr>
          <p:cNvPr id="4" name="スライド番号プレースホルダー 3"/>
          <p:cNvSpPr>
            <a:spLocks noGrp="1"/>
          </p:cNvSpPr>
          <p:nvPr>
            <p:ph type="sldNum" sz="quarter" idx="5"/>
          </p:nvPr>
        </p:nvSpPr>
        <p:spPr/>
        <p:txBody>
          <a:bodyPr/>
          <a:lstStyle/>
          <a:p>
            <a:fld id="{9CCD5D4B-7547-4671-902F-2C1D1FC33248}" type="slidenum">
              <a:rPr kumimoji="1" lang="ja-JP" altLang="en-US" smtClean="0"/>
              <a:t>4</a:t>
            </a:fld>
            <a:endParaRPr kumimoji="1" lang="ja-JP" altLang="en-US"/>
          </a:p>
        </p:txBody>
      </p:sp>
    </p:spTree>
    <p:extLst>
      <p:ext uri="{BB962C8B-B14F-4D97-AF65-F5344CB8AC3E}">
        <p14:creationId xmlns:p14="http://schemas.microsoft.com/office/powerpoint/2010/main" val="1266324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このうち，発話者に依存しない上の項目を満たす語句の選択については，実装が完了しています．</a:t>
            </a:r>
            <a:endParaRPr kumimoji="1" lang="en-US" altLang="ja-JP" dirty="0"/>
          </a:p>
          <a:p>
            <a:r>
              <a:rPr kumimoji="1" lang="ja-JP" altLang="en-US" dirty="0"/>
              <a:t>これについては，</a:t>
            </a:r>
            <a:r>
              <a:rPr kumimoji="1" lang="en-US" altLang="ja-JP" dirty="0"/>
              <a:t>”TF-IDF” </a:t>
            </a:r>
            <a:r>
              <a:rPr kumimoji="1" lang="ja-JP" altLang="en-US" dirty="0"/>
              <a:t>という手法を用いて計算を行います．</a:t>
            </a:r>
          </a:p>
        </p:txBody>
      </p:sp>
      <p:sp>
        <p:nvSpPr>
          <p:cNvPr id="4" name="スライド番号プレースホルダー 3"/>
          <p:cNvSpPr>
            <a:spLocks noGrp="1"/>
          </p:cNvSpPr>
          <p:nvPr>
            <p:ph type="sldNum" sz="quarter" idx="5"/>
          </p:nvPr>
        </p:nvSpPr>
        <p:spPr/>
        <p:txBody>
          <a:bodyPr/>
          <a:lstStyle/>
          <a:p>
            <a:fld id="{9CCD5D4B-7547-4671-902F-2C1D1FC33248}" type="slidenum">
              <a:rPr kumimoji="1" lang="ja-JP" altLang="en-US" smtClean="0"/>
              <a:t>5</a:t>
            </a:fld>
            <a:endParaRPr kumimoji="1" lang="ja-JP" altLang="en-US"/>
          </a:p>
        </p:txBody>
      </p:sp>
    </p:spTree>
    <p:extLst>
      <p:ext uri="{BB962C8B-B14F-4D97-AF65-F5344CB8AC3E}">
        <p14:creationId xmlns:p14="http://schemas.microsoft.com/office/powerpoint/2010/main" val="335556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TF-IDF</a:t>
            </a:r>
            <a:r>
              <a:rPr kumimoji="1" lang="ja-JP" altLang="en-US" dirty="0"/>
              <a:t>について，具体的に説明をします．</a:t>
            </a:r>
            <a:endParaRPr kumimoji="1" lang="en-US" altLang="ja-JP" dirty="0"/>
          </a:p>
          <a:p>
            <a:r>
              <a:rPr kumimoji="1" lang="ja-JP" altLang="en-US" dirty="0"/>
              <a:t>まず，</a:t>
            </a:r>
            <a:r>
              <a:rPr kumimoji="1" lang="en-US" altLang="ja-JP" dirty="0"/>
              <a:t>TF-IDF</a:t>
            </a:r>
            <a:r>
              <a:rPr kumimoji="1" lang="ja-JP" altLang="en-US" dirty="0"/>
              <a:t>とは，</a:t>
            </a:r>
            <a:r>
              <a:rPr kumimoji="1" lang="en-US" altLang="ja-JP" dirty="0"/>
              <a:t>TF </a:t>
            </a:r>
            <a:r>
              <a:rPr kumimoji="1" lang="ja-JP" altLang="en-US" dirty="0"/>
              <a:t>と </a:t>
            </a:r>
            <a:r>
              <a:rPr kumimoji="1" lang="en-US" altLang="ja-JP" dirty="0"/>
              <a:t>IDF</a:t>
            </a:r>
            <a:r>
              <a:rPr kumimoji="1" lang="ja-JP" altLang="en-US" dirty="0"/>
              <a:t> という二つの指標を用いて計算される指標です．</a:t>
            </a:r>
            <a:endParaRPr kumimoji="1" lang="en-US" altLang="ja-JP" dirty="0"/>
          </a:p>
          <a:p>
            <a:endParaRPr kumimoji="1" lang="en-US" altLang="ja-JP" dirty="0"/>
          </a:p>
          <a:p>
            <a:r>
              <a:rPr kumimoji="1" lang="en-US" altLang="ja-JP" dirty="0"/>
              <a:t>TF</a:t>
            </a:r>
            <a:r>
              <a:rPr kumimoji="1" lang="ja-JP" altLang="en-US" dirty="0"/>
              <a:t> は </a:t>
            </a:r>
            <a:r>
              <a:rPr kumimoji="1" lang="en-US" altLang="ja-JP" dirty="0"/>
              <a:t>Term Frequency</a:t>
            </a:r>
            <a:r>
              <a:rPr kumimoji="1" lang="ja-JP" altLang="en-US" dirty="0"/>
              <a:t> の略称で，一つの文書内における指定の単語の出現頻度を指します．</a:t>
            </a:r>
            <a:endParaRPr kumimoji="1" lang="en-US" altLang="ja-JP" dirty="0"/>
          </a:p>
          <a:p>
            <a:r>
              <a:rPr kumimoji="1" lang="ja-JP" altLang="en-US" dirty="0"/>
              <a:t>計算式はこのようになっています．</a:t>
            </a:r>
            <a:r>
              <a:rPr kumimoji="1" lang="en-US" altLang="ja-JP" dirty="0"/>
              <a:t>TF</a:t>
            </a:r>
            <a:r>
              <a:rPr kumimoji="1" lang="ja-JP" altLang="en-US" dirty="0"/>
              <a:t>は文書毎，単語毎で計算されます．</a:t>
            </a:r>
            <a:endParaRPr kumimoji="1" lang="en-US" altLang="ja-JP" dirty="0"/>
          </a:p>
          <a:p>
            <a:endParaRPr kumimoji="1" lang="en-US" altLang="ja-JP" dirty="0"/>
          </a:p>
          <a:p>
            <a:r>
              <a:rPr kumimoji="1" lang="ja-JP" altLang="en-US" dirty="0"/>
              <a:t>次に，</a:t>
            </a:r>
            <a:r>
              <a:rPr kumimoji="1" lang="en-US" altLang="ja-JP" dirty="0"/>
              <a:t>IDF </a:t>
            </a:r>
            <a:r>
              <a:rPr kumimoji="1" lang="ja-JP" altLang="en-US" dirty="0"/>
              <a:t>は </a:t>
            </a:r>
            <a:r>
              <a:rPr kumimoji="1" lang="en-US" altLang="ja-JP" dirty="0"/>
              <a:t>Inverse Document Frequency </a:t>
            </a:r>
            <a:r>
              <a:rPr kumimoji="1" lang="ja-JP" altLang="en-US" dirty="0"/>
              <a:t>の略称で，指定の単語が出現する文書頻度の逆数を指します．</a:t>
            </a:r>
            <a:endParaRPr kumimoji="1" lang="en-US" altLang="ja-JP" dirty="0"/>
          </a:p>
          <a:p>
            <a:r>
              <a:rPr kumimoji="1" lang="ja-JP" altLang="en-US" dirty="0"/>
              <a:t>計算式はこのようになっています．相対的に数値を比較するため，対数の底は任意の値で構いません．</a:t>
            </a:r>
            <a:endParaRPr kumimoji="1" lang="en-US" altLang="ja-JP" dirty="0"/>
          </a:p>
          <a:p>
            <a:r>
              <a:rPr kumimoji="1" lang="ja-JP" altLang="en-US" dirty="0"/>
              <a:t>多くの文書に出現する語句は汎用的なものである可能性が高いので，その文書に特有の語句を抽出するためのフィルターとして機能しています．</a:t>
            </a:r>
            <a:endParaRPr kumimoji="1" lang="en-US" altLang="ja-JP" dirty="0"/>
          </a:p>
          <a:p>
            <a:endParaRPr kumimoji="1" lang="en-US" altLang="ja-JP" dirty="0"/>
          </a:p>
          <a:p>
            <a:r>
              <a:rPr kumimoji="1" lang="ja-JP" altLang="en-US" dirty="0"/>
              <a:t>最後に，</a:t>
            </a:r>
            <a:r>
              <a:rPr kumimoji="1" lang="en-US" altLang="ja-JP" dirty="0"/>
              <a:t>TF-IDF</a:t>
            </a:r>
            <a:r>
              <a:rPr kumimoji="1" lang="ja-JP" altLang="en-US" dirty="0"/>
              <a:t>です．</a:t>
            </a:r>
            <a:endParaRPr kumimoji="1" lang="en-US" altLang="ja-JP" dirty="0"/>
          </a:p>
          <a:p>
            <a:r>
              <a:rPr kumimoji="1" lang="ja-JP" altLang="en-US" dirty="0"/>
              <a:t>これらは </a:t>
            </a:r>
            <a:r>
              <a:rPr kumimoji="1" lang="en-US" altLang="ja-JP" dirty="0"/>
              <a:t>TF </a:t>
            </a:r>
            <a:r>
              <a:rPr kumimoji="1" lang="ja-JP" altLang="en-US" dirty="0"/>
              <a:t>と </a:t>
            </a:r>
            <a:r>
              <a:rPr kumimoji="1" lang="en-US" altLang="ja-JP" dirty="0"/>
              <a:t>IDF</a:t>
            </a:r>
            <a:r>
              <a:rPr kumimoji="1" lang="ja-JP" altLang="en-US" dirty="0"/>
              <a:t> の積で与えられています．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CCD5D4B-7547-4671-902F-2C1D1FC33248}" type="slidenum">
              <a:rPr kumimoji="1" lang="ja-JP" altLang="en-US" smtClean="0"/>
              <a:t>6</a:t>
            </a:fld>
            <a:endParaRPr kumimoji="1" lang="ja-JP" altLang="en-US"/>
          </a:p>
        </p:txBody>
      </p:sp>
    </p:spTree>
    <p:extLst>
      <p:ext uri="{BB962C8B-B14F-4D97-AF65-F5344CB8AC3E}">
        <p14:creationId xmlns:p14="http://schemas.microsoft.com/office/powerpoint/2010/main" val="2866411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CCD5D4B-7547-4671-902F-2C1D1FC33248}" type="slidenum">
              <a:rPr kumimoji="1" lang="ja-JP" altLang="en-US" smtClean="0"/>
              <a:t>7</a:t>
            </a:fld>
            <a:endParaRPr kumimoji="1" lang="ja-JP" altLang="en-US"/>
          </a:p>
        </p:txBody>
      </p:sp>
    </p:spTree>
    <p:extLst>
      <p:ext uri="{BB962C8B-B14F-4D97-AF65-F5344CB8AC3E}">
        <p14:creationId xmlns:p14="http://schemas.microsoft.com/office/powerpoint/2010/main" val="1525546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大まかな処理の流れです．</a:t>
            </a:r>
            <a:endParaRPr kumimoji="1" lang="en-US" altLang="ja-JP" dirty="0"/>
          </a:p>
          <a:p>
            <a:endParaRPr kumimoji="1" lang="en-US" altLang="ja-JP" dirty="0"/>
          </a:p>
          <a:p>
            <a:r>
              <a:rPr kumimoji="1" lang="ja-JP" altLang="en-US" dirty="0"/>
              <a:t>まず，</a:t>
            </a:r>
            <a:r>
              <a:rPr kumimoji="1" lang="en-US" altLang="ja-JP" dirty="0"/>
              <a:t>Open XML</a:t>
            </a:r>
            <a:r>
              <a:rPr kumimoji="1" lang="ja-JP" altLang="en-US" dirty="0"/>
              <a:t>を用いてスライド毎に文章を読み込みます．</a:t>
            </a:r>
            <a:endParaRPr kumimoji="1" lang="en-US" altLang="ja-JP" dirty="0"/>
          </a:p>
          <a:p>
            <a:r>
              <a:rPr kumimoji="1" lang="ja-JP" altLang="en-US" dirty="0"/>
              <a:t>そして，それらの文章に対して，読み込んだタイミングで形態素解析を実行，結果から得られた名詞を，</a:t>
            </a:r>
            <a:r>
              <a:rPr kumimoji="1" lang="en-US" altLang="ja-JP" dirty="0"/>
              <a:t>List&lt;List&lt;string&gt;&gt;</a:t>
            </a:r>
            <a:r>
              <a:rPr kumimoji="1" lang="ja-JP" altLang="en-US" dirty="0"/>
              <a:t>型の二次元リストに追加します．</a:t>
            </a:r>
            <a:endParaRPr kumimoji="1" lang="en-US" altLang="ja-JP" dirty="0"/>
          </a:p>
          <a:p>
            <a:r>
              <a:rPr kumimoji="1" lang="ja-JP" altLang="en-US" dirty="0"/>
              <a:t>スライド毎に単語のリストを取得したかったため，二次元リストを実装しました．</a:t>
            </a:r>
            <a:endParaRPr kumimoji="1" lang="en-US" altLang="ja-JP" dirty="0"/>
          </a:p>
          <a:p>
            <a:endParaRPr kumimoji="1" lang="en-US" altLang="ja-JP" dirty="0"/>
          </a:p>
          <a:p>
            <a:r>
              <a:rPr kumimoji="1" lang="ja-JP" altLang="en-US" dirty="0"/>
              <a:t>つぎに，このリスト内の単語に対して，</a:t>
            </a:r>
            <a:r>
              <a:rPr kumimoji="1" lang="ja-JP" altLang="en-US" sz="1200" dirty="0"/>
              <a:t>スライド毎，単語毎に</a:t>
            </a:r>
            <a:r>
              <a:rPr kumimoji="1" lang="ja-JP" altLang="en-US" dirty="0"/>
              <a:t>オブジェクトの生成を行います．</a:t>
            </a:r>
            <a:endParaRPr kumimoji="1" lang="en-US" altLang="ja-JP" dirty="0"/>
          </a:p>
          <a:p>
            <a:r>
              <a:rPr kumimoji="1" lang="ja-JP" altLang="en-US" dirty="0"/>
              <a:t>クラスで定義されている同一スライド内で単語が重複した場合はオブジェクトを生成せず，クラスで定義されている「出現回数」をインクリメントします．</a:t>
            </a:r>
          </a:p>
        </p:txBody>
      </p:sp>
      <p:sp>
        <p:nvSpPr>
          <p:cNvPr id="4" name="スライド番号プレースホルダー 3"/>
          <p:cNvSpPr>
            <a:spLocks noGrp="1"/>
          </p:cNvSpPr>
          <p:nvPr>
            <p:ph type="sldNum" sz="quarter" idx="5"/>
          </p:nvPr>
        </p:nvSpPr>
        <p:spPr/>
        <p:txBody>
          <a:bodyPr/>
          <a:lstStyle/>
          <a:p>
            <a:fld id="{9CCD5D4B-7547-4671-902F-2C1D1FC33248}" type="slidenum">
              <a:rPr kumimoji="1" lang="ja-JP" altLang="en-US" smtClean="0"/>
              <a:t>8</a:t>
            </a:fld>
            <a:endParaRPr kumimoji="1" lang="ja-JP" altLang="en-US"/>
          </a:p>
        </p:txBody>
      </p:sp>
    </p:spTree>
    <p:extLst>
      <p:ext uri="{BB962C8B-B14F-4D97-AF65-F5344CB8AC3E}">
        <p14:creationId xmlns:p14="http://schemas.microsoft.com/office/powerpoint/2010/main" val="380618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CCD5D4B-7547-4671-902F-2C1D1FC33248}" type="slidenum">
              <a:rPr kumimoji="1" lang="ja-JP" altLang="en-US" smtClean="0"/>
              <a:t>9</a:t>
            </a:fld>
            <a:endParaRPr kumimoji="1" lang="ja-JP" altLang="en-US"/>
          </a:p>
        </p:txBody>
      </p:sp>
    </p:spTree>
    <p:extLst>
      <p:ext uri="{BB962C8B-B14F-4D97-AF65-F5344CB8AC3E}">
        <p14:creationId xmlns:p14="http://schemas.microsoft.com/office/powerpoint/2010/main" val="158662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D1B4578-C72F-4F58-A3C5-9F54FAF18CD0}" type="datetime1">
              <a:rPr lang="en-US" altLang="ja-JP" smtClean="0"/>
              <a:t>11/17/2020</a:t>
            </a:fld>
            <a:endParaRPr lang="en-US"/>
          </a:p>
        </p:txBody>
      </p:sp>
      <p:sp>
        <p:nvSpPr>
          <p:cNvPr id="5" name="Footer Placeholder 4"/>
          <p:cNvSpPr>
            <a:spLocks noGrp="1"/>
          </p:cNvSpPr>
          <p:nvPr>
            <p:ph type="ftr" sz="quarter" idx="11"/>
          </p:nvPr>
        </p:nvSpPr>
        <p:spPr/>
        <p:txBody>
          <a:bodyPr/>
          <a:lstStyle/>
          <a:p>
            <a:endParaRPr lang="en-US" dirty="0"/>
          </a:p>
        </p:txBody>
      </p:sp>
      <p:sp>
        <p:nvSpPr>
          <p:cNvPr id="7" name="楕円 6">
            <a:extLst>
              <a:ext uri="{FF2B5EF4-FFF2-40B4-BE49-F238E27FC236}">
                <a16:creationId xmlns:a16="http://schemas.microsoft.com/office/drawing/2014/main" id="{A171F479-0038-4C06-A0EE-38B06C52DA19}"/>
              </a:ext>
            </a:extLst>
          </p:cNvPr>
          <p:cNvSpPr/>
          <p:nvPr userDrawn="1"/>
        </p:nvSpPr>
        <p:spPr>
          <a:xfrm>
            <a:off x="7311044" y="457199"/>
            <a:ext cx="689956" cy="689956"/>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7340139" y="619614"/>
            <a:ext cx="631766" cy="365125"/>
          </a:xfrm>
        </p:spPr>
        <p:txBody>
          <a:bodyPr/>
          <a:lstStyle>
            <a:lvl1pPr>
              <a:defRPr sz="2800"/>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317407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0DF31C-8980-41B4-A03D-9B36DCECAA39}" type="datetime1">
              <a:rPr lang="en-US" altLang="ja-JP" smtClean="0"/>
              <a:t>11/17/2020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907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9B4E0F0-C398-4A12-B078-9CA9C0D8BCAA}" type="datetime1">
              <a:rPr lang="en-US" altLang="ja-JP" smtClean="0"/>
              <a:t>11/17/2020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0380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3781FA1-ADAD-49A4-B8E5-1B3E3C10E525}" type="datetime1">
              <a:rPr lang="en-US" altLang="ja-JP" smtClean="0"/>
              <a:t>11/17/2020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6363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9E1E8FC-105F-4775-BCD0-C24AA7470F3D}" type="datetime1">
              <a:rPr lang="en-US" altLang="ja-JP" smtClean="0"/>
              <a:t>11/17/2020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6953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FBBBA99-F3B0-4786-BBB2-2AC6493E8998}" type="datetime1">
              <a:rPr lang="en-US" altLang="ja-JP" smtClean="0"/>
              <a:t>11/17/2020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1920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38BD196-8232-425C-9E80-18E93E50714A}" type="datetime1">
              <a:rPr lang="en-US" altLang="ja-JP" smtClean="0"/>
              <a:t>11/17/2020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0612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9A3DC2A-42DA-4A06-84CA-74851DAB0173}" type="datetime1">
              <a:rPr lang="en-US" altLang="ja-JP" smtClean="0"/>
              <a:t>11/17/2020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4933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DACEF-0BFE-4BFB-9A31-CC0E54CE4EF7}" type="datetime1">
              <a:rPr lang="en-US" altLang="ja-JP" smtClean="0"/>
              <a:t>11/17/2020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4028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89AD246-12C1-4EFC-9E67-0D547E6D66F9}" type="datetime1">
              <a:rPr lang="en-US" altLang="ja-JP" smtClean="0"/>
              <a:t>11/17/2020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2463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660D7A9-A197-4B0C-857A-67D86B834866}" type="datetime1">
              <a:rPr lang="en-US" altLang="ja-JP" smtClean="0"/>
              <a:t>11/17/2020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6384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3C858-ACD9-4C48-A871-581433A6FE1D}" type="datetime1">
              <a:rPr lang="en-US" altLang="ja-JP" smtClean="0"/>
              <a:t>11/17/2020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68804181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B65DB301-D104-42B9-B8B4-4F4868A6C9A3}"/>
              </a:ext>
            </a:extLst>
          </p:cNvPr>
          <p:cNvSpPr>
            <a:spLocks noGrp="1"/>
          </p:cNvSpPr>
          <p:nvPr>
            <p:ph type="ctrTitle"/>
          </p:nvPr>
        </p:nvSpPr>
        <p:spPr>
          <a:xfrm>
            <a:off x="358484" y="1122363"/>
            <a:ext cx="8035017" cy="3204134"/>
          </a:xfrm>
        </p:spPr>
        <p:txBody>
          <a:bodyPr anchor="b">
            <a:normAutofit/>
          </a:bodyPr>
          <a:lstStyle/>
          <a:p>
            <a:pPr algn="l"/>
            <a:r>
              <a:rPr lang="ja-JP" altLang="en-US" sz="4400" b="1" dirty="0"/>
              <a:t>字幕掲示システムにおける</a:t>
            </a:r>
            <a:br>
              <a:rPr lang="en-US" altLang="ja-JP" sz="4400" b="1" dirty="0"/>
            </a:br>
            <a:r>
              <a:rPr lang="ja-JP" altLang="en-US" sz="4400" b="1" dirty="0"/>
              <a:t>語句の強調表示に関する研究</a:t>
            </a:r>
          </a:p>
        </p:txBody>
      </p:sp>
      <p:sp>
        <p:nvSpPr>
          <p:cNvPr id="3" name="字幕 2">
            <a:extLst>
              <a:ext uri="{FF2B5EF4-FFF2-40B4-BE49-F238E27FC236}">
                <a16:creationId xmlns:a16="http://schemas.microsoft.com/office/drawing/2014/main" id="{E00CCEE4-76B6-4D82-B573-FBC272441F2E}"/>
              </a:ext>
            </a:extLst>
          </p:cNvPr>
          <p:cNvSpPr>
            <a:spLocks noGrp="1"/>
          </p:cNvSpPr>
          <p:nvPr>
            <p:ph type="subTitle" idx="1"/>
          </p:nvPr>
        </p:nvSpPr>
        <p:spPr>
          <a:xfrm>
            <a:off x="358485" y="4872922"/>
            <a:ext cx="3017519" cy="1208141"/>
          </a:xfrm>
        </p:spPr>
        <p:txBody>
          <a:bodyPr>
            <a:normAutofit/>
          </a:bodyPr>
          <a:lstStyle/>
          <a:p>
            <a:pPr algn="l"/>
            <a:r>
              <a:rPr lang="ja-JP" altLang="en-US" dirty="0"/>
              <a:t>村田研究室</a:t>
            </a:r>
            <a:endParaRPr lang="en-US" altLang="ja-JP" dirty="0"/>
          </a:p>
          <a:p>
            <a:pPr algn="l"/>
            <a:r>
              <a:rPr lang="ja-JP" altLang="en-US" dirty="0"/>
              <a:t>小林 龍斗</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238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5E47CEA-DAE1-4099-8E26-28A9A4CA4CCE}"/>
              </a:ext>
            </a:extLst>
          </p:cNvPr>
          <p:cNvSpPr>
            <a:spLocks noGrp="1"/>
          </p:cNvSpPr>
          <p:nvPr>
            <p:ph type="title"/>
          </p:nvPr>
        </p:nvSpPr>
        <p:spPr>
          <a:xfrm>
            <a:off x="836676" y="548640"/>
            <a:ext cx="7626096" cy="1179576"/>
          </a:xfrm>
        </p:spPr>
        <p:txBody>
          <a:bodyPr>
            <a:normAutofit/>
          </a:bodyPr>
          <a:lstStyle/>
          <a:p>
            <a:r>
              <a:rPr lang="ja-JP" altLang="en-US" sz="3500" dirty="0"/>
              <a:t>進捗： </a:t>
            </a:r>
            <a:r>
              <a:rPr lang="en-US" altLang="ja-JP" sz="3600" dirty="0"/>
              <a:t>TF-IDF</a:t>
            </a:r>
            <a:r>
              <a:rPr lang="en-US" altLang="ja-JP" sz="3500" dirty="0"/>
              <a:t> </a:t>
            </a:r>
            <a:r>
              <a:rPr lang="ja-JP" altLang="en-US" sz="3500" dirty="0"/>
              <a:t>による解析結果</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表 4">
            <a:extLst>
              <a:ext uri="{FF2B5EF4-FFF2-40B4-BE49-F238E27FC236}">
                <a16:creationId xmlns:a16="http://schemas.microsoft.com/office/drawing/2014/main" id="{F0CEF6CD-F394-4C4D-8E84-0E70E4439CA6}"/>
              </a:ext>
            </a:extLst>
          </p:cNvPr>
          <p:cNvGraphicFramePr>
            <a:graphicFrameLocks noGrp="1"/>
          </p:cNvGraphicFramePr>
          <p:nvPr>
            <p:ph idx="1"/>
            <p:extLst>
              <p:ext uri="{D42A27DB-BD31-4B8C-83A1-F6EECF244321}">
                <p14:modId xmlns:p14="http://schemas.microsoft.com/office/powerpoint/2010/main" val="2434843515"/>
              </p:ext>
            </p:extLst>
          </p:nvPr>
        </p:nvGraphicFramePr>
        <p:xfrm>
          <a:off x="706636" y="2173795"/>
          <a:ext cx="7886176" cy="4389120"/>
        </p:xfrm>
        <a:graphic>
          <a:graphicData uri="http://schemas.openxmlformats.org/drawingml/2006/table">
            <a:tbl>
              <a:tblPr firstRow="1" bandRow="1">
                <a:tableStyleId>{5C22544A-7EE6-4342-B048-85BDC9FD1C3A}</a:tableStyleId>
              </a:tblPr>
              <a:tblGrid>
                <a:gridCol w="1313926">
                  <a:extLst>
                    <a:ext uri="{9D8B030D-6E8A-4147-A177-3AD203B41FA5}">
                      <a16:colId xmlns:a16="http://schemas.microsoft.com/office/drawing/2014/main" val="2669487555"/>
                    </a:ext>
                  </a:extLst>
                </a:gridCol>
                <a:gridCol w="1314450">
                  <a:extLst>
                    <a:ext uri="{9D8B030D-6E8A-4147-A177-3AD203B41FA5}">
                      <a16:colId xmlns:a16="http://schemas.microsoft.com/office/drawing/2014/main" val="3005468086"/>
                    </a:ext>
                  </a:extLst>
                </a:gridCol>
                <a:gridCol w="1314450">
                  <a:extLst>
                    <a:ext uri="{9D8B030D-6E8A-4147-A177-3AD203B41FA5}">
                      <a16:colId xmlns:a16="http://schemas.microsoft.com/office/drawing/2014/main" val="3196492229"/>
                    </a:ext>
                  </a:extLst>
                </a:gridCol>
                <a:gridCol w="1314450">
                  <a:extLst>
                    <a:ext uri="{9D8B030D-6E8A-4147-A177-3AD203B41FA5}">
                      <a16:colId xmlns:a16="http://schemas.microsoft.com/office/drawing/2014/main" val="1918329448"/>
                    </a:ext>
                  </a:extLst>
                </a:gridCol>
                <a:gridCol w="1314450">
                  <a:extLst>
                    <a:ext uri="{9D8B030D-6E8A-4147-A177-3AD203B41FA5}">
                      <a16:colId xmlns:a16="http://schemas.microsoft.com/office/drawing/2014/main" val="3975024063"/>
                    </a:ext>
                  </a:extLst>
                </a:gridCol>
                <a:gridCol w="1314450">
                  <a:extLst>
                    <a:ext uri="{9D8B030D-6E8A-4147-A177-3AD203B41FA5}">
                      <a16:colId xmlns:a16="http://schemas.microsoft.com/office/drawing/2014/main" val="1908283631"/>
                    </a:ext>
                  </a:extLst>
                </a:gridCol>
              </a:tblGrid>
              <a:tr h="336042">
                <a:tc>
                  <a:txBody>
                    <a:bodyPr/>
                    <a:lstStyle/>
                    <a:p>
                      <a:r>
                        <a:rPr kumimoji="1" lang="ja-JP" altLang="en-US" dirty="0">
                          <a:solidFill>
                            <a:schemeClr val="tx1">
                              <a:lumMod val="85000"/>
                              <a:lumOff val="15000"/>
                            </a:schemeClr>
                          </a:solidFill>
                        </a:rPr>
                        <a:t>スライド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dirty="0">
                          <a:solidFill>
                            <a:schemeClr val="tx1">
                              <a:lumMod val="85000"/>
                              <a:lumOff val="15000"/>
                            </a:schemeClr>
                          </a:solidFill>
                        </a:rPr>
                        <a:t>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dirty="0">
                          <a:solidFill>
                            <a:schemeClr val="tx1">
                              <a:lumMod val="85000"/>
                              <a:lumOff val="15000"/>
                            </a:schemeClr>
                          </a:solidFill>
                        </a:rPr>
                        <a:t>出現回数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TF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IDF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TF-IDF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58954548"/>
                  </a:ext>
                </a:extLst>
              </a:tr>
              <a:tr h="336042">
                <a:tc rowSpan="3">
                  <a:txBody>
                    <a:bodyPr/>
                    <a:lstStyle/>
                    <a:p>
                      <a:pPr algn="ctr"/>
                      <a:endParaRPr kumimoji="1" lang="en-US" altLang="ja-JP" sz="500" dirty="0"/>
                    </a:p>
                    <a:p>
                      <a:pPr algn="ctr"/>
                      <a:endParaRPr kumimoji="1" lang="en-US" altLang="ja-JP" sz="900" dirty="0"/>
                    </a:p>
                    <a:p>
                      <a:pPr algn="ctr"/>
                      <a:r>
                        <a:rPr kumimoji="1" lang="ja-JP" altLang="en-US" dirty="0"/>
                        <a:t>２枚目</a:t>
                      </a:r>
                      <a:endParaRPr kumimoji="1" lang="en-US" altLang="ja-JP" dirty="0"/>
                    </a:p>
                    <a:p>
                      <a:pPr algn="ctr"/>
                      <a:r>
                        <a:rPr kumimoji="1" lang="en-US" altLang="ja-JP" dirty="0"/>
                        <a:t>(</a:t>
                      </a:r>
                      <a:r>
                        <a:rPr kumimoji="1" lang="ja-JP" altLang="en-US" sz="1600" dirty="0"/>
                        <a:t>語数</a:t>
                      </a:r>
                      <a:r>
                        <a:rPr kumimoji="1" lang="en-US" altLang="ja-JP" sz="1600" dirty="0"/>
                        <a:t>: 16</a:t>
                      </a:r>
                      <a:r>
                        <a:rPr kumimoji="1" lang="ja-JP" altLang="en-US" sz="1600" dirty="0"/>
                        <a:t>語</a:t>
                      </a:r>
                      <a:r>
                        <a:rPr kumimoji="1" lang="en-US" altLang="ja-JP"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発表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２回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0.1250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2.3026</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0.2878</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1420524"/>
                  </a:ext>
                </a:extLst>
              </a:tr>
              <a:tr h="336042">
                <a:tc vMerge="1">
                  <a:txBody>
                    <a:bodyPr/>
                    <a:lstStyle/>
                    <a:p>
                      <a:endParaRPr kumimoji="1" lang="ja-JP" altLang="en-US" dirty="0"/>
                    </a:p>
                  </a:txBody>
                  <a:tcPr/>
                </a:tc>
                <a:tc>
                  <a:txBody>
                    <a:bodyPr/>
                    <a:lstStyle/>
                    <a:p>
                      <a:r>
                        <a:rPr kumimoji="1" lang="ja-JP" altLang="en-US" dirty="0"/>
                        <a:t>出現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0.0625</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0.5108</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0.0319</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8317531"/>
                  </a:ext>
                </a:extLst>
              </a:tr>
              <a:tr h="336042">
                <a:tc vMerge="1">
                  <a:txBody>
                    <a:bodyPr/>
                    <a:lstStyle/>
                    <a:p>
                      <a:endParaRPr kumimoji="1" lang="ja-JP" altLang="en-US" dirty="0"/>
                    </a:p>
                  </a:txBody>
                  <a:tcPr/>
                </a:tc>
                <a:tc>
                  <a:txBody>
                    <a:bodyPr/>
                    <a:lstStyle/>
                    <a:p>
                      <a:r>
                        <a:rPr kumimoji="1" lang="ja-JP" altLang="en-US" dirty="0"/>
                        <a:t>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tx1"/>
                          </a:solidFill>
                          <a:latin typeface="+mn-lt"/>
                          <a:ea typeface="+mn-ea"/>
                          <a:cs typeface="+mn-cs"/>
                        </a:rPr>
                        <a:t>0.0625</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0.6931</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0.0433</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0643302"/>
                  </a:ext>
                </a:extLst>
              </a:tr>
              <a:tr h="336042">
                <a:tc rowSpan="5">
                  <a:txBody>
                    <a:bodyPr/>
                    <a:lstStyle/>
                    <a:p>
                      <a:pPr algn="ctr"/>
                      <a:endParaRPr kumimoji="1" lang="en-US" altLang="ja-JP" dirty="0"/>
                    </a:p>
                    <a:p>
                      <a:pPr algn="ctr"/>
                      <a:endParaRPr kumimoji="1" lang="en-US" altLang="ja-JP" dirty="0"/>
                    </a:p>
                    <a:p>
                      <a:pPr algn="ctr"/>
                      <a:r>
                        <a:rPr kumimoji="1" lang="ja-JP" altLang="en-US" dirty="0"/>
                        <a:t>３枚目</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sz="1600" dirty="0"/>
                        <a:t>語数</a:t>
                      </a:r>
                      <a:r>
                        <a:rPr kumimoji="1" lang="en-US" altLang="ja-JP" sz="1600" dirty="0"/>
                        <a:t>: 48</a:t>
                      </a:r>
                      <a:r>
                        <a:rPr kumimoji="1" lang="ja-JP" altLang="en-US" sz="1600" dirty="0"/>
                        <a:t>語</a:t>
                      </a:r>
                      <a:r>
                        <a:rPr kumimoji="1" lang="en-US" altLang="ja-JP" dirty="0"/>
                        <a:t>)</a:t>
                      </a:r>
                    </a:p>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６回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0.1250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tx1"/>
                          </a:solidFill>
                          <a:latin typeface="+mn-lt"/>
                          <a:ea typeface="+mn-ea"/>
                          <a:cs typeface="+mn-cs"/>
                        </a:rPr>
                        <a:t>0.6931</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0" kern="1200" dirty="0">
                          <a:solidFill>
                            <a:schemeClr val="tx1"/>
                          </a:solidFill>
                          <a:latin typeface="+mn-lt"/>
                          <a:ea typeface="+mn-ea"/>
                          <a:cs typeface="+mn-cs"/>
                        </a:rPr>
                        <a:t>0.0866</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6029677"/>
                  </a:ext>
                </a:extLst>
              </a:tr>
              <a:tr h="336042">
                <a:tc vMerge="1">
                  <a:txBody>
                    <a:bodyPr/>
                    <a:lstStyle/>
                    <a:p>
                      <a:endParaRPr kumimoji="1" lang="ja-JP" altLang="en-US" dirty="0"/>
                    </a:p>
                  </a:txBody>
                  <a:tcPr/>
                </a:tc>
                <a:tc>
                  <a:txBody>
                    <a:bodyPr/>
                    <a:lstStyle/>
                    <a:p>
                      <a:r>
                        <a:rPr kumimoji="1" lang="ja-JP" altLang="en-US" dirty="0"/>
                        <a:t>強調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６回</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solidFill>
                            <a:schemeClr val="tx1"/>
                          </a:solidFill>
                        </a:rPr>
                        <a:t>0.1250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0.5108</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0" kern="1200" dirty="0">
                          <a:solidFill>
                            <a:schemeClr val="tx1"/>
                          </a:solidFill>
                          <a:latin typeface="+mn-lt"/>
                          <a:ea typeface="+mn-ea"/>
                          <a:cs typeface="+mn-cs"/>
                        </a:rPr>
                        <a:t>0.0639</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5211230"/>
                  </a:ext>
                </a:extLst>
              </a:tr>
              <a:tr h="336042">
                <a:tc vMerge="1">
                  <a:txBody>
                    <a:bodyPr/>
                    <a:lstStyle/>
                    <a:p>
                      <a:endParaRPr kumimoji="1" lang="ja-JP" altLang="en-US" dirty="0"/>
                    </a:p>
                  </a:txBody>
                  <a:tcPr/>
                </a:tc>
                <a:tc>
                  <a:txBody>
                    <a:bodyPr/>
                    <a:lstStyle/>
                    <a:p>
                      <a:r>
                        <a:rPr lang="ja-JP" altLang="en-US" dirty="0"/>
                        <a:t>適切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dirty="0"/>
                        <a:t>３回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0.0625</a:t>
                      </a:r>
                      <a:endParaRPr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2.3026</a:t>
                      </a:r>
                      <a:endParaRPr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0" kern="1200" dirty="0">
                          <a:solidFill>
                            <a:schemeClr val="tx1"/>
                          </a:solidFill>
                          <a:latin typeface="+mn-lt"/>
                          <a:ea typeface="+mn-ea"/>
                          <a:cs typeface="+mn-cs"/>
                        </a:rPr>
                        <a:t>0.1439</a:t>
                      </a:r>
                      <a:endParaRPr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9725218"/>
                  </a:ext>
                </a:extLst>
              </a:tr>
              <a:tr h="336042">
                <a:tc vMerge="1">
                  <a:txBody>
                    <a:bodyPr/>
                    <a:lstStyle/>
                    <a:p>
                      <a:endParaRPr kumimoji="1" lang="ja-JP" altLang="en-US" dirty="0"/>
                    </a:p>
                  </a:txBody>
                  <a:tcPr/>
                </a:tc>
                <a:tc>
                  <a:txBody>
                    <a:bodyPr/>
                    <a:lstStyle/>
                    <a:p>
                      <a:r>
                        <a:rPr kumimoji="1" lang="ja-JP" altLang="en-US" dirty="0"/>
                        <a:t>システム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２回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tx1"/>
                          </a:solidFill>
                          <a:latin typeface="+mn-lt"/>
                          <a:ea typeface="+mn-ea"/>
                          <a:cs typeface="+mn-cs"/>
                        </a:rPr>
                        <a:t>0.0417</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1.2040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0.0507</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555422"/>
                  </a:ext>
                </a:extLst>
              </a:tr>
              <a:tr h="336042">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評価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0.0208</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1.6094</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0.0335</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1165585"/>
                  </a:ext>
                </a:extLst>
              </a:tr>
              <a:tr h="336042">
                <a:tc rowSpan="3">
                  <a:txBody>
                    <a:bodyPr/>
                    <a:lstStyle/>
                    <a:p>
                      <a:pPr algn="ctr"/>
                      <a:endParaRPr kumimoji="1" lang="en-US" altLang="ja-JP" sz="600" dirty="0"/>
                    </a:p>
                    <a:p>
                      <a:pPr algn="ctr"/>
                      <a:endParaRPr kumimoji="1" lang="en-US" altLang="ja-JP" sz="600" dirty="0"/>
                    </a:p>
                    <a:p>
                      <a:pPr algn="ctr"/>
                      <a:r>
                        <a:rPr kumimoji="1" lang="ja-JP" altLang="en-US" dirty="0"/>
                        <a:t>４枚目</a:t>
                      </a:r>
                      <a:endParaRPr kumimoji="1" lang="en-US" altLang="ja-JP" dirty="0"/>
                    </a:p>
                    <a:p>
                      <a:pPr algn="ctr"/>
                      <a:r>
                        <a:rPr kumimoji="1" lang="en-US" altLang="ja-JP" dirty="0"/>
                        <a:t>(</a:t>
                      </a:r>
                      <a:r>
                        <a:rPr kumimoji="1" lang="ja-JP" altLang="en-US" sz="1600" dirty="0"/>
                        <a:t>語数</a:t>
                      </a:r>
                      <a:r>
                        <a:rPr kumimoji="1" lang="en-US" altLang="ja-JP" sz="1600" dirty="0"/>
                        <a:t>: 14</a:t>
                      </a:r>
                      <a:r>
                        <a:rPr kumimoji="1" lang="ja-JP" altLang="en-US" sz="1600" dirty="0"/>
                        <a:t>語</a:t>
                      </a:r>
                      <a:r>
                        <a:rPr kumimoji="1" lang="en-US" altLang="ja-JP" dirty="0"/>
                        <a:t>)</a:t>
                      </a:r>
                    </a:p>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認識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0.0714</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2.3026</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0.1645</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5851902"/>
                  </a:ext>
                </a:extLst>
              </a:tr>
              <a:tr h="336042">
                <a:tc vMerge="1">
                  <a:txBody>
                    <a:bodyPr/>
                    <a:lstStyle/>
                    <a:p>
                      <a:endParaRPr kumimoji="1" lang="ja-JP" altLang="en-US" dirty="0"/>
                    </a:p>
                  </a:txBody>
                  <a:tcPr/>
                </a:tc>
                <a:tc>
                  <a:txBody>
                    <a:bodyPr/>
                    <a:lstStyle/>
                    <a:p>
                      <a:r>
                        <a:rPr kumimoji="1" lang="ja-JP" altLang="en-US" dirty="0"/>
                        <a:t>音声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0.0714</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2.3026</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tx1"/>
                          </a:solidFill>
                          <a:latin typeface="+mn-lt"/>
                          <a:ea typeface="+mn-ea"/>
                          <a:cs typeface="+mn-cs"/>
                        </a:rPr>
                        <a:t>0.1645</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4534022"/>
                  </a:ext>
                </a:extLst>
              </a:tr>
              <a:tr h="336042">
                <a:tc vMerge="1">
                  <a:txBody>
                    <a:bodyPr/>
                    <a:lstStyle/>
                    <a:p>
                      <a:endParaRPr kumimoji="1" lang="ja-JP" altLang="en-US" dirty="0"/>
                    </a:p>
                  </a:txBody>
                  <a:tcPr/>
                </a:tc>
                <a:tc>
                  <a:txBody>
                    <a:bodyPr/>
                    <a:lstStyle/>
                    <a:p>
                      <a:r>
                        <a:rPr kumimoji="1" lang="ja-JP" altLang="en-US" dirty="0"/>
                        <a:t>解析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0.0714</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1.2040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tx1"/>
                          </a:solidFill>
                          <a:latin typeface="+mn-lt"/>
                          <a:ea typeface="+mn-ea"/>
                          <a:cs typeface="+mn-cs"/>
                        </a:rPr>
                        <a:t>0.0860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175569"/>
                  </a:ext>
                </a:extLst>
              </a:tr>
            </a:tbl>
          </a:graphicData>
        </a:graphic>
      </p:graphicFrame>
      <p:graphicFrame>
        <p:nvGraphicFramePr>
          <p:cNvPr id="3" name="表 2">
            <a:extLst>
              <a:ext uri="{FF2B5EF4-FFF2-40B4-BE49-F238E27FC236}">
                <a16:creationId xmlns:a16="http://schemas.microsoft.com/office/drawing/2014/main" id="{5DCA594A-3459-4F01-A1D8-2DE3DA4597A6}"/>
              </a:ext>
            </a:extLst>
          </p:cNvPr>
          <p:cNvGraphicFramePr>
            <a:graphicFrameLocks noGrp="1"/>
          </p:cNvGraphicFramePr>
          <p:nvPr>
            <p:extLst>
              <p:ext uri="{D42A27DB-BD31-4B8C-83A1-F6EECF244321}">
                <p14:modId xmlns:p14="http://schemas.microsoft.com/office/powerpoint/2010/main" val="3070396325"/>
              </p:ext>
            </p:extLst>
          </p:nvPr>
        </p:nvGraphicFramePr>
        <p:xfrm>
          <a:off x="706636" y="2178159"/>
          <a:ext cx="7886176" cy="4389120"/>
        </p:xfrm>
        <a:graphic>
          <a:graphicData uri="http://schemas.openxmlformats.org/drawingml/2006/table">
            <a:tbl>
              <a:tblPr firstRow="1" bandRow="1">
                <a:tableStyleId>{5C22544A-7EE6-4342-B048-85BDC9FD1C3A}</a:tableStyleId>
              </a:tblPr>
              <a:tblGrid>
                <a:gridCol w="1313926">
                  <a:extLst>
                    <a:ext uri="{9D8B030D-6E8A-4147-A177-3AD203B41FA5}">
                      <a16:colId xmlns:a16="http://schemas.microsoft.com/office/drawing/2014/main" val="919377898"/>
                    </a:ext>
                  </a:extLst>
                </a:gridCol>
                <a:gridCol w="1314450">
                  <a:extLst>
                    <a:ext uri="{9D8B030D-6E8A-4147-A177-3AD203B41FA5}">
                      <a16:colId xmlns:a16="http://schemas.microsoft.com/office/drawing/2014/main" val="3710966301"/>
                    </a:ext>
                  </a:extLst>
                </a:gridCol>
                <a:gridCol w="1314450">
                  <a:extLst>
                    <a:ext uri="{9D8B030D-6E8A-4147-A177-3AD203B41FA5}">
                      <a16:colId xmlns:a16="http://schemas.microsoft.com/office/drawing/2014/main" val="1446142185"/>
                    </a:ext>
                  </a:extLst>
                </a:gridCol>
                <a:gridCol w="1314450">
                  <a:extLst>
                    <a:ext uri="{9D8B030D-6E8A-4147-A177-3AD203B41FA5}">
                      <a16:colId xmlns:a16="http://schemas.microsoft.com/office/drawing/2014/main" val="1110902481"/>
                    </a:ext>
                  </a:extLst>
                </a:gridCol>
                <a:gridCol w="1314450">
                  <a:extLst>
                    <a:ext uri="{9D8B030D-6E8A-4147-A177-3AD203B41FA5}">
                      <a16:colId xmlns:a16="http://schemas.microsoft.com/office/drawing/2014/main" val="3852888423"/>
                    </a:ext>
                  </a:extLst>
                </a:gridCol>
                <a:gridCol w="1314450">
                  <a:extLst>
                    <a:ext uri="{9D8B030D-6E8A-4147-A177-3AD203B41FA5}">
                      <a16:colId xmlns:a16="http://schemas.microsoft.com/office/drawing/2014/main" val="4218957230"/>
                    </a:ext>
                  </a:extLst>
                </a:gridCol>
              </a:tblGrid>
              <a:tr h="336042">
                <a:tc>
                  <a:txBody>
                    <a:bodyPr/>
                    <a:lstStyle/>
                    <a:p>
                      <a:r>
                        <a:rPr kumimoji="1" lang="ja-JP" altLang="en-US" dirty="0">
                          <a:solidFill>
                            <a:schemeClr val="tx1">
                              <a:lumMod val="85000"/>
                              <a:lumOff val="15000"/>
                            </a:schemeClr>
                          </a:solidFill>
                        </a:rPr>
                        <a:t>スライド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dirty="0">
                          <a:solidFill>
                            <a:schemeClr val="tx1">
                              <a:lumMod val="85000"/>
                              <a:lumOff val="15000"/>
                            </a:schemeClr>
                          </a:solidFill>
                        </a:rPr>
                        <a:t>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dirty="0">
                          <a:solidFill>
                            <a:schemeClr val="tx1">
                              <a:lumMod val="85000"/>
                              <a:lumOff val="15000"/>
                            </a:schemeClr>
                          </a:solidFill>
                        </a:rPr>
                        <a:t>出現回数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TF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IDF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TF-IDF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92551891"/>
                  </a:ext>
                </a:extLst>
              </a:tr>
              <a:tr h="336042">
                <a:tc rowSpan="3">
                  <a:txBody>
                    <a:bodyPr/>
                    <a:lstStyle/>
                    <a:p>
                      <a:pPr algn="ctr"/>
                      <a:endParaRPr kumimoji="1" lang="en-US" altLang="ja-JP" sz="500" dirty="0">
                        <a:solidFill>
                          <a:schemeClr val="bg2">
                            <a:lumMod val="90000"/>
                          </a:schemeClr>
                        </a:solidFill>
                      </a:endParaRPr>
                    </a:p>
                    <a:p>
                      <a:pPr algn="ctr"/>
                      <a:endParaRPr kumimoji="1" lang="en-US" altLang="ja-JP" sz="900" dirty="0">
                        <a:solidFill>
                          <a:schemeClr val="bg2">
                            <a:lumMod val="90000"/>
                          </a:schemeClr>
                        </a:solidFill>
                      </a:endParaRPr>
                    </a:p>
                    <a:p>
                      <a:pPr algn="ctr"/>
                      <a:r>
                        <a:rPr kumimoji="1" lang="ja-JP" altLang="en-US" dirty="0">
                          <a:solidFill>
                            <a:schemeClr val="bg2">
                              <a:lumMod val="90000"/>
                            </a:schemeClr>
                          </a:solidFill>
                        </a:rPr>
                        <a:t>２枚目</a:t>
                      </a:r>
                      <a:endParaRPr kumimoji="1" lang="en-US" altLang="ja-JP" dirty="0">
                        <a:solidFill>
                          <a:schemeClr val="bg2">
                            <a:lumMod val="90000"/>
                          </a:schemeClr>
                        </a:solidFill>
                      </a:endParaRPr>
                    </a:p>
                    <a:p>
                      <a:pPr algn="ctr"/>
                      <a:r>
                        <a:rPr kumimoji="1" lang="en-US" altLang="ja-JP" dirty="0">
                          <a:solidFill>
                            <a:schemeClr val="bg2">
                              <a:lumMod val="90000"/>
                            </a:schemeClr>
                          </a:solidFill>
                        </a:rPr>
                        <a:t>(</a:t>
                      </a:r>
                      <a:r>
                        <a:rPr kumimoji="1" lang="ja-JP" altLang="en-US" sz="1600" dirty="0">
                          <a:solidFill>
                            <a:schemeClr val="bg2">
                              <a:lumMod val="90000"/>
                            </a:schemeClr>
                          </a:solidFill>
                        </a:rPr>
                        <a:t>語数</a:t>
                      </a:r>
                      <a:r>
                        <a:rPr kumimoji="1" lang="en-US" altLang="ja-JP" sz="1600" dirty="0">
                          <a:solidFill>
                            <a:schemeClr val="bg2">
                              <a:lumMod val="90000"/>
                            </a:schemeClr>
                          </a:solidFill>
                        </a:rPr>
                        <a:t>: 16</a:t>
                      </a:r>
                      <a:r>
                        <a:rPr kumimoji="1" lang="ja-JP" altLang="en-US" sz="1600" dirty="0">
                          <a:solidFill>
                            <a:schemeClr val="bg2">
                              <a:lumMod val="90000"/>
                            </a:schemeClr>
                          </a:solidFill>
                        </a:rPr>
                        <a:t>語</a:t>
                      </a:r>
                      <a:r>
                        <a:rPr kumimoji="1" lang="en-US" altLang="ja-JP" dirty="0">
                          <a:solidFill>
                            <a:schemeClr val="bg2">
                              <a:lumMod val="9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発表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２回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0.1250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2.3026</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0.2878</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102546"/>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出現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0.0625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0.5108</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0.0319</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9453998"/>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bg2">
                              <a:lumMod val="90000"/>
                            </a:schemeClr>
                          </a:solidFill>
                          <a:latin typeface="+mn-lt"/>
                          <a:ea typeface="+mn-ea"/>
                          <a:cs typeface="+mn-cs"/>
                        </a:rPr>
                        <a:t>0.0625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0.6931</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0.0433</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5674519"/>
                  </a:ext>
                </a:extLst>
              </a:tr>
              <a:tr h="336042">
                <a:tc rowSpan="5">
                  <a:txBody>
                    <a:bodyPr/>
                    <a:lstStyle/>
                    <a:p>
                      <a:pPr algn="ctr"/>
                      <a:endParaRPr kumimoji="1" lang="en-US" altLang="ja-JP" dirty="0"/>
                    </a:p>
                    <a:p>
                      <a:pPr algn="ctr"/>
                      <a:endParaRPr kumimoji="1" lang="en-US" altLang="ja-JP" dirty="0"/>
                    </a:p>
                    <a:p>
                      <a:pPr algn="ctr"/>
                      <a:r>
                        <a:rPr kumimoji="1" lang="ja-JP" altLang="en-US" dirty="0"/>
                        <a:t>３枚目</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sz="1600" dirty="0"/>
                        <a:t>語数</a:t>
                      </a:r>
                      <a:r>
                        <a:rPr kumimoji="1" lang="en-US" altLang="ja-JP" sz="1600" dirty="0"/>
                        <a:t>: 48</a:t>
                      </a:r>
                      <a:r>
                        <a:rPr kumimoji="1" lang="ja-JP" altLang="en-US" sz="1600" dirty="0"/>
                        <a:t>語</a:t>
                      </a:r>
                      <a:r>
                        <a:rPr kumimoji="1" lang="en-US" altLang="ja-JP" dirty="0"/>
                        <a:t>)</a:t>
                      </a:r>
                    </a:p>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６回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dk1"/>
                          </a:solidFill>
                          <a:latin typeface="+mn-lt"/>
                          <a:ea typeface="+mn-ea"/>
                          <a:cs typeface="+mn-cs"/>
                        </a:rPr>
                        <a:t>0.1250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latin typeface="+mn-lt"/>
                          <a:ea typeface="+mn-ea"/>
                          <a:cs typeface="+mn-cs"/>
                        </a:rPr>
                        <a:t>0.6931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0" kern="1200" dirty="0">
                          <a:solidFill>
                            <a:schemeClr val="tx1"/>
                          </a:solidFill>
                          <a:latin typeface="+mn-lt"/>
                          <a:ea typeface="+mn-ea"/>
                          <a:cs typeface="+mn-cs"/>
                        </a:rPr>
                        <a:t>0.0866</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0028030"/>
                  </a:ext>
                </a:extLst>
              </a:tr>
              <a:tr h="336042">
                <a:tc vMerge="1">
                  <a:txBody>
                    <a:bodyPr/>
                    <a:lstStyle/>
                    <a:p>
                      <a:endParaRPr kumimoji="1" lang="ja-JP" altLang="en-US" dirty="0"/>
                    </a:p>
                  </a:txBody>
                  <a:tcPr/>
                </a:tc>
                <a:tc>
                  <a:txBody>
                    <a:bodyPr/>
                    <a:lstStyle/>
                    <a:p>
                      <a:r>
                        <a:rPr kumimoji="1" lang="ja-JP" altLang="en-US" dirty="0"/>
                        <a:t>強調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６回</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0.1250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dk1"/>
                          </a:solidFill>
                          <a:latin typeface="+mn-lt"/>
                          <a:ea typeface="+mn-ea"/>
                          <a:cs typeface="+mn-cs"/>
                        </a:rPr>
                        <a:t>0.5108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0" kern="1200" dirty="0">
                          <a:solidFill>
                            <a:schemeClr val="tx1"/>
                          </a:solidFill>
                          <a:latin typeface="+mn-lt"/>
                          <a:ea typeface="+mn-ea"/>
                          <a:cs typeface="+mn-cs"/>
                        </a:rPr>
                        <a:t>0.0639</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9784404"/>
                  </a:ext>
                </a:extLst>
              </a:tr>
              <a:tr h="336042">
                <a:tc vMerge="1">
                  <a:txBody>
                    <a:bodyPr/>
                    <a:lstStyle/>
                    <a:p>
                      <a:endParaRPr kumimoji="1" lang="ja-JP" altLang="en-US" dirty="0"/>
                    </a:p>
                  </a:txBody>
                  <a:tcPr/>
                </a:tc>
                <a:tc>
                  <a:txBody>
                    <a:bodyPr/>
                    <a:lstStyle/>
                    <a:p>
                      <a:r>
                        <a:rPr lang="ja-JP" altLang="en-US" dirty="0"/>
                        <a:t>適切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dirty="0"/>
                        <a:t>３回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dk1"/>
                          </a:solidFill>
                          <a:latin typeface="+mn-lt"/>
                          <a:ea typeface="+mn-ea"/>
                          <a:cs typeface="+mn-cs"/>
                        </a:rPr>
                        <a:t>0.0625</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dk1"/>
                          </a:solidFill>
                          <a:latin typeface="+mn-lt"/>
                          <a:ea typeface="+mn-ea"/>
                          <a:cs typeface="+mn-cs"/>
                        </a:rPr>
                        <a:t>2.3026</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0" kern="1200" dirty="0">
                          <a:solidFill>
                            <a:schemeClr val="tx1"/>
                          </a:solidFill>
                          <a:latin typeface="+mn-lt"/>
                          <a:ea typeface="+mn-ea"/>
                          <a:cs typeface="+mn-cs"/>
                        </a:rPr>
                        <a:t>0.1439</a:t>
                      </a:r>
                      <a:endParaRPr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6240920"/>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システム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２回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bg2">
                              <a:lumMod val="90000"/>
                            </a:schemeClr>
                          </a:solidFill>
                          <a:latin typeface="+mn-lt"/>
                          <a:ea typeface="+mn-ea"/>
                          <a:cs typeface="+mn-cs"/>
                        </a:rPr>
                        <a:t>0.0417</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1.2040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0.0507</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234903"/>
                  </a:ext>
                </a:extLst>
              </a:tr>
              <a:tr h="336042">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評価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0.0208</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1.6094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0.0335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9630778"/>
                  </a:ext>
                </a:extLst>
              </a:tr>
              <a:tr h="336042">
                <a:tc rowSpan="3">
                  <a:txBody>
                    <a:bodyPr/>
                    <a:lstStyle/>
                    <a:p>
                      <a:pPr algn="ctr"/>
                      <a:endParaRPr kumimoji="1" lang="en-US" altLang="ja-JP" sz="600" dirty="0">
                        <a:solidFill>
                          <a:schemeClr val="bg2">
                            <a:lumMod val="75000"/>
                          </a:schemeClr>
                        </a:solidFill>
                      </a:endParaRPr>
                    </a:p>
                    <a:p>
                      <a:pPr algn="ctr"/>
                      <a:endParaRPr kumimoji="1" lang="en-US" altLang="ja-JP" sz="600" dirty="0">
                        <a:solidFill>
                          <a:schemeClr val="bg2">
                            <a:lumMod val="75000"/>
                          </a:schemeClr>
                        </a:solidFill>
                      </a:endParaRPr>
                    </a:p>
                    <a:p>
                      <a:pPr algn="ctr"/>
                      <a:r>
                        <a:rPr kumimoji="1" lang="ja-JP" altLang="en-US" dirty="0">
                          <a:solidFill>
                            <a:schemeClr val="bg2">
                              <a:lumMod val="90000"/>
                            </a:schemeClr>
                          </a:solidFill>
                        </a:rPr>
                        <a:t>４枚目</a:t>
                      </a:r>
                      <a:endParaRPr kumimoji="1" lang="en-US" altLang="ja-JP" dirty="0">
                        <a:solidFill>
                          <a:schemeClr val="bg2">
                            <a:lumMod val="90000"/>
                          </a:schemeClr>
                        </a:solidFill>
                      </a:endParaRPr>
                    </a:p>
                    <a:p>
                      <a:pPr algn="ctr"/>
                      <a:r>
                        <a:rPr kumimoji="1" lang="en-US" altLang="ja-JP" dirty="0">
                          <a:solidFill>
                            <a:schemeClr val="bg2">
                              <a:lumMod val="90000"/>
                            </a:schemeClr>
                          </a:solidFill>
                        </a:rPr>
                        <a:t>(</a:t>
                      </a:r>
                      <a:r>
                        <a:rPr kumimoji="1" lang="ja-JP" altLang="en-US" sz="1600" dirty="0">
                          <a:solidFill>
                            <a:schemeClr val="bg2">
                              <a:lumMod val="90000"/>
                            </a:schemeClr>
                          </a:solidFill>
                        </a:rPr>
                        <a:t>語数</a:t>
                      </a:r>
                      <a:r>
                        <a:rPr kumimoji="1" lang="en-US" altLang="ja-JP" sz="1600" dirty="0">
                          <a:solidFill>
                            <a:schemeClr val="bg2">
                              <a:lumMod val="90000"/>
                            </a:schemeClr>
                          </a:solidFill>
                        </a:rPr>
                        <a:t>: 14</a:t>
                      </a:r>
                      <a:r>
                        <a:rPr kumimoji="1" lang="ja-JP" altLang="en-US" sz="1600" dirty="0">
                          <a:solidFill>
                            <a:schemeClr val="bg2">
                              <a:lumMod val="90000"/>
                            </a:schemeClr>
                          </a:solidFill>
                        </a:rPr>
                        <a:t>語</a:t>
                      </a:r>
                      <a:r>
                        <a:rPr kumimoji="1" lang="en-US" altLang="ja-JP" dirty="0">
                          <a:solidFill>
                            <a:schemeClr val="bg2">
                              <a:lumMod val="90000"/>
                            </a:schemeClr>
                          </a:solidFill>
                        </a:rPr>
                        <a:t>)</a:t>
                      </a:r>
                    </a:p>
                    <a:p>
                      <a:pPr algn="ctr"/>
                      <a:endParaRPr kumimoji="1" lang="ja-JP" altLang="en-US" dirty="0">
                        <a:solidFill>
                          <a:schemeClr val="bg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認識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0.0714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2.3026</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0.1645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8429826"/>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音声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0.0714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2.3026</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bg2">
                              <a:lumMod val="90000"/>
                            </a:schemeClr>
                          </a:solidFill>
                          <a:latin typeface="+mn-lt"/>
                          <a:ea typeface="+mn-ea"/>
                          <a:cs typeface="+mn-cs"/>
                        </a:rPr>
                        <a:t>0.1645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2843930"/>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解析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0.0714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1.2040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0.0860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5640870"/>
                  </a:ext>
                </a:extLst>
              </a:tr>
            </a:tbl>
          </a:graphicData>
        </a:graphic>
      </p:graphicFrame>
      <p:graphicFrame>
        <p:nvGraphicFramePr>
          <p:cNvPr id="19" name="表 4">
            <a:extLst>
              <a:ext uri="{FF2B5EF4-FFF2-40B4-BE49-F238E27FC236}">
                <a16:creationId xmlns:a16="http://schemas.microsoft.com/office/drawing/2014/main" id="{C722B396-4789-4044-A058-8D66984D4ED9}"/>
              </a:ext>
            </a:extLst>
          </p:cNvPr>
          <p:cNvGraphicFramePr>
            <a:graphicFrameLocks/>
          </p:cNvGraphicFramePr>
          <p:nvPr>
            <p:extLst>
              <p:ext uri="{D42A27DB-BD31-4B8C-83A1-F6EECF244321}">
                <p14:modId xmlns:p14="http://schemas.microsoft.com/office/powerpoint/2010/main" val="2929820614"/>
              </p:ext>
            </p:extLst>
          </p:nvPr>
        </p:nvGraphicFramePr>
        <p:xfrm>
          <a:off x="706636" y="2173795"/>
          <a:ext cx="7886176" cy="4389120"/>
        </p:xfrm>
        <a:graphic>
          <a:graphicData uri="http://schemas.openxmlformats.org/drawingml/2006/table">
            <a:tbl>
              <a:tblPr firstRow="1" bandRow="1">
                <a:tableStyleId>{5C22544A-7EE6-4342-B048-85BDC9FD1C3A}</a:tableStyleId>
              </a:tblPr>
              <a:tblGrid>
                <a:gridCol w="1313926">
                  <a:extLst>
                    <a:ext uri="{9D8B030D-6E8A-4147-A177-3AD203B41FA5}">
                      <a16:colId xmlns:a16="http://schemas.microsoft.com/office/drawing/2014/main" val="2669487555"/>
                    </a:ext>
                  </a:extLst>
                </a:gridCol>
                <a:gridCol w="1314450">
                  <a:extLst>
                    <a:ext uri="{9D8B030D-6E8A-4147-A177-3AD203B41FA5}">
                      <a16:colId xmlns:a16="http://schemas.microsoft.com/office/drawing/2014/main" val="3005468086"/>
                    </a:ext>
                  </a:extLst>
                </a:gridCol>
                <a:gridCol w="1314450">
                  <a:extLst>
                    <a:ext uri="{9D8B030D-6E8A-4147-A177-3AD203B41FA5}">
                      <a16:colId xmlns:a16="http://schemas.microsoft.com/office/drawing/2014/main" val="3196492229"/>
                    </a:ext>
                  </a:extLst>
                </a:gridCol>
                <a:gridCol w="1314450">
                  <a:extLst>
                    <a:ext uri="{9D8B030D-6E8A-4147-A177-3AD203B41FA5}">
                      <a16:colId xmlns:a16="http://schemas.microsoft.com/office/drawing/2014/main" val="1918329448"/>
                    </a:ext>
                  </a:extLst>
                </a:gridCol>
                <a:gridCol w="1314450">
                  <a:extLst>
                    <a:ext uri="{9D8B030D-6E8A-4147-A177-3AD203B41FA5}">
                      <a16:colId xmlns:a16="http://schemas.microsoft.com/office/drawing/2014/main" val="3975024063"/>
                    </a:ext>
                  </a:extLst>
                </a:gridCol>
                <a:gridCol w="1314450">
                  <a:extLst>
                    <a:ext uri="{9D8B030D-6E8A-4147-A177-3AD203B41FA5}">
                      <a16:colId xmlns:a16="http://schemas.microsoft.com/office/drawing/2014/main" val="1908283631"/>
                    </a:ext>
                  </a:extLst>
                </a:gridCol>
              </a:tblGrid>
              <a:tr h="336042">
                <a:tc>
                  <a:txBody>
                    <a:bodyPr/>
                    <a:lstStyle/>
                    <a:p>
                      <a:r>
                        <a:rPr kumimoji="1" lang="ja-JP" altLang="en-US" dirty="0">
                          <a:solidFill>
                            <a:schemeClr val="tx1">
                              <a:lumMod val="85000"/>
                              <a:lumOff val="15000"/>
                            </a:schemeClr>
                          </a:solidFill>
                        </a:rPr>
                        <a:t>スライド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dirty="0">
                          <a:solidFill>
                            <a:schemeClr val="tx1">
                              <a:lumMod val="85000"/>
                              <a:lumOff val="15000"/>
                            </a:schemeClr>
                          </a:solidFill>
                        </a:rPr>
                        <a:t>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dirty="0">
                          <a:solidFill>
                            <a:schemeClr val="tx1">
                              <a:lumMod val="85000"/>
                              <a:lumOff val="15000"/>
                            </a:schemeClr>
                          </a:solidFill>
                        </a:rPr>
                        <a:t>出現回数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TF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IDF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TF-IDF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58954548"/>
                  </a:ext>
                </a:extLst>
              </a:tr>
              <a:tr h="336042">
                <a:tc rowSpan="3">
                  <a:txBody>
                    <a:bodyPr/>
                    <a:lstStyle/>
                    <a:p>
                      <a:pPr algn="ctr"/>
                      <a:endParaRPr kumimoji="1" lang="en-US" altLang="ja-JP" sz="500" dirty="0">
                        <a:solidFill>
                          <a:schemeClr val="bg2">
                            <a:lumMod val="90000"/>
                          </a:schemeClr>
                        </a:solidFill>
                      </a:endParaRPr>
                    </a:p>
                    <a:p>
                      <a:pPr algn="ctr"/>
                      <a:endParaRPr kumimoji="1" lang="en-US" altLang="ja-JP" sz="900" dirty="0">
                        <a:solidFill>
                          <a:schemeClr val="bg2">
                            <a:lumMod val="90000"/>
                          </a:schemeClr>
                        </a:solidFill>
                      </a:endParaRPr>
                    </a:p>
                    <a:p>
                      <a:pPr algn="ctr"/>
                      <a:r>
                        <a:rPr kumimoji="1" lang="ja-JP" altLang="en-US" dirty="0">
                          <a:solidFill>
                            <a:schemeClr val="bg2">
                              <a:lumMod val="90000"/>
                            </a:schemeClr>
                          </a:solidFill>
                        </a:rPr>
                        <a:t>２枚目</a:t>
                      </a:r>
                      <a:endParaRPr kumimoji="1" lang="en-US" altLang="ja-JP" dirty="0">
                        <a:solidFill>
                          <a:schemeClr val="bg2">
                            <a:lumMod val="90000"/>
                          </a:schemeClr>
                        </a:solidFill>
                      </a:endParaRPr>
                    </a:p>
                    <a:p>
                      <a:pPr algn="ctr"/>
                      <a:r>
                        <a:rPr kumimoji="1" lang="en-US" altLang="ja-JP" dirty="0">
                          <a:solidFill>
                            <a:schemeClr val="bg2">
                              <a:lumMod val="90000"/>
                            </a:schemeClr>
                          </a:solidFill>
                        </a:rPr>
                        <a:t>(</a:t>
                      </a:r>
                      <a:r>
                        <a:rPr kumimoji="1" lang="ja-JP" altLang="en-US" sz="1600" dirty="0">
                          <a:solidFill>
                            <a:schemeClr val="bg2">
                              <a:lumMod val="90000"/>
                            </a:schemeClr>
                          </a:solidFill>
                        </a:rPr>
                        <a:t>語数</a:t>
                      </a:r>
                      <a:r>
                        <a:rPr kumimoji="1" lang="en-US" altLang="ja-JP" sz="1600" dirty="0">
                          <a:solidFill>
                            <a:schemeClr val="bg2">
                              <a:lumMod val="90000"/>
                            </a:schemeClr>
                          </a:solidFill>
                        </a:rPr>
                        <a:t>: 16</a:t>
                      </a:r>
                      <a:r>
                        <a:rPr kumimoji="1" lang="ja-JP" altLang="en-US" sz="1600" dirty="0">
                          <a:solidFill>
                            <a:schemeClr val="bg2">
                              <a:lumMod val="90000"/>
                            </a:schemeClr>
                          </a:solidFill>
                        </a:rPr>
                        <a:t>語</a:t>
                      </a:r>
                      <a:r>
                        <a:rPr kumimoji="1" lang="en-US" altLang="ja-JP" dirty="0">
                          <a:solidFill>
                            <a:schemeClr val="bg2">
                              <a:lumMod val="9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発表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２回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0.1250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2.3026</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0.2878</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1420524"/>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出現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0.0625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0.5108</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0.0319</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8317531"/>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bg2">
                              <a:lumMod val="90000"/>
                            </a:schemeClr>
                          </a:solidFill>
                          <a:latin typeface="+mn-lt"/>
                          <a:ea typeface="+mn-ea"/>
                          <a:cs typeface="+mn-cs"/>
                        </a:rPr>
                        <a:t>0.0625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0.6931</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0.0433</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0643302"/>
                  </a:ext>
                </a:extLst>
              </a:tr>
              <a:tr h="336042">
                <a:tc rowSpan="5">
                  <a:txBody>
                    <a:bodyPr/>
                    <a:lstStyle/>
                    <a:p>
                      <a:pPr algn="ctr"/>
                      <a:endParaRPr kumimoji="1" lang="en-US" altLang="ja-JP" dirty="0"/>
                    </a:p>
                    <a:p>
                      <a:pPr algn="ctr"/>
                      <a:endParaRPr kumimoji="1" lang="en-US" altLang="ja-JP" dirty="0"/>
                    </a:p>
                    <a:p>
                      <a:pPr algn="ctr"/>
                      <a:r>
                        <a:rPr kumimoji="1" lang="ja-JP" altLang="en-US" dirty="0"/>
                        <a:t>３枚目</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sz="1600" dirty="0"/>
                        <a:t>語数</a:t>
                      </a:r>
                      <a:r>
                        <a:rPr kumimoji="1" lang="en-US" altLang="ja-JP" sz="1600" dirty="0"/>
                        <a:t>: 48</a:t>
                      </a:r>
                      <a:r>
                        <a:rPr kumimoji="1" lang="ja-JP" altLang="en-US" sz="1600" dirty="0"/>
                        <a:t>語</a:t>
                      </a:r>
                      <a:r>
                        <a:rPr kumimoji="1" lang="en-US" altLang="ja-JP" dirty="0"/>
                        <a:t>)</a:t>
                      </a:r>
                    </a:p>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b="1" dirty="0">
                          <a:solidFill>
                            <a:srgbClr val="FF0000"/>
                          </a:solidFill>
                        </a:rPr>
                        <a:t>６回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1" kern="1200" dirty="0">
                          <a:solidFill>
                            <a:srgbClr val="FF0000"/>
                          </a:solidFill>
                          <a:latin typeface="+mn-lt"/>
                          <a:ea typeface="+mn-ea"/>
                          <a:cs typeface="+mn-cs"/>
                        </a:rPr>
                        <a:t>0.1250</a:t>
                      </a:r>
                      <a:endParaRPr kumimoji="1" lang="ja-JP"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latin typeface="+mn-lt"/>
                          <a:ea typeface="+mn-ea"/>
                          <a:cs typeface="+mn-cs"/>
                        </a:rPr>
                        <a:t>0.6931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0" kern="1200" dirty="0">
                          <a:solidFill>
                            <a:schemeClr val="tx1"/>
                          </a:solidFill>
                          <a:latin typeface="+mn-lt"/>
                          <a:ea typeface="+mn-ea"/>
                          <a:cs typeface="+mn-cs"/>
                        </a:rPr>
                        <a:t>0.0866</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6029677"/>
                  </a:ext>
                </a:extLst>
              </a:tr>
              <a:tr h="336042">
                <a:tc vMerge="1">
                  <a:txBody>
                    <a:bodyPr/>
                    <a:lstStyle/>
                    <a:p>
                      <a:endParaRPr kumimoji="1" lang="ja-JP" altLang="en-US" dirty="0"/>
                    </a:p>
                  </a:txBody>
                  <a:tcPr/>
                </a:tc>
                <a:tc>
                  <a:txBody>
                    <a:bodyPr/>
                    <a:lstStyle/>
                    <a:p>
                      <a:r>
                        <a:rPr kumimoji="1" lang="ja-JP" altLang="en-US" dirty="0"/>
                        <a:t>強調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b="1" dirty="0">
                          <a:solidFill>
                            <a:srgbClr val="FF0000"/>
                          </a:solidFill>
                        </a:rPr>
                        <a:t>６回</a:t>
                      </a:r>
                      <a:endParaRPr kumimoji="1" lang="en-US" altLang="ja-JP"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b="1" dirty="0">
                          <a:solidFill>
                            <a:srgbClr val="FF0000"/>
                          </a:solidFill>
                        </a:rPr>
                        <a:t>0.1250</a:t>
                      </a:r>
                      <a:endParaRPr kumimoji="1" lang="ja-JP"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dk1"/>
                          </a:solidFill>
                          <a:latin typeface="+mn-lt"/>
                          <a:ea typeface="+mn-ea"/>
                          <a:cs typeface="+mn-cs"/>
                        </a:rPr>
                        <a:t>0.5108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0" kern="1200" dirty="0">
                          <a:solidFill>
                            <a:schemeClr val="tx1"/>
                          </a:solidFill>
                          <a:latin typeface="+mn-lt"/>
                          <a:ea typeface="+mn-ea"/>
                          <a:cs typeface="+mn-cs"/>
                        </a:rPr>
                        <a:t>0.0639</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5211230"/>
                  </a:ext>
                </a:extLst>
              </a:tr>
              <a:tr h="336042">
                <a:tc vMerge="1">
                  <a:txBody>
                    <a:bodyPr/>
                    <a:lstStyle/>
                    <a:p>
                      <a:endParaRPr kumimoji="1" lang="ja-JP" altLang="en-US" dirty="0"/>
                    </a:p>
                  </a:txBody>
                  <a:tcPr/>
                </a:tc>
                <a:tc>
                  <a:txBody>
                    <a:bodyPr/>
                    <a:lstStyle/>
                    <a:p>
                      <a:r>
                        <a:rPr lang="ja-JP" altLang="en-US" dirty="0"/>
                        <a:t>適切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dirty="0">
                          <a:solidFill>
                            <a:schemeClr val="accent1"/>
                          </a:solidFill>
                        </a:rPr>
                        <a:t>３回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accent1"/>
                          </a:solidFill>
                          <a:latin typeface="+mn-lt"/>
                          <a:ea typeface="+mn-ea"/>
                          <a:cs typeface="+mn-cs"/>
                        </a:rPr>
                        <a:t>0.0625</a:t>
                      </a:r>
                      <a:endParaRPr lang="ja-JP" altLang="en-US"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dk1"/>
                          </a:solidFill>
                          <a:latin typeface="+mn-lt"/>
                          <a:ea typeface="+mn-ea"/>
                          <a:cs typeface="+mn-cs"/>
                        </a:rPr>
                        <a:t>2.3026</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0" kern="1200" dirty="0">
                          <a:solidFill>
                            <a:schemeClr val="tx1"/>
                          </a:solidFill>
                          <a:latin typeface="+mn-lt"/>
                          <a:ea typeface="+mn-ea"/>
                          <a:cs typeface="+mn-cs"/>
                        </a:rPr>
                        <a:t>0.1439</a:t>
                      </a:r>
                      <a:endParaRPr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9725218"/>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システム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２回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bg2">
                              <a:lumMod val="90000"/>
                            </a:schemeClr>
                          </a:solidFill>
                          <a:latin typeface="+mn-lt"/>
                          <a:ea typeface="+mn-ea"/>
                          <a:cs typeface="+mn-cs"/>
                        </a:rPr>
                        <a:t>0.0417</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1.2040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0.0507</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555422"/>
                  </a:ext>
                </a:extLst>
              </a:tr>
              <a:tr h="336042">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評価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0.0208</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1.6094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0.0335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1165585"/>
                  </a:ext>
                </a:extLst>
              </a:tr>
              <a:tr h="336042">
                <a:tc rowSpan="3">
                  <a:txBody>
                    <a:bodyPr/>
                    <a:lstStyle/>
                    <a:p>
                      <a:pPr algn="ctr"/>
                      <a:endParaRPr kumimoji="1" lang="en-US" altLang="ja-JP" sz="600" dirty="0">
                        <a:solidFill>
                          <a:schemeClr val="bg2">
                            <a:lumMod val="90000"/>
                          </a:schemeClr>
                        </a:solidFill>
                      </a:endParaRPr>
                    </a:p>
                    <a:p>
                      <a:pPr algn="ctr"/>
                      <a:endParaRPr kumimoji="1" lang="en-US" altLang="ja-JP" sz="600" dirty="0">
                        <a:solidFill>
                          <a:schemeClr val="bg2">
                            <a:lumMod val="90000"/>
                          </a:schemeClr>
                        </a:solidFill>
                      </a:endParaRPr>
                    </a:p>
                    <a:p>
                      <a:pPr algn="ctr"/>
                      <a:r>
                        <a:rPr kumimoji="1" lang="ja-JP" altLang="en-US" dirty="0">
                          <a:solidFill>
                            <a:schemeClr val="bg2">
                              <a:lumMod val="90000"/>
                            </a:schemeClr>
                          </a:solidFill>
                        </a:rPr>
                        <a:t>４枚目</a:t>
                      </a:r>
                      <a:endParaRPr kumimoji="1" lang="en-US" altLang="ja-JP" dirty="0">
                        <a:solidFill>
                          <a:schemeClr val="bg2">
                            <a:lumMod val="90000"/>
                          </a:schemeClr>
                        </a:solidFill>
                      </a:endParaRPr>
                    </a:p>
                    <a:p>
                      <a:pPr algn="ctr"/>
                      <a:r>
                        <a:rPr kumimoji="1" lang="en-US" altLang="ja-JP" dirty="0">
                          <a:solidFill>
                            <a:schemeClr val="bg2">
                              <a:lumMod val="90000"/>
                            </a:schemeClr>
                          </a:solidFill>
                        </a:rPr>
                        <a:t>(</a:t>
                      </a:r>
                      <a:r>
                        <a:rPr kumimoji="1" lang="ja-JP" altLang="en-US" sz="1600" dirty="0">
                          <a:solidFill>
                            <a:schemeClr val="bg2">
                              <a:lumMod val="90000"/>
                            </a:schemeClr>
                          </a:solidFill>
                        </a:rPr>
                        <a:t>語数</a:t>
                      </a:r>
                      <a:r>
                        <a:rPr kumimoji="1" lang="en-US" altLang="ja-JP" sz="1600" dirty="0">
                          <a:solidFill>
                            <a:schemeClr val="bg2">
                              <a:lumMod val="90000"/>
                            </a:schemeClr>
                          </a:solidFill>
                        </a:rPr>
                        <a:t>: 14</a:t>
                      </a:r>
                      <a:r>
                        <a:rPr kumimoji="1" lang="ja-JP" altLang="en-US" sz="1600" dirty="0">
                          <a:solidFill>
                            <a:schemeClr val="bg2">
                              <a:lumMod val="90000"/>
                            </a:schemeClr>
                          </a:solidFill>
                        </a:rPr>
                        <a:t>語</a:t>
                      </a:r>
                      <a:r>
                        <a:rPr kumimoji="1" lang="en-US" altLang="ja-JP" dirty="0">
                          <a:solidFill>
                            <a:schemeClr val="bg2">
                              <a:lumMod val="90000"/>
                            </a:schemeClr>
                          </a:solidFill>
                        </a:rPr>
                        <a:t>)</a:t>
                      </a:r>
                    </a:p>
                    <a:p>
                      <a:pPr algn="ct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認識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0.0714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2.3026</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0.1645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5851902"/>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音声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0.0714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2.3026</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bg2">
                              <a:lumMod val="90000"/>
                            </a:schemeClr>
                          </a:solidFill>
                          <a:latin typeface="+mn-lt"/>
                          <a:ea typeface="+mn-ea"/>
                          <a:cs typeface="+mn-cs"/>
                        </a:rPr>
                        <a:t>0.1645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4534022"/>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解析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0.0714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1.2040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0.0860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175569"/>
                  </a:ext>
                </a:extLst>
              </a:tr>
            </a:tbl>
          </a:graphicData>
        </a:graphic>
      </p:graphicFrame>
      <p:graphicFrame>
        <p:nvGraphicFramePr>
          <p:cNvPr id="20" name="表 4">
            <a:extLst>
              <a:ext uri="{FF2B5EF4-FFF2-40B4-BE49-F238E27FC236}">
                <a16:creationId xmlns:a16="http://schemas.microsoft.com/office/drawing/2014/main" id="{19C1E0BA-A872-477E-9EA4-8ECDAA6E894F}"/>
              </a:ext>
            </a:extLst>
          </p:cNvPr>
          <p:cNvGraphicFramePr>
            <a:graphicFrameLocks/>
          </p:cNvGraphicFramePr>
          <p:nvPr>
            <p:extLst>
              <p:ext uri="{D42A27DB-BD31-4B8C-83A1-F6EECF244321}">
                <p14:modId xmlns:p14="http://schemas.microsoft.com/office/powerpoint/2010/main" val="3582814589"/>
              </p:ext>
            </p:extLst>
          </p:nvPr>
        </p:nvGraphicFramePr>
        <p:xfrm>
          <a:off x="706636" y="2177179"/>
          <a:ext cx="7886176" cy="4389120"/>
        </p:xfrm>
        <a:graphic>
          <a:graphicData uri="http://schemas.openxmlformats.org/drawingml/2006/table">
            <a:tbl>
              <a:tblPr firstRow="1" bandRow="1">
                <a:tableStyleId>{5C22544A-7EE6-4342-B048-85BDC9FD1C3A}</a:tableStyleId>
              </a:tblPr>
              <a:tblGrid>
                <a:gridCol w="1313926">
                  <a:extLst>
                    <a:ext uri="{9D8B030D-6E8A-4147-A177-3AD203B41FA5}">
                      <a16:colId xmlns:a16="http://schemas.microsoft.com/office/drawing/2014/main" val="2669487555"/>
                    </a:ext>
                  </a:extLst>
                </a:gridCol>
                <a:gridCol w="1314450">
                  <a:extLst>
                    <a:ext uri="{9D8B030D-6E8A-4147-A177-3AD203B41FA5}">
                      <a16:colId xmlns:a16="http://schemas.microsoft.com/office/drawing/2014/main" val="3005468086"/>
                    </a:ext>
                  </a:extLst>
                </a:gridCol>
                <a:gridCol w="1314450">
                  <a:extLst>
                    <a:ext uri="{9D8B030D-6E8A-4147-A177-3AD203B41FA5}">
                      <a16:colId xmlns:a16="http://schemas.microsoft.com/office/drawing/2014/main" val="3196492229"/>
                    </a:ext>
                  </a:extLst>
                </a:gridCol>
                <a:gridCol w="1314450">
                  <a:extLst>
                    <a:ext uri="{9D8B030D-6E8A-4147-A177-3AD203B41FA5}">
                      <a16:colId xmlns:a16="http://schemas.microsoft.com/office/drawing/2014/main" val="1918329448"/>
                    </a:ext>
                  </a:extLst>
                </a:gridCol>
                <a:gridCol w="1314450">
                  <a:extLst>
                    <a:ext uri="{9D8B030D-6E8A-4147-A177-3AD203B41FA5}">
                      <a16:colId xmlns:a16="http://schemas.microsoft.com/office/drawing/2014/main" val="3975024063"/>
                    </a:ext>
                  </a:extLst>
                </a:gridCol>
                <a:gridCol w="1314450">
                  <a:extLst>
                    <a:ext uri="{9D8B030D-6E8A-4147-A177-3AD203B41FA5}">
                      <a16:colId xmlns:a16="http://schemas.microsoft.com/office/drawing/2014/main" val="1908283631"/>
                    </a:ext>
                  </a:extLst>
                </a:gridCol>
              </a:tblGrid>
              <a:tr h="336042">
                <a:tc>
                  <a:txBody>
                    <a:bodyPr/>
                    <a:lstStyle/>
                    <a:p>
                      <a:r>
                        <a:rPr kumimoji="1" lang="ja-JP" altLang="en-US" dirty="0">
                          <a:solidFill>
                            <a:schemeClr val="tx1">
                              <a:lumMod val="85000"/>
                              <a:lumOff val="15000"/>
                            </a:schemeClr>
                          </a:solidFill>
                        </a:rPr>
                        <a:t>スライド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dirty="0">
                          <a:solidFill>
                            <a:schemeClr val="tx1">
                              <a:lumMod val="85000"/>
                              <a:lumOff val="15000"/>
                            </a:schemeClr>
                          </a:solidFill>
                        </a:rPr>
                        <a:t>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dirty="0">
                          <a:solidFill>
                            <a:schemeClr val="tx1">
                              <a:lumMod val="85000"/>
                              <a:lumOff val="15000"/>
                            </a:schemeClr>
                          </a:solidFill>
                        </a:rPr>
                        <a:t>出現回数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TF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IDF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TF-IDF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58954548"/>
                  </a:ext>
                </a:extLst>
              </a:tr>
              <a:tr h="336042">
                <a:tc rowSpan="3">
                  <a:txBody>
                    <a:bodyPr/>
                    <a:lstStyle/>
                    <a:p>
                      <a:pPr algn="ctr"/>
                      <a:endParaRPr kumimoji="1" lang="en-US" altLang="ja-JP" sz="500" dirty="0">
                        <a:solidFill>
                          <a:schemeClr val="bg2">
                            <a:lumMod val="90000"/>
                          </a:schemeClr>
                        </a:solidFill>
                      </a:endParaRPr>
                    </a:p>
                    <a:p>
                      <a:pPr algn="ctr"/>
                      <a:endParaRPr kumimoji="1" lang="en-US" altLang="ja-JP" sz="900" dirty="0">
                        <a:solidFill>
                          <a:schemeClr val="bg2">
                            <a:lumMod val="90000"/>
                          </a:schemeClr>
                        </a:solidFill>
                      </a:endParaRPr>
                    </a:p>
                    <a:p>
                      <a:pPr algn="ctr"/>
                      <a:r>
                        <a:rPr kumimoji="1" lang="ja-JP" altLang="en-US" dirty="0">
                          <a:solidFill>
                            <a:schemeClr val="bg2">
                              <a:lumMod val="90000"/>
                            </a:schemeClr>
                          </a:solidFill>
                        </a:rPr>
                        <a:t>２枚目</a:t>
                      </a:r>
                      <a:endParaRPr kumimoji="1" lang="en-US" altLang="ja-JP" dirty="0">
                        <a:solidFill>
                          <a:schemeClr val="bg2">
                            <a:lumMod val="90000"/>
                          </a:schemeClr>
                        </a:solidFill>
                      </a:endParaRPr>
                    </a:p>
                    <a:p>
                      <a:pPr algn="ctr"/>
                      <a:r>
                        <a:rPr kumimoji="1" lang="en-US" altLang="ja-JP" dirty="0">
                          <a:solidFill>
                            <a:schemeClr val="bg2">
                              <a:lumMod val="90000"/>
                            </a:schemeClr>
                          </a:solidFill>
                        </a:rPr>
                        <a:t>(</a:t>
                      </a:r>
                      <a:r>
                        <a:rPr kumimoji="1" lang="ja-JP" altLang="en-US" sz="1600" dirty="0">
                          <a:solidFill>
                            <a:schemeClr val="bg2">
                              <a:lumMod val="90000"/>
                            </a:schemeClr>
                          </a:solidFill>
                        </a:rPr>
                        <a:t>語数</a:t>
                      </a:r>
                      <a:r>
                        <a:rPr kumimoji="1" lang="en-US" altLang="ja-JP" sz="1600" dirty="0">
                          <a:solidFill>
                            <a:schemeClr val="bg2">
                              <a:lumMod val="90000"/>
                            </a:schemeClr>
                          </a:solidFill>
                        </a:rPr>
                        <a:t>: 16</a:t>
                      </a:r>
                      <a:r>
                        <a:rPr kumimoji="1" lang="ja-JP" altLang="en-US" sz="1600" dirty="0">
                          <a:solidFill>
                            <a:schemeClr val="bg2">
                              <a:lumMod val="90000"/>
                            </a:schemeClr>
                          </a:solidFill>
                        </a:rPr>
                        <a:t>語</a:t>
                      </a:r>
                      <a:r>
                        <a:rPr kumimoji="1" lang="en-US" altLang="ja-JP" dirty="0">
                          <a:solidFill>
                            <a:schemeClr val="bg2">
                              <a:lumMod val="9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発表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２回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0.1250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2.3026</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0.2878</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1420524"/>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出現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0.0625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0.5108</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0.0319</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8317531"/>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bg2">
                              <a:lumMod val="90000"/>
                            </a:schemeClr>
                          </a:solidFill>
                          <a:latin typeface="+mn-lt"/>
                          <a:ea typeface="+mn-ea"/>
                          <a:cs typeface="+mn-cs"/>
                        </a:rPr>
                        <a:t>0.0625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0.6931</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0.0433</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0643302"/>
                  </a:ext>
                </a:extLst>
              </a:tr>
              <a:tr h="336042">
                <a:tc rowSpan="5">
                  <a:txBody>
                    <a:bodyPr/>
                    <a:lstStyle/>
                    <a:p>
                      <a:pPr algn="ctr"/>
                      <a:endParaRPr kumimoji="1" lang="en-US" altLang="ja-JP" dirty="0"/>
                    </a:p>
                    <a:p>
                      <a:pPr algn="ctr"/>
                      <a:endParaRPr kumimoji="1" lang="en-US" altLang="ja-JP" dirty="0"/>
                    </a:p>
                    <a:p>
                      <a:pPr algn="ctr"/>
                      <a:r>
                        <a:rPr kumimoji="1" lang="ja-JP" altLang="en-US" dirty="0"/>
                        <a:t>３枚目</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sz="1600" dirty="0"/>
                        <a:t>語数</a:t>
                      </a:r>
                      <a:r>
                        <a:rPr kumimoji="1" lang="en-US" altLang="ja-JP" sz="1600" dirty="0"/>
                        <a:t>: 48</a:t>
                      </a:r>
                      <a:r>
                        <a:rPr kumimoji="1" lang="ja-JP" altLang="en-US" sz="1600" dirty="0"/>
                        <a:t>語</a:t>
                      </a:r>
                      <a:r>
                        <a:rPr kumimoji="1" lang="en-US" altLang="ja-JP" dirty="0"/>
                        <a:t>)</a:t>
                      </a:r>
                    </a:p>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６回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dk1"/>
                          </a:solidFill>
                          <a:latin typeface="+mn-lt"/>
                          <a:ea typeface="+mn-ea"/>
                          <a:cs typeface="+mn-cs"/>
                        </a:rPr>
                        <a:t>0.1250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accent1"/>
                          </a:solidFill>
                          <a:latin typeface="+mn-lt"/>
                          <a:ea typeface="+mn-ea"/>
                          <a:cs typeface="+mn-cs"/>
                        </a:rPr>
                        <a:t>0.6931</a:t>
                      </a:r>
                      <a:endParaRPr kumimoji="1" lang="ja-JP" altLang="en-US"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0" kern="1200" dirty="0">
                          <a:solidFill>
                            <a:schemeClr val="tx1"/>
                          </a:solidFill>
                          <a:latin typeface="+mn-lt"/>
                          <a:ea typeface="+mn-ea"/>
                          <a:cs typeface="+mn-cs"/>
                        </a:rPr>
                        <a:t>0.0866</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6029677"/>
                  </a:ext>
                </a:extLst>
              </a:tr>
              <a:tr h="336042">
                <a:tc vMerge="1">
                  <a:txBody>
                    <a:bodyPr/>
                    <a:lstStyle/>
                    <a:p>
                      <a:endParaRPr kumimoji="1" lang="ja-JP" altLang="en-US" dirty="0"/>
                    </a:p>
                  </a:txBody>
                  <a:tcPr/>
                </a:tc>
                <a:tc>
                  <a:txBody>
                    <a:bodyPr/>
                    <a:lstStyle/>
                    <a:p>
                      <a:r>
                        <a:rPr kumimoji="1" lang="ja-JP" altLang="en-US" dirty="0"/>
                        <a:t>強調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６回</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0.1250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accent1"/>
                          </a:solidFill>
                          <a:latin typeface="+mn-lt"/>
                          <a:ea typeface="+mn-ea"/>
                          <a:cs typeface="+mn-cs"/>
                        </a:rPr>
                        <a:t>0.5108</a:t>
                      </a:r>
                      <a:endParaRPr kumimoji="1" lang="ja-JP" altLang="en-US"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0" kern="1200" dirty="0">
                          <a:solidFill>
                            <a:schemeClr val="tx1"/>
                          </a:solidFill>
                          <a:latin typeface="+mn-lt"/>
                          <a:ea typeface="+mn-ea"/>
                          <a:cs typeface="+mn-cs"/>
                        </a:rPr>
                        <a:t>0.0639</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5211230"/>
                  </a:ext>
                </a:extLst>
              </a:tr>
              <a:tr h="336042">
                <a:tc vMerge="1">
                  <a:txBody>
                    <a:bodyPr/>
                    <a:lstStyle/>
                    <a:p>
                      <a:endParaRPr kumimoji="1" lang="ja-JP" altLang="en-US" dirty="0"/>
                    </a:p>
                  </a:txBody>
                  <a:tcPr/>
                </a:tc>
                <a:tc>
                  <a:txBody>
                    <a:bodyPr/>
                    <a:lstStyle/>
                    <a:p>
                      <a:r>
                        <a:rPr lang="ja-JP" altLang="en-US" dirty="0"/>
                        <a:t>適切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dirty="0"/>
                        <a:t>３回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dk1"/>
                          </a:solidFill>
                          <a:latin typeface="+mn-lt"/>
                          <a:ea typeface="+mn-ea"/>
                          <a:cs typeface="+mn-cs"/>
                        </a:rPr>
                        <a:t>0.0625</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1" kern="1200" dirty="0">
                          <a:solidFill>
                            <a:srgbClr val="FF0000"/>
                          </a:solidFill>
                          <a:latin typeface="+mn-lt"/>
                          <a:ea typeface="+mn-ea"/>
                          <a:cs typeface="+mn-cs"/>
                        </a:rPr>
                        <a:t>2.3026</a:t>
                      </a:r>
                      <a:endParaRPr lang="ja-JP"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0" kern="1200" dirty="0">
                          <a:solidFill>
                            <a:schemeClr val="tx1"/>
                          </a:solidFill>
                          <a:latin typeface="+mn-lt"/>
                          <a:ea typeface="+mn-ea"/>
                          <a:cs typeface="+mn-cs"/>
                        </a:rPr>
                        <a:t>0.1439</a:t>
                      </a:r>
                      <a:endParaRPr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9725218"/>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システム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２回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bg2">
                              <a:lumMod val="90000"/>
                            </a:schemeClr>
                          </a:solidFill>
                          <a:latin typeface="+mn-lt"/>
                          <a:ea typeface="+mn-ea"/>
                          <a:cs typeface="+mn-cs"/>
                        </a:rPr>
                        <a:t>0.0417</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1.2040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0.0507</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555422"/>
                  </a:ext>
                </a:extLst>
              </a:tr>
              <a:tr h="336042">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評価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0.0208</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1.6094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0.0335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1165585"/>
                  </a:ext>
                </a:extLst>
              </a:tr>
              <a:tr h="336042">
                <a:tc rowSpan="3">
                  <a:txBody>
                    <a:bodyPr/>
                    <a:lstStyle/>
                    <a:p>
                      <a:pPr algn="ctr"/>
                      <a:endParaRPr kumimoji="1" lang="en-US" altLang="ja-JP" sz="600" dirty="0"/>
                    </a:p>
                    <a:p>
                      <a:pPr algn="ctr"/>
                      <a:endParaRPr kumimoji="1" lang="en-US" altLang="ja-JP" sz="600" dirty="0"/>
                    </a:p>
                    <a:p>
                      <a:pPr algn="ctr"/>
                      <a:r>
                        <a:rPr kumimoji="1" lang="ja-JP" altLang="en-US" dirty="0">
                          <a:solidFill>
                            <a:schemeClr val="bg2">
                              <a:lumMod val="90000"/>
                            </a:schemeClr>
                          </a:solidFill>
                        </a:rPr>
                        <a:t>４枚目</a:t>
                      </a:r>
                      <a:endParaRPr kumimoji="1" lang="en-US" altLang="ja-JP" dirty="0">
                        <a:solidFill>
                          <a:schemeClr val="bg2">
                            <a:lumMod val="90000"/>
                          </a:schemeClr>
                        </a:solidFill>
                      </a:endParaRPr>
                    </a:p>
                    <a:p>
                      <a:pPr algn="ctr"/>
                      <a:r>
                        <a:rPr kumimoji="1" lang="en-US" altLang="ja-JP" dirty="0">
                          <a:solidFill>
                            <a:schemeClr val="bg2">
                              <a:lumMod val="90000"/>
                            </a:schemeClr>
                          </a:solidFill>
                        </a:rPr>
                        <a:t>(</a:t>
                      </a:r>
                      <a:r>
                        <a:rPr kumimoji="1" lang="ja-JP" altLang="en-US" sz="1600" dirty="0">
                          <a:solidFill>
                            <a:schemeClr val="bg2">
                              <a:lumMod val="90000"/>
                            </a:schemeClr>
                          </a:solidFill>
                        </a:rPr>
                        <a:t>語数</a:t>
                      </a:r>
                      <a:r>
                        <a:rPr kumimoji="1" lang="en-US" altLang="ja-JP" sz="1600" dirty="0">
                          <a:solidFill>
                            <a:schemeClr val="bg2">
                              <a:lumMod val="90000"/>
                            </a:schemeClr>
                          </a:solidFill>
                        </a:rPr>
                        <a:t>: 14</a:t>
                      </a:r>
                      <a:r>
                        <a:rPr kumimoji="1" lang="ja-JP" altLang="en-US" sz="1600" dirty="0">
                          <a:solidFill>
                            <a:schemeClr val="bg2">
                              <a:lumMod val="90000"/>
                            </a:schemeClr>
                          </a:solidFill>
                        </a:rPr>
                        <a:t>語</a:t>
                      </a:r>
                      <a:r>
                        <a:rPr kumimoji="1" lang="en-US" altLang="ja-JP" dirty="0">
                          <a:solidFill>
                            <a:schemeClr val="bg2">
                              <a:lumMod val="90000"/>
                            </a:schemeClr>
                          </a:solidFill>
                        </a:rPr>
                        <a:t>)</a:t>
                      </a:r>
                    </a:p>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認識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0.0714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2.3026</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0.1645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5851902"/>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音声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0.0714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2.3026</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bg2">
                              <a:lumMod val="90000"/>
                            </a:schemeClr>
                          </a:solidFill>
                          <a:latin typeface="+mn-lt"/>
                          <a:ea typeface="+mn-ea"/>
                          <a:cs typeface="+mn-cs"/>
                        </a:rPr>
                        <a:t>0.1645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4534022"/>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解析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0.0714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1.2040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0.0860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175569"/>
                  </a:ext>
                </a:extLst>
              </a:tr>
            </a:tbl>
          </a:graphicData>
        </a:graphic>
      </p:graphicFrame>
      <p:graphicFrame>
        <p:nvGraphicFramePr>
          <p:cNvPr id="21" name="表 4">
            <a:extLst>
              <a:ext uri="{FF2B5EF4-FFF2-40B4-BE49-F238E27FC236}">
                <a16:creationId xmlns:a16="http://schemas.microsoft.com/office/drawing/2014/main" id="{6843D064-522D-4855-925F-A53ADDD9BD7B}"/>
              </a:ext>
            </a:extLst>
          </p:cNvPr>
          <p:cNvGraphicFramePr>
            <a:graphicFrameLocks/>
          </p:cNvGraphicFramePr>
          <p:nvPr>
            <p:extLst>
              <p:ext uri="{D42A27DB-BD31-4B8C-83A1-F6EECF244321}">
                <p14:modId xmlns:p14="http://schemas.microsoft.com/office/powerpoint/2010/main" val="1393138417"/>
              </p:ext>
            </p:extLst>
          </p:nvPr>
        </p:nvGraphicFramePr>
        <p:xfrm>
          <a:off x="706636" y="2180563"/>
          <a:ext cx="7886176" cy="4389120"/>
        </p:xfrm>
        <a:graphic>
          <a:graphicData uri="http://schemas.openxmlformats.org/drawingml/2006/table">
            <a:tbl>
              <a:tblPr firstRow="1" bandRow="1">
                <a:tableStyleId>{5C22544A-7EE6-4342-B048-85BDC9FD1C3A}</a:tableStyleId>
              </a:tblPr>
              <a:tblGrid>
                <a:gridCol w="1313926">
                  <a:extLst>
                    <a:ext uri="{9D8B030D-6E8A-4147-A177-3AD203B41FA5}">
                      <a16:colId xmlns:a16="http://schemas.microsoft.com/office/drawing/2014/main" val="2669487555"/>
                    </a:ext>
                  </a:extLst>
                </a:gridCol>
                <a:gridCol w="1314450">
                  <a:extLst>
                    <a:ext uri="{9D8B030D-6E8A-4147-A177-3AD203B41FA5}">
                      <a16:colId xmlns:a16="http://schemas.microsoft.com/office/drawing/2014/main" val="3005468086"/>
                    </a:ext>
                  </a:extLst>
                </a:gridCol>
                <a:gridCol w="1314450">
                  <a:extLst>
                    <a:ext uri="{9D8B030D-6E8A-4147-A177-3AD203B41FA5}">
                      <a16:colId xmlns:a16="http://schemas.microsoft.com/office/drawing/2014/main" val="3196492229"/>
                    </a:ext>
                  </a:extLst>
                </a:gridCol>
                <a:gridCol w="1314450">
                  <a:extLst>
                    <a:ext uri="{9D8B030D-6E8A-4147-A177-3AD203B41FA5}">
                      <a16:colId xmlns:a16="http://schemas.microsoft.com/office/drawing/2014/main" val="1918329448"/>
                    </a:ext>
                  </a:extLst>
                </a:gridCol>
                <a:gridCol w="1314450">
                  <a:extLst>
                    <a:ext uri="{9D8B030D-6E8A-4147-A177-3AD203B41FA5}">
                      <a16:colId xmlns:a16="http://schemas.microsoft.com/office/drawing/2014/main" val="3975024063"/>
                    </a:ext>
                  </a:extLst>
                </a:gridCol>
                <a:gridCol w="1314450">
                  <a:extLst>
                    <a:ext uri="{9D8B030D-6E8A-4147-A177-3AD203B41FA5}">
                      <a16:colId xmlns:a16="http://schemas.microsoft.com/office/drawing/2014/main" val="1908283631"/>
                    </a:ext>
                  </a:extLst>
                </a:gridCol>
              </a:tblGrid>
              <a:tr h="336042">
                <a:tc>
                  <a:txBody>
                    <a:bodyPr/>
                    <a:lstStyle/>
                    <a:p>
                      <a:r>
                        <a:rPr kumimoji="1" lang="ja-JP" altLang="en-US" dirty="0">
                          <a:solidFill>
                            <a:schemeClr val="tx1">
                              <a:lumMod val="85000"/>
                              <a:lumOff val="15000"/>
                            </a:schemeClr>
                          </a:solidFill>
                        </a:rPr>
                        <a:t>スライド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dirty="0">
                          <a:solidFill>
                            <a:schemeClr val="tx1">
                              <a:lumMod val="85000"/>
                              <a:lumOff val="15000"/>
                            </a:schemeClr>
                          </a:solidFill>
                        </a:rPr>
                        <a:t>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dirty="0">
                          <a:solidFill>
                            <a:schemeClr val="tx1">
                              <a:lumMod val="85000"/>
                              <a:lumOff val="15000"/>
                            </a:schemeClr>
                          </a:solidFill>
                        </a:rPr>
                        <a:t>出現回数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TF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IDF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dirty="0">
                          <a:solidFill>
                            <a:schemeClr val="tx1">
                              <a:lumMod val="85000"/>
                              <a:lumOff val="15000"/>
                            </a:schemeClr>
                          </a:solidFill>
                        </a:rPr>
                        <a:t>TF-IDF</a:t>
                      </a:r>
                      <a:endParaRPr kumimoji="1" lang="ja-JP" altLang="en-US"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58954548"/>
                  </a:ext>
                </a:extLst>
              </a:tr>
              <a:tr h="336042">
                <a:tc rowSpan="3">
                  <a:txBody>
                    <a:bodyPr/>
                    <a:lstStyle/>
                    <a:p>
                      <a:pPr algn="ctr"/>
                      <a:endParaRPr kumimoji="1" lang="en-US" altLang="ja-JP" sz="500" dirty="0">
                        <a:solidFill>
                          <a:schemeClr val="bg2">
                            <a:lumMod val="90000"/>
                          </a:schemeClr>
                        </a:solidFill>
                      </a:endParaRPr>
                    </a:p>
                    <a:p>
                      <a:pPr algn="ctr"/>
                      <a:endParaRPr kumimoji="1" lang="en-US" altLang="ja-JP" sz="900" dirty="0">
                        <a:solidFill>
                          <a:schemeClr val="bg2">
                            <a:lumMod val="90000"/>
                          </a:schemeClr>
                        </a:solidFill>
                      </a:endParaRPr>
                    </a:p>
                    <a:p>
                      <a:pPr algn="ctr"/>
                      <a:r>
                        <a:rPr kumimoji="1" lang="ja-JP" altLang="en-US" dirty="0">
                          <a:solidFill>
                            <a:schemeClr val="bg2">
                              <a:lumMod val="90000"/>
                            </a:schemeClr>
                          </a:solidFill>
                        </a:rPr>
                        <a:t>２枚目</a:t>
                      </a:r>
                      <a:endParaRPr kumimoji="1" lang="en-US" altLang="ja-JP" dirty="0">
                        <a:solidFill>
                          <a:schemeClr val="bg2">
                            <a:lumMod val="90000"/>
                          </a:schemeClr>
                        </a:solidFill>
                      </a:endParaRPr>
                    </a:p>
                    <a:p>
                      <a:pPr algn="ctr"/>
                      <a:r>
                        <a:rPr kumimoji="1" lang="en-US" altLang="ja-JP" dirty="0">
                          <a:solidFill>
                            <a:schemeClr val="bg2">
                              <a:lumMod val="90000"/>
                            </a:schemeClr>
                          </a:solidFill>
                        </a:rPr>
                        <a:t>(</a:t>
                      </a:r>
                      <a:r>
                        <a:rPr kumimoji="1" lang="ja-JP" altLang="en-US" sz="1600" dirty="0">
                          <a:solidFill>
                            <a:schemeClr val="bg2">
                              <a:lumMod val="90000"/>
                            </a:schemeClr>
                          </a:solidFill>
                        </a:rPr>
                        <a:t>語数</a:t>
                      </a:r>
                      <a:r>
                        <a:rPr kumimoji="1" lang="en-US" altLang="ja-JP" sz="1600" dirty="0">
                          <a:solidFill>
                            <a:schemeClr val="bg2">
                              <a:lumMod val="90000"/>
                            </a:schemeClr>
                          </a:solidFill>
                        </a:rPr>
                        <a:t>: 16</a:t>
                      </a:r>
                      <a:r>
                        <a:rPr kumimoji="1" lang="ja-JP" altLang="en-US" sz="1600" dirty="0">
                          <a:solidFill>
                            <a:schemeClr val="bg2">
                              <a:lumMod val="90000"/>
                            </a:schemeClr>
                          </a:solidFill>
                        </a:rPr>
                        <a:t>語</a:t>
                      </a:r>
                      <a:r>
                        <a:rPr kumimoji="1" lang="en-US" altLang="ja-JP" dirty="0">
                          <a:solidFill>
                            <a:schemeClr val="bg2">
                              <a:lumMod val="9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発表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２回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0.1250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2.3026</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0.2878</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1420524"/>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出現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0.0625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0.5108</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0.0319</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8317531"/>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bg2">
                              <a:lumMod val="90000"/>
                            </a:schemeClr>
                          </a:solidFill>
                          <a:latin typeface="+mn-lt"/>
                          <a:ea typeface="+mn-ea"/>
                          <a:cs typeface="+mn-cs"/>
                        </a:rPr>
                        <a:t>0.0625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0.6931</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0.0433</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0643302"/>
                  </a:ext>
                </a:extLst>
              </a:tr>
              <a:tr h="336042">
                <a:tc rowSpan="5">
                  <a:txBody>
                    <a:bodyPr/>
                    <a:lstStyle/>
                    <a:p>
                      <a:pPr algn="ctr"/>
                      <a:endParaRPr kumimoji="1" lang="en-US" altLang="ja-JP" dirty="0"/>
                    </a:p>
                    <a:p>
                      <a:pPr algn="ctr"/>
                      <a:endParaRPr kumimoji="1" lang="en-US" altLang="ja-JP" dirty="0"/>
                    </a:p>
                    <a:p>
                      <a:pPr algn="ctr"/>
                      <a:r>
                        <a:rPr kumimoji="1" lang="ja-JP" altLang="en-US" dirty="0"/>
                        <a:t>３枚目</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sz="1600" dirty="0"/>
                        <a:t>語数</a:t>
                      </a:r>
                      <a:r>
                        <a:rPr kumimoji="1" lang="en-US" altLang="ja-JP" sz="1600" dirty="0"/>
                        <a:t>: 48</a:t>
                      </a:r>
                      <a:r>
                        <a:rPr kumimoji="1" lang="ja-JP" altLang="en-US" sz="1600" dirty="0"/>
                        <a:t>語</a:t>
                      </a:r>
                      <a:r>
                        <a:rPr kumimoji="1" lang="en-US" altLang="ja-JP" dirty="0"/>
                        <a:t>)</a:t>
                      </a:r>
                    </a:p>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６回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dk1"/>
                          </a:solidFill>
                          <a:latin typeface="+mn-lt"/>
                          <a:ea typeface="+mn-ea"/>
                          <a:cs typeface="+mn-cs"/>
                        </a:rPr>
                        <a:t>0.1250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latin typeface="+mn-lt"/>
                          <a:ea typeface="+mn-ea"/>
                          <a:cs typeface="+mn-cs"/>
                        </a:rPr>
                        <a:t>0.6931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accent1"/>
                          </a:solidFill>
                          <a:latin typeface="+mn-lt"/>
                          <a:ea typeface="+mn-ea"/>
                          <a:cs typeface="+mn-cs"/>
                        </a:rPr>
                        <a:t>0.0866</a:t>
                      </a:r>
                      <a:endParaRPr kumimoji="1" lang="ja-JP" altLang="en-US"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6029677"/>
                  </a:ext>
                </a:extLst>
              </a:tr>
              <a:tr h="336042">
                <a:tc vMerge="1">
                  <a:txBody>
                    <a:bodyPr/>
                    <a:lstStyle/>
                    <a:p>
                      <a:endParaRPr kumimoji="1" lang="ja-JP" altLang="en-US" dirty="0"/>
                    </a:p>
                  </a:txBody>
                  <a:tcPr/>
                </a:tc>
                <a:tc>
                  <a:txBody>
                    <a:bodyPr/>
                    <a:lstStyle/>
                    <a:p>
                      <a:r>
                        <a:rPr kumimoji="1" lang="ja-JP" altLang="en-US" dirty="0"/>
                        <a:t>強調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６回</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0.1250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dk1"/>
                          </a:solidFill>
                          <a:latin typeface="+mn-lt"/>
                          <a:ea typeface="+mn-ea"/>
                          <a:cs typeface="+mn-cs"/>
                        </a:rPr>
                        <a:t>0.5108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accent1"/>
                          </a:solidFill>
                          <a:latin typeface="+mn-lt"/>
                          <a:ea typeface="+mn-ea"/>
                          <a:cs typeface="+mn-cs"/>
                        </a:rPr>
                        <a:t>0.0639</a:t>
                      </a:r>
                      <a:endParaRPr kumimoji="1" lang="ja-JP" altLang="en-US"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5211230"/>
                  </a:ext>
                </a:extLst>
              </a:tr>
              <a:tr h="336042">
                <a:tc vMerge="1">
                  <a:txBody>
                    <a:bodyPr/>
                    <a:lstStyle/>
                    <a:p>
                      <a:endParaRPr kumimoji="1" lang="ja-JP" altLang="en-US" dirty="0"/>
                    </a:p>
                  </a:txBody>
                  <a:tcPr/>
                </a:tc>
                <a:tc>
                  <a:txBody>
                    <a:bodyPr/>
                    <a:lstStyle/>
                    <a:p>
                      <a:r>
                        <a:rPr lang="ja-JP" altLang="en-US" dirty="0"/>
                        <a:t>適切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dirty="0"/>
                        <a:t>３回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dk1"/>
                          </a:solidFill>
                          <a:latin typeface="+mn-lt"/>
                          <a:ea typeface="+mn-ea"/>
                          <a:cs typeface="+mn-cs"/>
                        </a:rPr>
                        <a:t>0.0625</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dk1"/>
                          </a:solidFill>
                          <a:latin typeface="+mn-lt"/>
                          <a:ea typeface="+mn-ea"/>
                          <a:cs typeface="+mn-cs"/>
                        </a:rPr>
                        <a:t>2.3026</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b="1" kern="1200" dirty="0">
                          <a:solidFill>
                            <a:srgbClr val="FF0000"/>
                          </a:solidFill>
                          <a:latin typeface="+mn-lt"/>
                          <a:ea typeface="+mn-ea"/>
                          <a:cs typeface="+mn-cs"/>
                        </a:rPr>
                        <a:t>0.1439</a:t>
                      </a:r>
                      <a:endParaRPr lang="ja-JP"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9725218"/>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システム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２回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bg2">
                              <a:lumMod val="90000"/>
                            </a:schemeClr>
                          </a:solidFill>
                          <a:latin typeface="+mn-lt"/>
                          <a:ea typeface="+mn-ea"/>
                          <a:cs typeface="+mn-cs"/>
                        </a:rPr>
                        <a:t>0.0417</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1.2040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0.0507</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555422"/>
                  </a:ext>
                </a:extLst>
              </a:tr>
              <a:tr h="336042">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評価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0.0208</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1.6094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0.0335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1165585"/>
                  </a:ext>
                </a:extLst>
              </a:tr>
              <a:tr h="336042">
                <a:tc rowSpan="3">
                  <a:txBody>
                    <a:bodyPr/>
                    <a:lstStyle/>
                    <a:p>
                      <a:pPr algn="ctr"/>
                      <a:endParaRPr kumimoji="1" lang="en-US" altLang="ja-JP" sz="600" dirty="0"/>
                    </a:p>
                    <a:p>
                      <a:pPr algn="ctr"/>
                      <a:endParaRPr kumimoji="1" lang="en-US" altLang="ja-JP" sz="600" dirty="0"/>
                    </a:p>
                    <a:p>
                      <a:pPr algn="ctr"/>
                      <a:r>
                        <a:rPr kumimoji="1" lang="ja-JP" altLang="en-US" dirty="0">
                          <a:solidFill>
                            <a:schemeClr val="bg2">
                              <a:lumMod val="90000"/>
                            </a:schemeClr>
                          </a:solidFill>
                        </a:rPr>
                        <a:t>４枚目</a:t>
                      </a:r>
                      <a:endParaRPr kumimoji="1" lang="en-US" altLang="ja-JP" dirty="0">
                        <a:solidFill>
                          <a:schemeClr val="bg2">
                            <a:lumMod val="90000"/>
                          </a:schemeClr>
                        </a:solidFill>
                      </a:endParaRPr>
                    </a:p>
                    <a:p>
                      <a:pPr algn="ctr"/>
                      <a:r>
                        <a:rPr kumimoji="1" lang="en-US" altLang="ja-JP" dirty="0">
                          <a:solidFill>
                            <a:schemeClr val="bg2">
                              <a:lumMod val="90000"/>
                            </a:schemeClr>
                          </a:solidFill>
                        </a:rPr>
                        <a:t>(</a:t>
                      </a:r>
                      <a:r>
                        <a:rPr kumimoji="1" lang="ja-JP" altLang="en-US" sz="1600" dirty="0">
                          <a:solidFill>
                            <a:schemeClr val="bg2">
                              <a:lumMod val="90000"/>
                            </a:schemeClr>
                          </a:solidFill>
                        </a:rPr>
                        <a:t>語数</a:t>
                      </a:r>
                      <a:r>
                        <a:rPr kumimoji="1" lang="en-US" altLang="ja-JP" sz="1600" dirty="0">
                          <a:solidFill>
                            <a:schemeClr val="bg2">
                              <a:lumMod val="90000"/>
                            </a:schemeClr>
                          </a:solidFill>
                        </a:rPr>
                        <a:t>: 14</a:t>
                      </a:r>
                      <a:r>
                        <a:rPr kumimoji="1" lang="ja-JP" altLang="en-US" sz="1600" dirty="0">
                          <a:solidFill>
                            <a:schemeClr val="bg2">
                              <a:lumMod val="90000"/>
                            </a:schemeClr>
                          </a:solidFill>
                        </a:rPr>
                        <a:t>語</a:t>
                      </a:r>
                      <a:r>
                        <a:rPr kumimoji="1" lang="en-US" altLang="ja-JP" dirty="0">
                          <a:solidFill>
                            <a:schemeClr val="bg2">
                              <a:lumMod val="90000"/>
                            </a:schemeClr>
                          </a:solidFill>
                        </a:rPr>
                        <a:t>)</a:t>
                      </a:r>
                    </a:p>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認識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0.0714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2.3026</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0.1645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5851902"/>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音声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0.0714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2.3026</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bg2">
                              <a:lumMod val="90000"/>
                            </a:schemeClr>
                          </a:solidFill>
                          <a:latin typeface="+mn-lt"/>
                          <a:ea typeface="+mn-ea"/>
                          <a:cs typeface="+mn-cs"/>
                        </a:rPr>
                        <a:t>0.1645</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4534022"/>
                  </a:ext>
                </a:extLst>
              </a:tr>
              <a:tr h="336042">
                <a:tc vMerge="1">
                  <a:txBody>
                    <a:bodyPr/>
                    <a:lstStyle/>
                    <a:p>
                      <a:endParaRPr kumimoji="1" lang="ja-JP" altLang="en-US" dirty="0"/>
                    </a:p>
                  </a:txBody>
                  <a:tcPr/>
                </a:tc>
                <a:tc>
                  <a:txBody>
                    <a:bodyPr/>
                    <a:lstStyle/>
                    <a:p>
                      <a:r>
                        <a:rPr kumimoji="1" lang="ja-JP" altLang="en-US" dirty="0">
                          <a:solidFill>
                            <a:schemeClr val="bg2">
                              <a:lumMod val="90000"/>
                            </a:schemeClr>
                          </a:solidFill>
                        </a:rPr>
                        <a:t>解析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bg2">
                              <a:lumMod val="90000"/>
                            </a:schemeClr>
                          </a:solidFill>
                        </a:rPr>
                        <a:t>１回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0.0714</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1.2040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kern="1200" dirty="0">
                          <a:solidFill>
                            <a:schemeClr val="bg2">
                              <a:lumMod val="90000"/>
                            </a:schemeClr>
                          </a:solidFill>
                          <a:latin typeface="+mn-lt"/>
                          <a:ea typeface="+mn-ea"/>
                          <a:cs typeface="+mn-cs"/>
                        </a:rPr>
                        <a:t>0.0860</a:t>
                      </a:r>
                      <a:endParaRPr kumimoji="1" lang="ja-JP" altLang="en-US" dirty="0">
                        <a:solidFill>
                          <a:schemeClr val="bg2">
                            <a:lumMod val="9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175569"/>
                  </a:ext>
                </a:extLst>
              </a:tr>
            </a:tbl>
          </a:graphicData>
        </a:graphic>
      </p:graphicFrame>
      <p:sp>
        <p:nvSpPr>
          <p:cNvPr id="9" name="正方形/長方形 8">
            <a:extLst>
              <a:ext uri="{FF2B5EF4-FFF2-40B4-BE49-F238E27FC236}">
                <a16:creationId xmlns:a16="http://schemas.microsoft.com/office/drawing/2014/main" id="{13609E0C-F1D0-4E58-8D91-682965EBEAC8}"/>
              </a:ext>
            </a:extLst>
          </p:cNvPr>
          <p:cNvSpPr/>
          <p:nvPr/>
        </p:nvSpPr>
        <p:spPr>
          <a:xfrm>
            <a:off x="2021747" y="3640822"/>
            <a:ext cx="6571065" cy="10905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 name="吹き出し: 角を丸めた四角形 21">
            <a:extLst>
              <a:ext uri="{FF2B5EF4-FFF2-40B4-BE49-F238E27FC236}">
                <a16:creationId xmlns:a16="http://schemas.microsoft.com/office/drawing/2014/main" id="{6B9668AD-E64E-414C-ADE8-E4202B64D6A2}"/>
              </a:ext>
            </a:extLst>
          </p:cNvPr>
          <p:cNvSpPr/>
          <p:nvPr/>
        </p:nvSpPr>
        <p:spPr>
          <a:xfrm>
            <a:off x="2742252" y="1883205"/>
            <a:ext cx="6325298" cy="998290"/>
          </a:xfrm>
          <a:prstGeom prst="wedgeRoundRectCallout">
            <a:avLst>
              <a:gd name="adj1" fmla="val -14955"/>
              <a:gd name="adj2" fmla="val 11964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solidFill>
                  <a:schemeClr val="tx1"/>
                </a:solidFill>
              </a:rPr>
              <a:t>TF</a:t>
            </a:r>
            <a:r>
              <a:rPr kumimoji="1" lang="ja-JP" altLang="en-US" dirty="0">
                <a:solidFill>
                  <a:schemeClr val="tx1"/>
                </a:solidFill>
              </a:rPr>
              <a:t>値が高い：スライド一枚における語句の出現頻度が</a:t>
            </a:r>
            <a:r>
              <a:rPr kumimoji="1" lang="ja-JP" altLang="en-US" b="1" dirty="0">
                <a:solidFill>
                  <a:srgbClr val="FF0000"/>
                </a:solidFill>
              </a:rPr>
              <a:t>高い</a:t>
            </a:r>
          </a:p>
        </p:txBody>
      </p:sp>
      <p:sp>
        <p:nvSpPr>
          <p:cNvPr id="23" name="吹き出し: 角を丸めた四角形 22">
            <a:extLst>
              <a:ext uri="{FF2B5EF4-FFF2-40B4-BE49-F238E27FC236}">
                <a16:creationId xmlns:a16="http://schemas.microsoft.com/office/drawing/2014/main" id="{A945C7F1-08C3-4B65-A6B1-21F055F9BDDC}"/>
              </a:ext>
            </a:extLst>
          </p:cNvPr>
          <p:cNvSpPr/>
          <p:nvPr/>
        </p:nvSpPr>
        <p:spPr>
          <a:xfrm>
            <a:off x="155448" y="5561804"/>
            <a:ext cx="7622739" cy="1074487"/>
          </a:xfrm>
          <a:prstGeom prst="wedgeRoundRectCallout">
            <a:avLst>
              <a:gd name="adj1" fmla="val 30055"/>
              <a:gd name="adj2" fmla="val -124656"/>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en-US" altLang="ja-JP" dirty="0">
              <a:solidFill>
                <a:schemeClr val="tx1"/>
              </a:solidFill>
            </a:endParaRPr>
          </a:p>
          <a:p>
            <a:r>
              <a:rPr kumimoji="1" lang="en-US" altLang="ja-JP" dirty="0">
                <a:solidFill>
                  <a:schemeClr val="tx1"/>
                </a:solidFill>
              </a:rPr>
              <a:t>IDF</a:t>
            </a:r>
            <a:r>
              <a:rPr kumimoji="1" lang="ja-JP" altLang="en-US" dirty="0">
                <a:solidFill>
                  <a:schemeClr val="tx1"/>
                </a:solidFill>
              </a:rPr>
              <a:t>値が高い：文書全体を通しての語句の出現頻度（文書頻度）が</a:t>
            </a:r>
            <a:r>
              <a:rPr kumimoji="1" lang="ja-JP" altLang="en-US" b="1" dirty="0">
                <a:solidFill>
                  <a:schemeClr val="accent1"/>
                </a:solidFill>
              </a:rPr>
              <a:t>低い</a:t>
            </a:r>
            <a:endParaRPr kumimoji="1" lang="en-US" altLang="ja-JP" b="1" dirty="0">
              <a:solidFill>
                <a:schemeClr val="accent1"/>
              </a:solidFill>
            </a:endParaRPr>
          </a:p>
          <a:p>
            <a:pPr algn="just"/>
            <a:r>
              <a:rPr kumimoji="1" lang="ja-JP" altLang="en-US" b="1" dirty="0">
                <a:solidFill>
                  <a:schemeClr val="tx1"/>
                </a:solidFill>
              </a:rPr>
              <a:t>　</a:t>
            </a:r>
            <a:r>
              <a:rPr kumimoji="1" lang="ja-JP" altLang="en-US" sz="2000" dirty="0">
                <a:solidFill>
                  <a:schemeClr val="tx1"/>
                </a:solidFill>
              </a:rPr>
              <a:t>⇒ </a:t>
            </a:r>
            <a:r>
              <a:rPr kumimoji="1" lang="ja-JP" altLang="en-US" b="1" dirty="0">
                <a:solidFill>
                  <a:schemeClr val="tx1"/>
                </a:solidFill>
              </a:rPr>
              <a:t>多くの文書で出現し得る汎用的な語を除いている</a:t>
            </a:r>
            <a:endParaRPr kumimoji="1" lang="en-US" altLang="ja-JP" b="1" dirty="0">
              <a:solidFill>
                <a:schemeClr val="tx1"/>
              </a:solidFill>
            </a:endParaRPr>
          </a:p>
          <a:p>
            <a:pPr algn="just"/>
            <a:endParaRPr kumimoji="1" lang="en-US" altLang="ja-JP" dirty="0">
              <a:solidFill>
                <a:schemeClr val="tx1"/>
              </a:solidFill>
            </a:endParaRPr>
          </a:p>
        </p:txBody>
      </p:sp>
      <p:sp>
        <p:nvSpPr>
          <p:cNvPr id="24" name="吹き出し: 角を丸めた四角形 23">
            <a:extLst>
              <a:ext uri="{FF2B5EF4-FFF2-40B4-BE49-F238E27FC236}">
                <a16:creationId xmlns:a16="http://schemas.microsoft.com/office/drawing/2014/main" id="{84087B68-D27A-42C5-9D2B-51F8690D3363}"/>
              </a:ext>
            </a:extLst>
          </p:cNvPr>
          <p:cNvSpPr/>
          <p:nvPr/>
        </p:nvSpPr>
        <p:spPr>
          <a:xfrm>
            <a:off x="3114738" y="5272641"/>
            <a:ext cx="5070761" cy="1151394"/>
          </a:xfrm>
          <a:prstGeom prst="wedgeRoundRectCallout">
            <a:avLst>
              <a:gd name="adj1" fmla="val 35611"/>
              <a:gd name="adj2" fmla="val -9278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solidFill>
                  <a:schemeClr val="tx1"/>
                </a:solidFill>
              </a:rPr>
              <a:t>TF-IDF</a:t>
            </a:r>
            <a:r>
              <a:rPr kumimoji="1" lang="ja-JP" altLang="en-US" dirty="0">
                <a:solidFill>
                  <a:schemeClr val="tx1"/>
                </a:solidFill>
              </a:rPr>
              <a:t>値が高い：スライド一枚における語句の　　　　　　出現頻度が</a:t>
            </a:r>
            <a:r>
              <a:rPr kumimoji="1" lang="ja-JP" altLang="en-US" b="1" dirty="0">
                <a:solidFill>
                  <a:srgbClr val="FF0000"/>
                </a:solidFill>
              </a:rPr>
              <a:t>高く</a:t>
            </a:r>
            <a:r>
              <a:rPr kumimoji="1" lang="ja-JP" altLang="en-US" dirty="0">
                <a:solidFill>
                  <a:schemeClr val="tx1"/>
                </a:solidFill>
              </a:rPr>
              <a:t>，その単語の文書頻度が</a:t>
            </a:r>
            <a:r>
              <a:rPr kumimoji="1" lang="ja-JP" altLang="en-US" b="1" dirty="0">
                <a:solidFill>
                  <a:schemeClr val="accent1"/>
                </a:solidFill>
              </a:rPr>
              <a:t>低い</a:t>
            </a:r>
            <a:endParaRPr kumimoji="1" lang="en-US" altLang="ja-JP" b="1" dirty="0">
              <a:solidFill>
                <a:schemeClr val="accent1"/>
              </a:solidFill>
            </a:endParaRPr>
          </a:p>
        </p:txBody>
      </p:sp>
      <p:sp>
        <p:nvSpPr>
          <p:cNvPr id="18" name="楕円 17">
            <a:extLst>
              <a:ext uri="{FF2B5EF4-FFF2-40B4-BE49-F238E27FC236}">
                <a16:creationId xmlns:a16="http://schemas.microsoft.com/office/drawing/2014/main" id="{A6CCB0A3-53F6-4FF2-97C7-5E9424418657}"/>
              </a:ext>
            </a:extLst>
          </p:cNvPr>
          <p:cNvSpPr/>
          <p:nvPr/>
        </p:nvSpPr>
        <p:spPr>
          <a:xfrm>
            <a:off x="7601226" y="713705"/>
            <a:ext cx="794582" cy="794582"/>
          </a:xfrm>
          <a:prstGeom prst="ellipse">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rgbClr val="F66900"/>
                </a:solidFill>
              </a:rPr>
              <a:t>9</a:t>
            </a:r>
            <a:endParaRPr kumimoji="1" lang="ja-JP" altLang="en-US" sz="2800" dirty="0">
              <a:solidFill>
                <a:srgbClr val="F66900"/>
              </a:solidFill>
            </a:endParaRPr>
          </a:p>
        </p:txBody>
      </p:sp>
    </p:spTree>
    <p:extLst>
      <p:ext uri="{BB962C8B-B14F-4D97-AF65-F5344CB8AC3E}">
        <p14:creationId xmlns:p14="http://schemas.microsoft.com/office/powerpoint/2010/main" val="42842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xit" presetSubtype="0" fill="hold" grpId="1" nodeType="with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xit" presetSubtype="0" fill="hold" grpId="1" nodeType="withEffect">
                                  <p:stCondLst>
                                    <p:cond delay="0"/>
                                  </p:stCondLst>
                                  <p:childTnLst>
                                    <p:animEffect transition="out" filter="fade">
                                      <p:cBhvr>
                                        <p:cTn id="40" dur="500"/>
                                        <p:tgtEl>
                                          <p:spTgt spid="23"/>
                                        </p:tgtEl>
                                      </p:cBhvr>
                                    </p:animEffect>
                                    <p:set>
                                      <p:cBhvr>
                                        <p:cTn id="41" dur="1" fill="hold">
                                          <p:stCondLst>
                                            <p:cond delay="499"/>
                                          </p:stCondLst>
                                        </p:cTn>
                                        <p:tgtEl>
                                          <p:spTgt spid="2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P spid="22" grpId="1" animBg="1"/>
      <p:bldP spid="23" grpId="0" animBg="1"/>
      <p:bldP spid="23" grpId="1"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5E47CEA-DAE1-4099-8E26-28A9A4CA4CCE}"/>
              </a:ext>
            </a:extLst>
          </p:cNvPr>
          <p:cNvSpPr>
            <a:spLocks noGrp="1"/>
          </p:cNvSpPr>
          <p:nvPr>
            <p:ph type="title"/>
          </p:nvPr>
        </p:nvSpPr>
        <p:spPr>
          <a:xfrm>
            <a:off x="836676" y="548640"/>
            <a:ext cx="7626096" cy="1179576"/>
          </a:xfrm>
        </p:spPr>
        <p:txBody>
          <a:bodyPr>
            <a:normAutofit/>
          </a:bodyPr>
          <a:lstStyle/>
          <a:p>
            <a:r>
              <a:rPr lang="ja-JP" altLang="en-US" sz="3500" dirty="0"/>
              <a:t>今後の予定</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48C290F0-DD64-4655-9929-66CF68CA6CA6}"/>
              </a:ext>
            </a:extLst>
          </p:cNvPr>
          <p:cNvSpPr>
            <a:spLocks noGrp="1"/>
          </p:cNvSpPr>
          <p:nvPr>
            <p:ph idx="1"/>
          </p:nvPr>
        </p:nvSpPr>
        <p:spPr>
          <a:xfrm>
            <a:off x="425196" y="2267229"/>
            <a:ext cx="8366760" cy="4342347"/>
          </a:xfrm>
        </p:spPr>
        <p:txBody>
          <a:bodyPr>
            <a:normAutofit/>
          </a:bodyPr>
          <a:lstStyle/>
          <a:p>
            <a:pPr>
              <a:lnSpc>
                <a:spcPct val="100000"/>
              </a:lnSpc>
            </a:pPr>
            <a:r>
              <a:rPr lang="ja-JP" altLang="en-US" dirty="0"/>
              <a:t>発話者の話し方も考慮した重要語の選択について検討</a:t>
            </a:r>
            <a:endParaRPr lang="en-US" altLang="ja-JP" sz="900" dirty="0"/>
          </a:p>
          <a:p>
            <a:pPr>
              <a:lnSpc>
                <a:spcPct val="100000"/>
              </a:lnSpc>
            </a:pPr>
            <a:r>
              <a:rPr lang="en-US" altLang="ja-JP" dirty="0"/>
              <a:t>TF-IDF</a:t>
            </a:r>
            <a:r>
              <a:rPr lang="ja-JP" altLang="en-US" dirty="0"/>
              <a:t>の改良：</a:t>
            </a:r>
            <a:r>
              <a:rPr lang="en-US" altLang="ja-JP" dirty="0"/>
              <a:t>”Okapi BM25”</a:t>
            </a:r>
            <a:r>
              <a:rPr lang="ja-JP" altLang="en-US" dirty="0"/>
              <a:t>の検討</a:t>
            </a:r>
            <a:endParaRPr lang="en-US" altLang="ja-JP" dirty="0"/>
          </a:p>
          <a:p>
            <a:pPr lvl="1">
              <a:lnSpc>
                <a:spcPct val="100000"/>
              </a:lnSpc>
            </a:pPr>
            <a:r>
              <a:rPr lang="en-US" altLang="ja-JP" dirty="0"/>
              <a:t>TF-IDF</a:t>
            </a:r>
            <a:r>
              <a:rPr lang="ja-JP" altLang="en-US" dirty="0"/>
              <a:t>の欠点をカバーした手法</a:t>
            </a:r>
            <a:endParaRPr lang="en-US" altLang="ja-JP" dirty="0"/>
          </a:p>
          <a:p>
            <a:pPr lvl="1">
              <a:lnSpc>
                <a:spcPct val="100000"/>
              </a:lnSpc>
            </a:pPr>
            <a:r>
              <a:rPr lang="ja-JP" altLang="en-US" dirty="0"/>
              <a:t>値が文書長に依ってしまう</a:t>
            </a:r>
            <a:r>
              <a:rPr lang="en-US" altLang="ja-JP" dirty="0"/>
              <a:t>TF-IDF</a:t>
            </a:r>
            <a:r>
              <a:rPr lang="ja-JP" altLang="en-US" dirty="0"/>
              <a:t>に対して</a:t>
            </a:r>
            <a:r>
              <a:rPr lang="en-US" altLang="ja-JP" dirty="0"/>
              <a:t>Okapi BM25</a:t>
            </a:r>
            <a:r>
              <a:rPr lang="ja-JP" altLang="en-US" dirty="0"/>
              <a:t>　は計算式に文書長や平均文書長を考慮しているため，値のバラつきが抑えられる</a:t>
            </a:r>
            <a:endParaRPr lang="en-US" altLang="ja-JP" sz="900" dirty="0"/>
          </a:p>
          <a:p>
            <a:pPr>
              <a:lnSpc>
                <a:spcPct val="100000"/>
              </a:lnSpc>
            </a:pPr>
            <a:r>
              <a:rPr lang="ja-JP" altLang="en-US" dirty="0"/>
              <a:t>重要語として選択された語を強調する機能の実装</a:t>
            </a:r>
            <a:endParaRPr lang="en-US" altLang="ja-JP" dirty="0"/>
          </a:p>
          <a:p>
            <a:pPr>
              <a:lnSpc>
                <a:spcPct val="100000"/>
              </a:lnSpc>
            </a:pPr>
            <a:r>
              <a:rPr lang="ja-JP" altLang="en-US" dirty="0"/>
              <a:t>システムの評価</a:t>
            </a:r>
            <a:endParaRPr lang="en-US" altLang="ja-JP" dirty="0"/>
          </a:p>
        </p:txBody>
      </p:sp>
      <p:sp>
        <p:nvSpPr>
          <p:cNvPr id="11" name="楕円 10">
            <a:extLst>
              <a:ext uri="{FF2B5EF4-FFF2-40B4-BE49-F238E27FC236}">
                <a16:creationId xmlns:a16="http://schemas.microsoft.com/office/drawing/2014/main" id="{8CFAF5A7-5DC8-48A7-BFAB-8425914DA4E2}"/>
              </a:ext>
            </a:extLst>
          </p:cNvPr>
          <p:cNvSpPr/>
          <p:nvPr/>
        </p:nvSpPr>
        <p:spPr>
          <a:xfrm>
            <a:off x="7601226" y="713705"/>
            <a:ext cx="794582" cy="794582"/>
          </a:xfrm>
          <a:prstGeom prst="ellipse">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rgbClr val="F66900"/>
                </a:solidFill>
              </a:rPr>
              <a:t>10</a:t>
            </a:r>
            <a:endParaRPr kumimoji="1" lang="ja-JP" altLang="en-US" sz="2800" dirty="0">
              <a:solidFill>
                <a:srgbClr val="F66900"/>
              </a:solidFill>
            </a:endParaRPr>
          </a:p>
        </p:txBody>
      </p:sp>
    </p:spTree>
    <p:extLst>
      <p:ext uri="{BB962C8B-B14F-4D97-AF65-F5344CB8AC3E}">
        <p14:creationId xmlns:p14="http://schemas.microsoft.com/office/powerpoint/2010/main" val="236893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24082DE8-2D31-406C-ABB1-596D44DA2368}"/>
              </a:ext>
            </a:extLst>
          </p:cNvPr>
          <p:cNvSpPr>
            <a:spLocks noGrp="1"/>
          </p:cNvSpPr>
          <p:nvPr>
            <p:ph type="title"/>
          </p:nvPr>
        </p:nvSpPr>
        <p:spPr>
          <a:xfrm>
            <a:off x="836676" y="548640"/>
            <a:ext cx="7626096" cy="1179576"/>
          </a:xfrm>
        </p:spPr>
        <p:txBody>
          <a:bodyPr>
            <a:normAutofit/>
          </a:bodyPr>
          <a:lstStyle/>
          <a:p>
            <a:r>
              <a:rPr kumimoji="1" lang="ja-JP" altLang="en-US" sz="3500" dirty="0"/>
              <a:t>開発環境・言語</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D1508B76-DE39-4EC1-8C61-186591B130DC}"/>
              </a:ext>
            </a:extLst>
          </p:cNvPr>
          <p:cNvSpPr>
            <a:spLocks noGrp="1"/>
          </p:cNvSpPr>
          <p:nvPr>
            <p:ph idx="1"/>
          </p:nvPr>
        </p:nvSpPr>
        <p:spPr>
          <a:xfrm>
            <a:off x="425196" y="2393378"/>
            <a:ext cx="8373300" cy="4242314"/>
          </a:xfrm>
        </p:spPr>
        <p:txBody>
          <a:bodyPr>
            <a:normAutofit fontScale="92500" lnSpcReduction="20000"/>
          </a:bodyPr>
          <a:lstStyle/>
          <a:p>
            <a:r>
              <a:rPr lang="en-US" altLang="ja-JP" sz="3200" dirty="0"/>
              <a:t>Windows 10</a:t>
            </a:r>
          </a:p>
          <a:p>
            <a:r>
              <a:rPr kumimoji="1" lang="en-US" altLang="ja-JP" sz="3200" dirty="0"/>
              <a:t>C#</a:t>
            </a:r>
          </a:p>
          <a:p>
            <a:r>
              <a:rPr kumimoji="1" lang="en-US" altLang="ja-JP" sz="3200" dirty="0"/>
              <a:t>Visual Studio 2019</a:t>
            </a:r>
          </a:p>
          <a:p>
            <a:pPr lvl="1"/>
            <a:r>
              <a:rPr kumimoji="1" lang="en-US" altLang="ja-JP" sz="2800" dirty="0"/>
              <a:t>Visual Studio Tools for Office</a:t>
            </a:r>
            <a:r>
              <a:rPr kumimoji="1" lang="ja-JP" altLang="en-US" sz="2800" dirty="0"/>
              <a:t>（</a:t>
            </a:r>
            <a:r>
              <a:rPr kumimoji="1" lang="en-US" altLang="ja-JP" sz="2800" dirty="0"/>
              <a:t>VSTO</a:t>
            </a:r>
            <a:r>
              <a:rPr kumimoji="1" lang="ja-JP" altLang="en-US" sz="2800" dirty="0"/>
              <a:t>）</a:t>
            </a:r>
            <a:endParaRPr kumimoji="1" lang="en-US" altLang="ja-JP" sz="2800" dirty="0"/>
          </a:p>
          <a:p>
            <a:r>
              <a:rPr kumimoji="1" lang="en-US" altLang="ja-JP" sz="3200" dirty="0"/>
              <a:t>Open XML</a:t>
            </a:r>
          </a:p>
          <a:p>
            <a:pPr lvl="1"/>
            <a:r>
              <a:rPr kumimoji="1" lang="ja-JP" altLang="en-US" dirty="0"/>
              <a:t>文書内の情報を取得する際に有用</a:t>
            </a:r>
            <a:endParaRPr kumimoji="1" lang="en-US" altLang="ja-JP" dirty="0"/>
          </a:p>
          <a:p>
            <a:r>
              <a:rPr kumimoji="1" lang="en-US" altLang="ja-JP" sz="3200" dirty="0"/>
              <a:t>Julius</a:t>
            </a:r>
          </a:p>
          <a:p>
            <a:pPr lvl="1"/>
            <a:r>
              <a:rPr lang="ja-JP" altLang="en-US" dirty="0"/>
              <a:t>オープンソースの音声認識エンジン</a:t>
            </a:r>
            <a:endParaRPr kumimoji="1" lang="en-US" altLang="ja-JP" dirty="0"/>
          </a:p>
          <a:p>
            <a:r>
              <a:rPr lang="en-US" altLang="ja-JP" sz="3200" dirty="0" err="1"/>
              <a:t>NMeCab</a:t>
            </a:r>
            <a:endParaRPr lang="en-US" altLang="ja-JP" sz="3200" dirty="0"/>
          </a:p>
          <a:p>
            <a:pPr lvl="1"/>
            <a:r>
              <a:rPr kumimoji="1" lang="ja-JP" altLang="en-US" dirty="0"/>
              <a:t>形態素解析ツール</a:t>
            </a:r>
            <a:endParaRPr kumimoji="1" lang="ja-JP" altLang="en-US" sz="1600" dirty="0"/>
          </a:p>
        </p:txBody>
      </p:sp>
      <p:sp>
        <p:nvSpPr>
          <p:cNvPr id="15" name="楕円 14">
            <a:extLst>
              <a:ext uri="{FF2B5EF4-FFF2-40B4-BE49-F238E27FC236}">
                <a16:creationId xmlns:a16="http://schemas.microsoft.com/office/drawing/2014/main" id="{1F322F79-9DAD-4EAD-BA22-B703C1E28218}"/>
              </a:ext>
            </a:extLst>
          </p:cNvPr>
          <p:cNvSpPr/>
          <p:nvPr/>
        </p:nvSpPr>
        <p:spPr>
          <a:xfrm>
            <a:off x="7601226" y="713705"/>
            <a:ext cx="794582" cy="794582"/>
          </a:xfrm>
          <a:prstGeom prst="ellipse">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rgbClr val="F66900"/>
                </a:solidFill>
              </a:rPr>
              <a:t>11</a:t>
            </a:r>
          </a:p>
        </p:txBody>
      </p:sp>
    </p:spTree>
    <p:extLst>
      <p:ext uri="{BB962C8B-B14F-4D97-AF65-F5344CB8AC3E}">
        <p14:creationId xmlns:p14="http://schemas.microsoft.com/office/powerpoint/2010/main" val="25343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2EC60A3-5F98-4CD0-A566-D3C1ED3D18B0}"/>
              </a:ext>
            </a:extLst>
          </p:cNvPr>
          <p:cNvSpPr>
            <a:spLocks noGrp="1"/>
          </p:cNvSpPr>
          <p:nvPr>
            <p:ph type="title"/>
          </p:nvPr>
        </p:nvSpPr>
        <p:spPr>
          <a:xfrm>
            <a:off x="836676" y="548640"/>
            <a:ext cx="7626096" cy="1179576"/>
          </a:xfrm>
        </p:spPr>
        <p:txBody>
          <a:bodyPr>
            <a:normAutofit/>
          </a:bodyPr>
          <a:lstStyle/>
          <a:p>
            <a:r>
              <a:rPr lang="ja-JP" altLang="en-US" sz="3500" dirty="0"/>
              <a:t>はじめに</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09A3ABEB-AB37-4647-8448-9E5124EB674F}"/>
              </a:ext>
            </a:extLst>
          </p:cNvPr>
          <p:cNvSpPr>
            <a:spLocks noGrp="1"/>
          </p:cNvSpPr>
          <p:nvPr>
            <p:ph idx="1"/>
          </p:nvPr>
        </p:nvSpPr>
        <p:spPr>
          <a:xfrm>
            <a:off x="418656" y="2432808"/>
            <a:ext cx="8321819" cy="3811268"/>
          </a:xfrm>
        </p:spPr>
        <p:txBody>
          <a:bodyPr>
            <a:normAutofit/>
          </a:bodyPr>
          <a:lstStyle/>
          <a:p>
            <a:r>
              <a:rPr lang="ja-JP" altLang="en-US" dirty="0"/>
              <a:t>背景</a:t>
            </a:r>
            <a:endParaRPr lang="en-US" altLang="ja-JP" dirty="0"/>
          </a:p>
          <a:p>
            <a:pPr lvl="1"/>
            <a:r>
              <a:rPr lang="ja-JP" altLang="en-US" dirty="0"/>
              <a:t>講義やプレゼンテーション，講演などの場において，発表の要点が分かりづらく感じたことがある</a:t>
            </a:r>
            <a:endParaRPr lang="en-US" altLang="ja-JP" dirty="0"/>
          </a:p>
          <a:p>
            <a:r>
              <a:rPr lang="ja-JP" altLang="en-US" dirty="0"/>
              <a:t>目的</a:t>
            </a:r>
            <a:endParaRPr lang="en-US" altLang="ja-JP" dirty="0"/>
          </a:p>
          <a:p>
            <a:pPr lvl="1"/>
            <a:r>
              <a:rPr lang="ja-JP" altLang="en-US" dirty="0"/>
              <a:t>発表中に出現する重要な語を視覚的に強調することで，内容理解の手助けを行う</a:t>
            </a:r>
            <a:endParaRPr lang="en-US" altLang="ja-JP" dirty="0"/>
          </a:p>
          <a:p>
            <a:pPr lvl="1"/>
            <a:endParaRPr lang="en-US" altLang="ja-JP" sz="2000" dirty="0"/>
          </a:p>
          <a:p>
            <a:endParaRPr lang="en-US" altLang="ja-JP" sz="2400" dirty="0"/>
          </a:p>
        </p:txBody>
      </p:sp>
      <p:pic>
        <p:nvPicPr>
          <p:cNvPr id="5" name="図 4" descr="グラフィカル ユーザー インターフェイス&#10;&#10;自動的に生成された説明">
            <a:extLst>
              <a:ext uri="{FF2B5EF4-FFF2-40B4-BE49-F238E27FC236}">
                <a16:creationId xmlns:a16="http://schemas.microsoft.com/office/drawing/2014/main" id="{89E0D915-8C02-4137-B7AA-750A09E48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42" y="4535955"/>
            <a:ext cx="2781702" cy="2540621"/>
          </a:xfrm>
          <a:prstGeom prst="rect">
            <a:avLst/>
          </a:prstGeom>
        </p:spPr>
      </p:pic>
      <p:sp>
        <p:nvSpPr>
          <p:cNvPr id="11" name="楕円 10">
            <a:extLst>
              <a:ext uri="{FF2B5EF4-FFF2-40B4-BE49-F238E27FC236}">
                <a16:creationId xmlns:a16="http://schemas.microsoft.com/office/drawing/2014/main" id="{9403D277-BFDC-4C98-89F0-7556F86CED03}"/>
              </a:ext>
            </a:extLst>
          </p:cNvPr>
          <p:cNvSpPr/>
          <p:nvPr/>
        </p:nvSpPr>
        <p:spPr>
          <a:xfrm>
            <a:off x="7601226" y="713705"/>
            <a:ext cx="794582" cy="794582"/>
          </a:xfrm>
          <a:prstGeom prst="ellipse">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rgbClr val="F66900"/>
                </a:solidFill>
              </a:rPr>
              <a:t>1</a:t>
            </a:r>
            <a:endParaRPr kumimoji="1" lang="ja-JP" altLang="en-US" sz="2800" dirty="0">
              <a:solidFill>
                <a:srgbClr val="F66900"/>
              </a:solidFill>
            </a:endParaRPr>
          </a:p>
        </p:txBody>
      </p:sp>
    </p:spTree>
    <p:extLst>
      <p:ext uri="{BB962C8B-B14F-4D97-AF65-F5344CB8AC3E}">
        <p14:creationId xmlns:p14="http://schemas.microsoft.com/office/powerpoint/2010/main" val="120134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5E47CEA-DAE1-4099-8E26-28A9A4CA4CCE}"/>
              </a:ext>
            </a:extLst>
          </p:cNvPr>
          <p:cNvSpPr>
            <a:spLocks noGrp="1"/>
          </p:cNvSpPr>
          <p:nvPr>
            <p:ph type="title"/>
          </p:nvPr>
        </p:nvSpPr>
        <p:spPr>
          <a:xfrm>
            <a:off x="836676" y="548640"/>
            <a:ext cx="7626096" cy="1179576"/>
          </a:xfrm>
        </p:spPr>
        <p:txBody>
          <a:bodyPr>
            <a:normAutofit/>
          </a:bodyPr>
          <a:lstStyle/>
          <a:p>
            <a:r>
              <a:rPr lang="ja-JP" altLang="en-US" sz="3500" dirty="0"/>
              <a:t>研究内容</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48C290F0-DD64-4655-9929-66CF68CA6CA6}"/>
              </a:ext>
            </a:extLst>
          </p:cNvPr>
          <p:cNvSpPr>
            <a:spLocks noGrp="1"/>
          </p:cNvSpPr>
          <p:nvPr>
            <p:ph idx="1"/>
          </p:nvPr>
        </p:nvSpPr>
        <p:spPr>
          <a:xfrm>
            <a:off x="418656" y="2391470"/>
            <a:ext cx="8321819" cy="4336707"/>
          </a:xfrm>
        </p:spPr>
        <p:txBody>
          <a:bodyPr>
            <a:normAutofit/>
          </a:bodyPr>
          <a:lstStyle/>
          <a:p>
            <a:r>
              <a:rPr lang="ja-JP" altLang="en-US" dirty="0"/>
              <a:t>重要な語を予想し，強調するシステムの開発</a:t>
            </a:r>
            <a:endParaRPr lang="en-US" altLang="ja-JP" dirty="0"/>
          </a:p>
          <a:p>
            <a:pPr lvl="1"/>
            <a:r>
              <a:rPr lang="ja-JP" altLang="en-US" sz="2000" dirty="0"/>
              <a:t>先行研究</a:t>
            </a:r>
            <a:r>
              <a:rPr lang="en-US" altLang="ja-JP" sz="2000" baseline="30000" dirty="0"/>
              <a:t>[1][2]</a:t>
            </a:r>
            <a:r>
              <a:rPr lang="ja-JP" altLang="en-US" sz="2000" dirty="0"/>
              <a:t>で開発されたシステムに機能を追加する形で実装</a:t>
            </a:r>
            <a:endParaRPr lang="en-US" altLang="ja-JP" sz="2000" dirty="0"/>
          </a:p>
          <a:p>
            <a:pPr lvl="1"/>
            <a:r>
              <a:rPr lang="ja-JP" altLang="en-US" sz="2000" dirty="0"/>
              <a:t>スライド上への字幕掲示システムによって生成される字幕や，　スライド上に記されている語句を強調する</a:t>
            </a:r>
            <a:endParaRPr lang="en-US" altLang="ja-JP" sz="2000" dirty="0"/>
          </a:p>
          <a:p>
            <a:pPr lvl="1"/>
            <a:endParaRPr lang="en-US" altLang="ja-JP" sz="1400" dirty="0"/>
          </a:p>
          <a:p>
            <a:r>
              <a:rPr lang="ja-JP" altLang="en-US" dirty="0"/>
              <a:t>アンケート調査によって強調表現の有効性を評価</a:t>
            </a:r>
            <a:endParaRPr lang="en-US" altLang="ja-JP" dirty="0"/>
          </a:p>
          <a:p>
            <a:pPr lvl="1"/>
            <a:r>
              <a:rPr lang="ja-JP" altLang="en-US" sz="2000" dirty="0"/>
              <a:t>語句強調機能を実装した字幕表示システムを用いた　　　　　　プレゼンテーションを被験者に試聴してもらう</a:t>
            </a:r>
            <a:endParaRPr lang="ja-JP" altLang="en-US" sz="1400" dirty="0"/>
          </a:p>
        </p:txBody>
      </p:sp>
      <p:sp>
        <p:nvSpPr>
          <p:cNvPr id="4" name="テキスト ボックス 3">
            <a:extLst>
              <a:ext uri="{FF2B5EF4-FFF2-40B4-BE49-F238E27FC236}">
                <a16:creationId xmlns:a16="http://schemas.microsoft.com/office/drawing/2014/main" id="{9A0783E7-9D7C-4428-AB02-F30B901B9816}"/>
              </a:ext>
            </a:extLst>
          </p:cNvPr>
          <p:cNvSpPr txBox="1"/>
          <p:nvPr/>
        </p:nvSpPr>
        <p:spPr>
          <a:xfrm>
            <a:off x="349759" y="5712514"/>
            <a:ext cx="8375585" cy="1015663"/>
          </a:xfrm>
          <a:prstGeom prst="rect">
            <a:avLst/>
          </a:prstGeom>
          <a:noFill/>
        </p:spPr>
        <p:txBody>
          <a:bodyPr wrap="square" rtlCol="0">
            <a:spAutoFit/>
          </a:bodyPr>
          <a:lstStyle/>
          <a:p>
            <a:r>
              <a:rPr kumimoji="1" lang="en-US" altLang="ja-JP" sz="1400" dirty="0"/>
              <a:t>[1] </a:t>
            </a:r>
            <a:r>
              <a:rPr kumimoji="1" lang="ja-JP" altLang="en-US" sz="1400" dirty="0"/>
              <a:t>重久直樹，</a:t>
            </a:r>
            <a:r>
              <a:rPr lang="ja-JP" altLang="en-US" sz="1400" dirty="0"/>
              <a:t>”スライド上への字幕表示システムの開発”，豊田高専情報工学科卒業論文，</a:t>
            </a:r>
            <a:r>
              <a:rPr lang="en-US" altLang="ja-JP" sz="1400" dirty="0"/>
              <a:t>2018</a:t>
            </a:r>
            <a:r>
              <a:rPr lang="ja-JP" altLang="en-US" sz="1400" dirty="0"/>
              <a:t>年</a:t>
            </a:r>
            <a:r>
              <a:rPr lang="en-US" altLang="ja-JP" sz="1400" dirty="0"/>
              <a:t>3</a:t>
            </a:r>
            <a:r>
              <a:rPr lang="ja-JP" altLang="en-US" sz="1400" dirty="0"/>
              <a:t>月</a:t>
            </a:r>
            <a:endParaRPr lang="en-US" altLang="ja-JP" sz="1400" dirty="0"/>
          </a:p>
          <a:p>
            <a:r>
              <a:rPr lang="en-US" altLang="ja-JP" sz="1400" dirty="0"/>
              <a:t>[2] </a:t>
            </a:r>
            <a:r>
              <a:rPr lang="ja-JP" altLang="en-US" sz="1400" dirty="0"/>
              <a:t>須野原爽太，</a:t>
            </a:r>
            <a:r>
              <a:rPr lang="en-US" altLang="ja-JP" sz="1400" dirty="0"/>
              <a:t>”</a:t>
            </a:r>
            <a:r>
              <a:rPr lang="ja-JP" altLang="en-US" sz="1400" dirty="0"/>
              <a:t>スライド上への要約字幕表示システムの開発と評価</a:t>
            </a:r>
            <a:r>
              <a:rPr lang="en-US" altLang="ja-JP" sz="1400" dirty="0"/>
              <a:t>”</a:t>
            </a:r>
            <a:r>
              <a:rPr lang="ja-JP" altLang="en-US" sz="1400" dirty="0"/>
              <a:t>，豊田高専情報工学科卒業論文，</a:t>
            </a:r>
            <a:r>
              <a:rPr lang="en-US" altLang="ja-JP" sz="1400" dirty="0"/>
              <a:t>2020</a:t>
            </a:r>
            <a:r>
              <a:rPr lang="ja-JP" altLang="en-US" sz="1400" dirty="0"/>
              <a:t>年</a:t>
            </a:r>
            <a:r>
              <a:rPr lang="en-US" altLang="ja-JP" sz="1400" dirty="0"/>
              <a:t>3</a:t>
            </a:r>
            <a:r>
              <a:rPr lang="ja-JP" altLang="en-US" sz="1400" dirty="0"/>
              <a:t>月</a:t>
            </a:r>
            <a:endParaRPr lang="en-US" altLang="ja-JP" sz="1400" dirty="0"/>
          </a:p>
          <a:p>
            <a:endParaRPr lang="en-US" altLang="ja-JP" dirty="0"/>
          </a:p>
        </p:txBody>
      </p:sp>
      <p:sp>
        <p:nvSpPr>
          <p:cNvPr id="11" name="楕円 10">
            <a:extLst>
              <a:ext uri="{FF2B5EF4-FFF2-40B4-BE49-F238E27FC236}">
                <a16:creationId xmlns:a16="http://schemas.microsoft.com/office/drawing/2014/main" id="{5D0286F6-EFAE-43F8-8756-EB7151F748E5}"/>
              </a:ext>
            </a:extLst>
          </p:cNvPr>
          <p:cNvSpPr/>
          <p:nvPr/>
        </p:nvSpPr>
        <p:spPr>
          <a:xfrm>
            <a:off x="7601226" y="713705"/>
            <a:ext cx="794582" cy="794582"/>
          </a:xfrm>
          <a:prstGeom prst="ellipse">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rgbClr val="F66900"/>
                </a:solidFill>
              </a:rPr>
              <a:t>2</a:t>
            </a:r>
            <a:endParaRPr kumimoji="1" lang="ja-JP" altLang="en-US" sz="2800" dirty="0">
              <a:solidFill>
                <a:srgbClr val="F66900"/>
              </a:solidFill>
            </a:endParaRPr>
          </a:p>
        </p:txBody>
      </p:sp>
    </p:spTree>
    <p:extLst>
      <p:ext uri="{BB962C8B-B14F-4D97-AF65-F5344CB8AC3E}">
        <p14:creationId xmlns:p14="http://schemas.microsoft.com/office/powerpoint/2010/main" val="359683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5E47CEA-DAE1-4099-8E26-28A9A4CA4CCE}"/>
              </a:ext>
            </a:extLst>
          </p:cNvPr>
          <p:cNvSpPr>
            <a:spLocks noGrp="1"/>
          </p:cNvSpPr>
          <p:nvPr>
            <p:ph type="title"/>
          </p:nvPr>
        </p:nvSpPr>
        <p:spPr>
          <a:xfrm>
            <a:off x="836676" y="548640"/>
            <a:ext cx="7626096" cy="1179576"/>
          </a:xfrm>
        </p:spPr>
        <p:txBody>
          <a:bodyPr>
            <a:normAutofit/>
          </a:bodyPr>
          <a:lstStyle/>
          <a:p>
            <a:r>
              <a:rPr lang="ja-JP" altLang="en-US" sz="3500" dirty="0"/>
              <a:t>強調する語の予想</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48C290F0-DD64-4655-9929-66CF68CA6CA6}"/>
              </a:ext>
            </a:extLst>
          </p:cNvPr>
          <p:cNvSpPr>
            <a:spLocks noGrp="1"/>
          </p:cNvSpPr>
          <p:nvPr>
            <p:ph idx="1"/>
          </p:nvPr>
        </p:nvSpPr>
        <p:spPr>
          <a:xfrm>
            <a:off x="425196" y="2420542"/>
            <a:ext cx="8380895" cy="4310524"/>
          </a:xfrm>
        </p:spPr>
        <p:txBody>
          <a:bodyPr>
            <a:normAutofit/>
          </a:bodyPr>
          <a:lstStyle/>
          <a:p>
            <a:pPr>
              <a:lnSpc>
                <a:spcPct val="100000"/>
              </a:lnSpc>
            </a:pPr>
            <a:r>
              <a:rPr lang="ja-JP" altLang="en-US" dirty="0"/>
              <a:t>汎用的な語を除いた，スライド内で多く使用　　されている語</a:t>
            </a:r>
            <a:endParaRPr lang="en-US" altLang="ja-JP" sz="100" dirty="0"/>
          </a:p>
          <a:p>
            <a:pPr>
              <a:lnSpc>
                <a:spcPct val="100000"/>
              </a:lnSpc>
            </a:pPr>
            <a:r>
              <a:rPr lang="ja-JP" altLang="en-US" dirty="0"/>
              <a:t>発話者が強調して発した語</a:t>
            </a:r>
            <a:endParaRPr lang="en-US" altLang="ja-JP" sz="100" dirty="0"/>
          </a:p>
          <a:p>
            <a:pPr>
              <a:lnSpc>
                <a:spcPct val="100000"/>
              </a:lnSpc>
            </a:pPr>
            <a:r>
              <a:rPr lang="ja-JP" altLang="en-US" dirty="0"/>
              <a:t>発話者が繰り返し発した語</a:t>
            </a:r>
            <a:endParaRPr lang="en-US" altLang="ja-JP" dirty="0"/>
          </a:p>
          <a:p>
            <a:pPr marL="0" indent="0">
              <a:lnSpc>
                <a:spcPct val="100000"/>
              </a:lnSpc>
              <a:buNone/>
            </a:pPr>
            <a:endParaRPr lang="en-US" altLang="ja-JP" dirty="0"/>
          </a:p>
          <a:p>
            <a:pPr marL="0" indent="0">
              <a:lnSpc>
                <a:spcPct val="100000"/>
              </a:lnSpc>
              <a:buNone/>
            </a:pPr>
            <a:r>
              <a:rPr lang="ja-JP" altLang="en-US" dirty="0"/>
              <a:t>　　　　　　　等を満たした語が重要であると仮定</a:t>
            </a:r>
            <a:endParaRPr lang="en-US" altLang="ja-JP" dirty="0"/>
          </a:p>
        </p:txBody>
      </p:sp>
      <p:sp>
        <p:nvSpPr>
          <p:cNvPr id="11" name="楕円 10">
            <a:extLst>
              <a:ext uri="{FF2B5EF4-FFF2-40B4-BE49-F238E27FC236}">
                <a16:creationId xmlns:a16="http://schemas.microsoft.com/office/drawing/2014/main" id="{49346BF9-0CCE-4222-8A2D-AEAA855295C6}"/>
              </a:ext>
            </a:extLst>
          </p:cNvPr>
          <p:cNvSpPr/>
          <p:nvPr/>
        </p:nvSpPr>
        <p:spPr>
          <a:xfrm>
            <a:off x="7601226" y="713705"/>
            <a:ext cx="794582" cy="794582"/>
          </a:xfrm>
          <a:prstGeom prst="ellipse">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rgbClr val="F66900"/>
                </a:solidFill>
              </a:rPr>
              <a:t>3</a:t>
            </a:r>
            <a:endParaRPr kumimoji="1" lang="ja-JP" altLang="en-US" sz="2800" dirty="0">
              <a:solidFill>
                <a:srgbClr val="F66900"/>
              </a:solidFill>
            </a:endParaRPr>
          </a:p>
        </p:txBody>
      </p:sp>
    </p:spTree>
    <p:extLst>
      <p:ext uri="{BB962C8B-B14F-4D97-AF65-F5344CB8AC3E}">
        <p14:creationId xmlns:p14="http://schemas.microsoft.com/office/powerpoint/2010/main" val="29514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5E47CEA-DAE1-4099-8E26-28A9A4CA4CCE}"/>
              </a:ext>
            </a:extLst>
          </p:cNvPr>
          <p:cNvSpPr>
            <a:spLocks noGrp="1"/>
          </p:cNvSpPr>
          <p:nvPr>
            <p:ph type="title"/>
          </p:nvPr>
        </p:nvSpPr>
        <p:spPr>
          <a:xfrm>
            <a:off x="836676" y="548640"/>
            <a:ext cx="7626096" cy="1179576"/>
          </a:xfrm>
        </p:spPr>
        <p:txBody>
          <a:bodyPr>
            <a:normAutofit/>
          </a:bodyPr>
          <a:lstStyle/>
          <a:p>
            <a:r>
              <a:rPr lang="ja-JP" altLang="en-US" sz="3600" dirty="0"/>
              <a:t>進捗</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コンテンツ プレースホルダー 2">
            <a:extLst>
              <a:ext uri="{FF2B5EF4-FFF2-40B4-BE49-F238E27FC236}">
                <a16:creationId xmlns:a16="http://schemas.microsoft.com/office/drawing/2014/main" id="{48C290F0-DD64-4655-9929-66CF68CA6CA6}"/>
              </a:ext>
            </a:extLst>
          </p:cNvPr>
          <p:cNvSpPr>
            <a:spLocks noGrp="1"/>
          </p:cNvSpPr>
          <p:nvPr>
            <p:ph idx="1"/>
          </p:nvPr>
        </p:nvSpPr>
        <p:spPr>
          <a:xfrm>
            <a:off x="425196" y="2423437"/>
            <a:ext cx="8375586" cy="4153749"/>
          </a:xfrm>
        </p:spPr>
        <p:txBody>
          <a:bodyPr>
            <a:normAutofit/>
          </a:bodyPr>
          <a:lstStyle/>
          <a:p>
            <a:pPr>
              <a:lnSpc>
                <a:spcPct val="100000"/>
              </a:lnSpc>
            </a:pPr>
            <a:r>
              <a:rPr lang="ja-JP" altLang="en-US" dirty="0"/>
              <a:t>汎用的な語を除いた，スライド内で多く使用　　されている語</a:t>
            </a:r>
            <a:endParaRPr lang="en-US" altLang="ja-JP" sz="200" dirty="0"/>
          </a:p>
          <a:p>
            <a:pPr>
              <a:lnSpc>
                <a:spcPct val="100000"/>
              </a:lnSpc>
            </a:pPr>
            <a:r>
              <a:rPr lang="ja-JP" altLang="en-US" dirty="0">
                <a:solidFill>
                  <a:schemeClr val="bg1">
                    <a:lumMod val="75000"/>
                  </a:schemeClr>
                </a:solidFill>
              </a:rPr>
              <a:t>発話者が強調して発した語</a:t>
            </a:r>
            <a:endParaRPr lang="en-US" altLang="ja-JP" dirty="0">
              <a:solidFill>
                <a:schemeClr val="bg1">
                  <a:lumMod val="75000"/>
                </a:schemeClr>
              </a:solidFill>
            </a:endParaRPr>
          </a:p>
          <a:p>
            <a:pPr>
              <a:lnSpc>
                <a:spcPct val="100000"/>
              </a:lnSpc>
            </a:pPr>
            <a:r>
              <a:rPr lang="ja-JP" altLang="en-US" dirty="0">
                <a:solidFill>
                  <a:schemeClr val="bg1">
                    <a:lumMod val="75000"/>
                  </a:schemeClr>
                </a:solidFill>
              </a:rPr>
              <a:t>発話者が繰り返し発した語</a:t>
            </a:r>
            <a:endParaRPr lang="en-US" altLang="ja-JP" dirty="0">
              <a:solidFill>
                <a:schemeClr val="bg1">
                  <a:lumMod val="75000"/>
                </a:schemeClr>
              </a:solidFill>
            </a:endParaRPr>
          </a:p>
          <a:p>
            <a:pPr marL="0" indent="0">
              <a:buNone/>
            </a:pPr>
            <a:endParaRPr lang="en-US" altLang="ja-JP" sz="1900" dirty="0">
              <a:solidFill>
                <a:schemeClr val="bg1">
                  <a:lumMod val="75000"/>
                </a:schemeClr>
              </a:solidFill>
            </a:endParaRPr>
          </a:p>
          <a:p>
            <a:pPr marL="0" indent="0">
              <a:buNone/>
            </a:pPr>
            <a:r>
              <a:rPr lang="ja-JP" altLang="en-US" sz="4000" dirty="0"/>
              <a:t>⇒ </a:t>
            </a:r>
            <a:r>
              <a:rPr lang="en-US" altLang="ja-JP" sz="4800" dirty="0">
                <a:solidFill>
                  <a:srgbClr val="FF0000"/>
                </a:solidFill>
              </a:rPr>
              <a:t>“TF-IDF“ </a:t>
            </a:r>
            <a:r>
              <a:rPr lang="ja-JP" altLang="en-US" sz="3200" dirty="0"/>
              <a:t>という手法で計算する</a:t>
            </a:r>
            <a:endParaRPr lang="ja-JP" altLang="en-US" sz="4000" dirty="0"/>
          </a:p>
        </p:txBody>
      </p:sp>
      <p:sp>
        <p:nvSpPr>
          <p:cNvPr id="11" name="楕円 10">
            <a:extLst>
              <a:ext uri="{FF2B5EF4-FFF2-40B4-BE49-F238E27FC236}">
                <a16:creationId xmlns:a16="http://schemas.microsoft.com/office/drawing/2014/main" id="{AB7CC169-E5F5-46EE-87B4-15F8FCC1E4EF}"/>
              </a:ext>
            </a:extLst>
          </p:cNvPr>
          <p:cNvSpPr/>
          <p:nvPr/>
        </p:nvSpPr>
        <p:spPr>
          <a:xfrm>
            <a:off x="7601226" y="713705"/>
            <a:ext cx="794582" cy="794582"/>
          </a:xfrm>
          <a:prstGeom prst="ellipse">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rgbClr val="F66900"/>
                </a:solidFill>
              </a:rPr>
              <a:t>4</a:t>
            </a:r>
            <a:endParaRPr kumimoji="1" lang="ja-JP" altLang="en-US" sz="2800" dirty="0">
              <a:solidFill>
                <a:srgbClr val="F66900"/>
              </a:solidFill>
            </a:endParaRPr>
          </a:p>
        </p:txBody>
      </p:sp>
    </p:spTree>
    <p:extLst>
      <p:ext uri="{BB962C8B-B14F-4D97-AF65-F5344CB8AC3E}">
        <p14:creationId xmlns:p14="http://schemas.microsoft.com/office/powerpoint/2010/main" val="140998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5E47CEA-DAE1-4099-8E26-28A9A4CA4CCE}"/>
              </a:ext>
            </a:extLst>
          </p:cNvPr>
          <p:cNvSpPr>
            <a:spLocks noGrp="1"/>
          </p:cNvSpPr>
          <p:nvPr>
            <p:ph type="title"/>
          </p:nvPr>
        </p:nvSpPr>
        <p:spPr>
          <a:xfrm>
            <a:off x="836676" y="548640"/>
            <a:ext cx="7626096" cy="1179576"/>
          </a:xfrm>
        </p:spPr>
        <p:txBody>
          <a:bodyPr>
            <a:normAutofit/>
          </a:bodyPr>
          <a:lstStyle/>
          <a:p>
            <a:r>
              <a:rPr lang="en-US" altLang="ja-JP" sz="4800" dirty="0"/>
              <a:t>TF-IDF</a:t>
            </a:r>
            <a:r>
              <a:rPr lang="en-US" altLang="ja-JP" sz="4000" dirty="0"/>
              <a:t> </a:t>
            </a:r>
            <a:endParaRPr lang="ja-JP" alt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8C290F0-DD64-4655-9929-66CF68CA6CA6}"/>
                  </a:ext>
                </a:extLst>
              </p:cNvPr>
              <p:cNvSpPr>
                <a:spLocks noGrp="1"/>
              </p:cNvSpPr>
              <p:nvPr>
                <p:ph idx="1"/>
              </p:nvPr>
            </p:nvSpPr>
            <p:spPr>
              <a:xfrm>
                <a:off x="418656" y="2276856"/>
                <a:ext cx="8373300" cy="4459504"/>
              </a:xfrm>
            </p:spPr>
            <p:txBody>
              <a:bodyPr>
                <a:noAutofit/>
              </a:bodyPr>
              <a:lstStyle/>
              <a:p>
                <a:r>
                  <a:rPr lang="en-US" altLang="ja-JP" sz="3200" dirty="0"/>
                  <a:t>TF</a:t>
                </a:r>
                <a:r>
                  <a:rPr lang="ja-JP" altLang="en-US" sz="3200" dirty="0"/>
                  <a:t>（</a:t>
                </a:r>
                <a:r>
                  <a:rPr lang="en-US" altLang="ja-JP" sz="3200" dirty="0"/>
                  <a:t>Term Frequency</a:t>
                </a:r>
                <a:r>
                  <a:rPr lang="ja-JP" altLang="en-US" sz="3200" dirty="0"/>
                  <a:t>）</a:t>
                </a:r>
                <a:endParaRPr lang="en-US" altLang="ja-JP" sz="3200" dirty="0"/>
              </a:p>
              <a:p>
                <a:pPr lvl="1"/>
                <a:r>
                  <a:rPr lang="ja-JP" altLang="en-US" dirty="0"/>
                  <a:t>一つの文書内における指定の単語の出現頻度</a:t>
                </a:r>
                <a:endParaRPr lang="en-US" altLang="ja-JP" dirty="0"/>
              </a:p>
              <a:p>
                <a:pPr lvl="1"/>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𝑇𝐹</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m:t>
                            </m:r>
                          </m:sub>
                        </m:sSub>
                        <m:sSub>
                          <m:sSubPr>
                            <m:ctrlPr>
                              <a:rPr lang="ja-JP"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𝑑</m:t>
                            </m:r>
                          </m:e>
                          <m:sub>
                            <m:r>
                              <a:rPr lang="en-US" altLang="ja-JP" i="1">
                                <a:latin typeface="Cambria Math" panose="02040503050406030204" pitchFamily="18" charset="0"/>
                              </a:rPr>
                              <m:t>𝑗</m:t>
                            </m:r>
                          </m:sub>
                        </m:sSub>
                      </m:sub>
                    </m:sSub>
                    <m:r>
                      <a:rPr lang="en-US" altLang="ja-JP" i="1">
                        <a:latin typeface="Cambria Math" panose="02040503050406030204" pitchFamily="18" charset="0"/>
                      </a:rPr>
                      <m:t>= </m:t>
                    </m:r>
                    <m:f>
                      <m:fPr>
                        <m:ctrlPr>
                          <a:rPr lang="ja-JP" altLang="ja-JP" i="1">
                            <a:latin typeface="Cambria Math" panose="02040503050406030204" pitchFamily="18" charset="0"/>
                          </a:rPr>
                        </m:ctrlPr>
                      </m:fPr>
                      <m:num>
                        <m:r>
                          <a:rPr lang="ja-JP" altLang="ja-JP">
                            <a:latin typeface="Cambria Math" panose="02040503050406030204" pitchFamily="18" charset="0"/>
                          </a:rPr>
                          <m:t>文書</m:t>
                        </m:r>
                        <m:sSub>
                          <m:sSubPr>
                            <m:ctrlPr>
                              <a:rPr lang="ja-JP"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𝑗</m:t>
                            </m:r>
                          </m:sub>
                        </m:sSub>
                        <m:r>
                          <a:rPr lang="ja-JP" altLang="ja-JP">
                            <a:latin typeface="Cambria Math" panose="02040503050406030204" pitchFamily="18" charset="0"/>
                          </a:rPr>
                          <m:t>に含まれる単語</m:t>
                        </m:r>
                        <m:sSub>
                          <m:sSubPr>
                            <m:ctrlPr>
                              <a:rPr lang="ja-JP"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m:t>
                            </m:r>
                          </m:sub>
                        </m:sSub>
                        <m:r>
                          <a:rPr lang="ja-JP" altLang="ja-JP">
                            <a:latin typeface="Cambria Math" panose="02040503050406030204" pitchFamily="18" charset="0"/>
                          </a:rPr>
                          <m:t>の個数</m:t>
                        </m:r>
                      </m:num>
                      <m:den>
                        <m:r>
                          <a:rPr lang="ja-JP" altLang="ja-JP">
                            <a:latin typeface="Cambria Math" panose="02040503050406030204" pitchFamily="18" charset="0"/>
                          </a:rPr>
                          <m:t>文書</m:t>
                        </m:r>
                        <m:sSub>
                          <m:sSubPr>
                            <m:ctrlPr>
                              <a:rPr lang="ja-JP"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𝑗</m:t>
                            </m:r>
                          </m:sub>
                        </m:sSub>
                        <m:r>
                          <a:rPr lang="ja-JP" altLang="ja-JP">
                            <a:latin typeface="Cambria Math" panose="02040503050406030204" pitchFamily="18" charset="0"/>
                          </a:rPr>
                          <m:t>に含まれる全ての単語の個数</m:t>
                        </m:r>
                      </m:den>
                    </m:f>
                  </m:oMath>
                </a14:m>
                <a:endParaRPr lang="en-US" altLang="ja-JP" sz="1100" dirty="0"/>
              </a:p>
              <a:p>
                <a:r>
                  <a:rPr lang="en-US" altLang="ja-JP" sz="3200" dirty="0"/>
                  <a:t>IDF</a:t>
                </a:r>
                <a:r>
                  <a:rPr lang="ja-JP" altLang="en-US" sz="3200" dirty="0"/>
                  <a:t>（</a:t>
                </a:r>
                <a:r>
                  <a:rPr lang="en-US" altLang="ja-JP" sz="3200" dirty="0"/>
                  <a:t>Inverse Document Frequency</a:t>
                </a:r>
                <a:r>
                  <a:rPr lang="ja-JP" altLang="en-US" sz="3200" dirty="0"/>
                  <a:t>）</a:t>
                </a:r>
                <a:endParaRPr lang="en-US" altLang="ja-JP" sz="3200" dirty="0"/>
              </a:p>
              <a:p>
                <a:pPr lvl="1"/>
                <a:r>
                  <a:rPr lang="ja-JP" altLang="en-US" dirty="0"/>
                  <a:t>指定の単語が出現する文書頻度の</a:t>
                </a:r>
                <a:r>
                  <a:rPr lang="ja-JP" altLang="en-US" b="1" dirty="0">
                    <a:solidFill>
                      <a:srgbClr val="FF0000"/>
                    </a:solidFill>
                  </a:rPr>
                  <a:t>逆数</a:t>
                </a:r>
                <a:endParaRPr lang="en-US" altLang="ja-JP" b="1" dirty="0">
                  <a:solidFill>
                    <a:srgbClr val="FF0000"/>
                  </a:solidFill>
                </a:endParaRPr>
              </a:p>
              <a:p>
                <a:pPr lvl="1"/>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𝐼𝐷𝐹</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m:t>
                            </m:r>
                          </m:sub>
                        </m:sSub>
                      </m:sub>
                    </m:sSub>
                    <m:r>
                      <a:rPr lang="en-US" altLang="ja-JP" i="1">
                        <a:latin typeface="Cambria Math" panose="02040503050406030204" pitchFamily="18" charset="0"/>
                      </a:rPr>
                      <m:t>=</m:t>
                    </m:r>
                    <m:func>
                      <m:funcPr>
                        <m:ctrlPr>
                          <a:rPr lang="ja-JP" altLang="ja-JP" i="1">
                            <a:latin typeface="Cambria Math" panose="02040503050406030204" pitchFamily="18" charset="0"/>
                          </a:rPr>
                        </m:ctrlPr>
                      </m:funcPr>
                      <m:fName>
                        <m:r>
                          <m:rPr>
                            <m:sty m:val="p"/>
                          </m:rPr>
                          <a:rPr lang="en-US" altLang="ja-JP">
                            <a:latin typeface="Cambria Math" panose="02040503050406030204" pitchFamily="18" charset="0"/>
                          </a:rPr>
                          <m:t>log</m:t>
                        </m:r>
                      </m:fName>
                      <m:e>
                        <m:f>
                          <m:fPr>
                            <m:ctrlPr>
                              <a:rPr lang="ja-JP" altLang="ja-JP" i="1">
                                <a:latin typeface="Cambria Math" panose="02040503050406030204" pitchFamily="18" charset="0"/>
                              </a:rPr>
                            </m:ctrlPr>
                          </m:fPr>
                          <m:num>
                            <m:r>
                              <a:rPr lang="ja-JP" altLang="ja-JP">
                                <a:latin typeface="Cambria Math" panose="02040503050406030204" pitchFamily="18" charset="0"/>
                              </a:rPr>
                              <m:t>全文書数</m:t>
                            </m:r>
                            <m:d>
                              <m:dPr>
                                <m:begChr m:val="|"/>
                                <m:endChr m:val="|"/>
                                <m:ctrlPr>
                                  <a:rPr lang="en-US" altLang="ja-JP" i="1" smtClean="0">
                                    <a:latin typeface="Cambria Math" panose="02040503050406030204" pitchFamily="18" charset="0"/>
                                  </a:rPr>
                                </m:ctrlPr>
                              </m:dPr>
                              <m:e>
                                <m:r>
                                  <a:rPr lang="en-US" altLang="ja-JP" b="0" i="1" smtClean="0">
                                    <a:latin typeface="Cambria Math" panose="02040503050406030204" pitchFamily="18" charset="0"/>
                                  </a:rPr>
                                  <m:t>𝐷</m:t>
                                </m:r>
                              </m:e>
                            </m:d>
                          </m:num>
                          <m:den>
                            <m:r>
                              <a:rPr lang="ja-JP" altLang="ja-JP">
                                <a:latin typeface="Cambria Math" panose="02040503050406030204" pitchFamily="18" charset="0"/>
                              </a:rPr>
                              <m:t>単語</m:t>
                            </m:r>
                            <m:sSub>
                              <m:sSubPr>
                                <m:ctrlPr>
                                  <a:rPr lang="ja-JP"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m:t>
                                </m:r>
                              </m:sub>
                            </m:sSub>
                            <m:r>
                              <a:rPr lang="ja-JP" altLang="ja-JP">
                                <a:latin typeface="Cambria Math" panose="02040503050406030204" pitchFamily="18" charset="0"/>
                              </a:rPr>
                              <m:t>が出現する文書数</m:t>
                            </m:r>
                          </m:den>
                        </m:f>
                      </m:e>
                    </m:func>
                  </m:oMath>
                </a14:m>
                <a:endParaRPr lang="en-US" altLang="ja-JP" sz="1050" dirty="0"/>
              </a:p>
              <a:p>
                <a:r>
                  <a:rPr lang="en-US" altLang="ja-JP" sz="3200" dirty="0"/>
                  <a:t>TF-IDF</a:t>
                </a:r>
                <a:endParaRPr lang="en-US" altLang="ja-JP" sz="2400" dirty="0"/>
              </a:p>
              <a:p>
                <a:pPr lvl="1"/>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𝑇𝐹𝐼𝐷𝐹</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m:t>
                            </m:r>
                          </m:sub>
                        </m:sSub>
                        <m:sSub>
                          <m:sSubPr>
                            <m:ctrlPr>
                              <a:rPr lang="ja-JP"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𝑑</m:t>
                            </m:r>
                          </m:e>
                          <m:sub>
                            <m:r>
                              <a:rPr lang="en-US" altLang="ja-JP" i="1">
                                <a:latin typeface="Cambria Math" panose="02040503050406030204" pitchFamily="18" charset="0"/>
                              </a:rPr>
                              <m:t>𝑗</m:t>
                            </m:r>
                          </m:sub>
                        </m:sSub>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𝑇𝐹</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m:t>
                            </m:r>
                          </m:sub>
                        </m:sSub>
                        <m:sSub>
                          <m:sSubPr>
                            <m:ctrlPr>
                              <a:rPr lang="ja-JP"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𝑑</m:t>
                            </m:r>
                          </m:e>
                          <m:sub>
                            <m:r>
                              <a:rPr lang="en-US" altLang="ja-JP" i="1">
                                <a:latin typeface="Cambria Math" panose="02040503050406030204" pitchFamily="18" charset="0"/>
                              </a:rPr>
                              <m:t>𝑗</m:t>
                            </m:r>
                          </m:sub>
                        </m:sSub>
                      </m:sub>
                    </m:sSub>
                    <m:r>
                      <a:rPr lang="ja-JP" altLang="ja-JP" i="1">
                        <a:latin typeface="Cambria Math" panose="02040503050406030204" pitchFamily="18" charset="0"/>
                      </a:rPr>
                      <m:t>× </m:t>
                    </m:r>
                    <m:sSub>
                      <m:sSubPr>
                        <m:ctrlPr>
                          <a:rPr lang="ja-JP" altLang="ja-JP" i="1">
                            <a:latin typeface="Cambria Math" panose="02040503050406030204" pitchFamily="18" charset="0"/>
                          </a:rPr>
                        </m:ctrlPr>
                      </m:sSubPr>
                      <m:e>
                        <m:r>
                          <a:rPr lang="en-US" altLang="ja-JP" i="1">
                            <a:latin typeface="Cambria Math" panose="02040503050406030204" pitchFamily="18" charset="0"/>
                          </a:rPr>
                          <m:t>𝐼𝐷𝐹</m:t>
                        </m:r>
                      </m:e>
                      <m:sub>
                        <m:sSub>
                          <m:sSubPr>
                            <m:ctrlPr>
                              <a:rPr lang="ja-JP"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m:t>
                            </m:r>
                          </m:sub>
                        </m:sSub>
                      </m:sub>
                    </m:sSub>
                  </m:oMath>
                </a14:m>
                <a:endParaRPr lang="ja-JP" altLang="en-US" sz="2800" dirty="0"/>
              </a:p>
            </p:txBody>
          </p:sp>
        </mc:Choice>
        <mc:Fallback xmlns="">
          <p:sp>
            <p:nvSpPr>
              <p:cNvPr id="3" name="コンテンツ プレースホルダー 2">
                <a:extLst>
                  <a:ext uri="{FF2B5EF4-FFF2-40B4-BE49-F238E27FC236}">
                    <a16:creationId xmlns:a16="http://schemas.microsoft.com/office/drawing/2014/main" id="{48C290F0-DD64-4655-9929-66CF68CA6CA6}"/>
                  </a:ext>
                </a:extLst>
              </p:cNvPr>
              <p:cNvSpPr>
                <a:spLocks noGrp="1" noRot="1" noChangeAspect="1" noMove="1" noResize="1" noEditPoints="1" noAdjustHandles="1" noChangeArrowheads="1" noChangeShapeType="1" noTextEdit="1"/>
              </p:cNvSpPr>
              <p:nvPr>
                <p:ph idx="1"/>
              </p:nvPr>
            </p:nvSpPr>
            <p:spPr>
              <a:xfrm>
                <a:off x="418656" y="2276856"/>
                <a:ext cx="8373300" cy="4459504"/>
              </a:xfrm>
              <a:blipFill>
                <a:blip r:embed="rId3"/>
                <a:stretch>
                  <a:fillRect l="-1675" t="-2873"/>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3EAE40B-CEB5-44A5-BED9-ACEA8E60C857}"/>
              </a:ext>
            </a:extLst>
          </p:cNvPr>
          <p:cNvSpPr/>
          <p:nvPr/>
        </p:nvSpPr>
        <p:spPr>
          <a:xfrm>
            <a:off x="1082180" y="3137092"/>
            <a:ext cx="6519046" cy="8844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00A86F0-FF25-4D20-8395-B10A9F1C41A3}"/>
              </a:ext>
            </a:extLst>
          </p:cNvPr>
          <p:cNvSpPr/>
          <p:nvPr/>
        </p:nvSpPr>
        <p:spPr>
          <a:xfrm>
            <a:off x="1082180" y="4856445"/>
            <a:ext cx="5237597" cy="8845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ECBF6DD-4AD9-4CC1-A699-6FFA14433BB1}"/>
              </a:ext>
            </a:extLst>
          </p:cNvPr>
          <p:cNvSpPr/>
          <p:nvPr/>
        </p:nvSpPr>
        <p:spPr>
          <a:xfrm>
            <a:off x="1082180" y="6130704"/>
            <a:ext cx="4114853" cy="5494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085D979-4977-4AA6-9D81-67BAA84F8903}"/>
              </a:ext>
            </a:extLst>
          </p:cNvPr>
          <p:cNvSpPr/>
          <p:nvPr/>
        </p:nvSpPr>
        <p:spPr>
          <a:xfrm>
            <a:off x="7601226" y="713705"/>
            <a:ext cx="794582" cy="794582"/>
          </a:xfrm>
          <a:prstGeom prst="ellipse">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rgbClr val="F66900"/>
                </a:solidFill>
              </a:rPr>
              <a:t>5</a:t>
            </a:r>
            <a:endParaRPr kumimoji="1" lang="ja-JP" altLang="en-US" sz="2800" dirty="0">
              <a:solidFill>
                <a:srgbClr val="F66900"/>
              </a:solidFill>
            </a:endParaRPr>
          </a:p>
        </p:txBody>
      </p:sp>
    </p:spTree>
    <p:extLst>
      <p:ext uri="{BB962C8B-B14F-4D97-AF65-F5344CB8AC3E}">
        <p14:creationId xmlns:p14="http://schemas.microsoft.com/office/powerpoint/2010/main" val="422883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xit" presetSubtype="0" fill="hold" grpId="2" nodeType="with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4" grpId="2" animBg="1"/>
      <p:bldP spid="9" grpId="0" uiExpand="1" animBg="1"/>
      <p:bldP spid="9" grpId="1"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855D52D-8A5B-4F20-908D-DC72DF398726}"/>
              </a:ext>
            </a:extLst>
          </p:cNvPr>
          <p:cNvSpPr/>
          <p:nvPr/>
        </p:nvSpPr>
        <p:spPr>
          <a:xfrm>
            <a:off x="309149" y="3069053"/>
            <a:ext cx="6596801" cy="1514476"/>
          </a:xfrm>
          <a:prstGeom prst="rect">
            <a:avLst/>
          </a:prstGeom>
          <a:solidFill>
            <a:schemeClr val="bg1"/>
          </a:solidFill>
          <a:ln>
            <a:noFill/>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 name="タイトル 1">
            <a:extLst>
              <a:ext uri="{FF2B5EF4-FFF2-40B4-BE49-F238E27FC236}">
                <a16:creationId xmlns:a16="http://schemas.microsoft.com/office/drawing/2014/main" id="{CE116546-9E84-4947-808A-329203097708}"/>
              </a:ext>
            </a:extLst>
          </p:cNvPr>
          <p:cNvSpPr>
            <a:spLocks noGrp="1"/>
          </p:cNvSpPr>
          <p:nvPr>
            <p:ph type="title"/>
          </p:nvPr>
        </p:nvSpPr>
        <p:spPr>
          <a:xfrm>
            <a:off x="725488" y="3238500"/>
            <a:ext cx="2311223" cy="1133476"/>
          </a:xfrm>
        </p:spPr>
        <p:txBody>
          <a:bodyPr/>
          <a:lstStyle/>
          <a:p>
            <a:r>
              <a:rPr lang="ja-JP" altLang="en-US" dirty="0"/>
              <a:t>手順</a:t>
            </a:r>
            <a:endParaRPr kumimoji="1" lang="ja-JP" altLang="en-US" dirty="0"/>
          </a:p>
        </p:txBody>
      </p:sp>
      <p:sp>
        <p:nvSpPr>
          <p:cNvPr id="5" name="正方形/長方形 4">
            <a:extLst>
              <a:ext uri="{FF2B5EF4-FFF2-40B4-BE49-F238E27FC236}">
                <a16:creationId xmlns:a16="http://schemas.microsoft.com/office/drawing/2014/main" id="{2CE1D6D8-48CF-4972-8C1E-5FDF5286FF01}"/>
              </a:ext>
            </a:extLst>
          </p:cNvPr>
          <p:cNvSpPr/>
          <p:nvPr/>
        </p:nvSpPr>
        <p:spPr>
          <a:xfrm>
            <a:off x="252704" y="3429000"/>
            <a:ext cx="96012" cy="794582"/>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811D3122-0E7F-42AD-BA29-1CE750118737}"/>
              </a:ext>
            </a:extLst>
          </p:cNvPr>
          <p:cNvSpPr/>
          <p:nvPr/>
        </p:nvSpPr>
        <p:spPr>
          <a:xfrm>
            <a:off x="7601226" y="713705"/>
            <a:ext cx="794582" cy="794582"/>
          </a:xfrm>
          <a:prstGeom prst="ellipse">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rgbClr val="F66900"/>
                </a:solidFill>
              </a:rPr>
              <a:t>6</a:t>
            </a:r>
            <a:endParaRPr kumimoji="1" lang="ja-JP" altLang="en-US" sz="2800" dirty="0">
              <a:solidFill>
                <a:srgbClr val="F66900"/>
              </a:solidFill>
            </a:endParaRPr>
          </a:p>
        </p:txBody>
      </p:sp>
    </p:spTree>
    <p:extLst>
      <p:ext uri="{BB962C8B-B14F-4D97-AF65-F5344CB8AC3E}">
        <p14:creationId xmlns:p14="http://schemas.microsoft.com/office/powerpoint/2010/main" val="233010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矢印: 上 26">
            <a:extLst>
              <a:ext uri="{FF2B5EF4-FFF2-40B4-BE49-F238E27FC236}">
                <a16:creationId xmlns:a16="http://schemas.microsoft.com/office/drawing/2014/main" id="{2D54D8CB-BD76-4C14-96FA-81F7FE05CCE8}"/>
              </a:ext>
            </a:extLst>
          </p:cNvPr>
          <p:cNvSpPr/>
          <p:nvPr/>
        </p:nvSpPr>
        <p:spPr>
          <a:xfrm rot="5400000">
            <a:off x="4502241" y="4089200"/>
            <a:ext cx="676414" cy="1392573"/>
          </a:xfrm>
          <a:prstGeom prst="upArrow">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AD5BA04-84FC-449F-AA5F-2DFA93BB85D0}"/>
              </a:ext>
            </a:extLst>
          </p:cNvPr>
          <p:cNvSpPr/>
          <p:nvPr/>
        </p:nvSpPr>
        <p:spPr>
          <a:xfrm>
            <a:off x="0" y="0"/>
            <a:ext cx="9144000"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4" name="四角形: 角を丸くする 3">
                <a:extLst>
                  <a:ext uri="{FF2B5EF4-FFF2-40B4-BE49-F238E27FC236}">
                    <a16:creationId xmlns:a16="http://schemas.microsoft.com/office/drawing/2014/main" id="{25CF3458-C393-43C6-9BB2-827C43DFEC03}"/>
                  </a:ext>
                </a:extLst>
              </p:cNvPr>
              <p:cNvSpPr/>
              <p:nvPr/>
            </p:nvSpPr>
            <p:spPr>
              <a:xfrm>
                <a:off x="123192" y="130825"/>
                <a:ext cx="3650603" cy="879831"/>
              </a:xfrm>
              <a:prstGeom prst="roundRect">
                <a:avLst/>
              </a:prstGeom>
              <a:solidFill>
                <a:srgbClr val="E462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000" b="1" i="1" smtClean="0">
                        <a:solidFill>
                          <a:prstClr val="white"/>
                        </a:solidFill>
                        <a:latin typeface="Cambria Math" panose="02040503050406030204" pitchFamily="18" charset="0"/>
                      </a:rPr>
                      <m:t>𝑫</m:t>
                    </m:r>
                    <m:r>
                      <a:rPr kumimoji="1" lang="en-US" altLang="ja-JP" sz="2000" b="1" i="1" smtClean="0">
                        <a:solidFill>
                          <a:prstClr val="white"/>
                        </a:solidFill>
                        <a:latin typeface="Cambria Math" panose="02040503050406030204" pitchFamily="18" charset="0"/>
                      </a:rPr>
                      <m:t>: </m:t>
                    </m:r>
                  </m:oMath>
                </a14:m>
                <a:r>
                  <a:rPr kumimoji="1" lang="en-US" altLang="ja-JP" sz="2000" b="1" dirty="0">
                    <a:solidFill>
                      <a:schemeClr val="bg1"/>
                    </a:solidFill>
                  </a:rPr>
                  <a:t>PowerPoint</a:t>
                </a:r>
                <a:r>
                  <a:rPr kumimoji="1" lang="ja-JP" altLang="en-US" sz="2000" b="1" dirty="0">
                    <a:solidFill>
                      <a:schemeClr val="bg1"/>
                    </a:solidFill>
                  </a:rPr>
                  <a:t>ファイル</a:t>
                </a:r>
                <a14:m>
                  <m:oMath xmlns:m="http://schemas.openxmlformats.org/officeDocument/2006/math">
                    <m:r>
                      <a:rPr kumimoji="1" lang="en-US" altLang="ja-JP" sz="2000" b="1"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oMath>
                </a14:m>
                <a:r>
                  <a:rPr kumimoji="1" lang="en-US" altLang="ja-JP" sz="2000" b="1" dirty="0">
                    <a:solidFill>
                      <a:schemeClr val="bg1"/>
                    </a:solidFill>
                  </a:rPr>
                  <a:t>(.pptx)</a:t>
                </a:r>
              </a:p>
            </p:txBody>
          </p:sp>
        </mc:Choice>
        <mc:Fallback xmlns="">
          <p:sp>
            <p:nvSpPr>
              <p:cNvPr id="4" name="四角形: 角を丸くする 3">
                <a:extLst>
                  <a:ext uri="{FF2B5EF4-FFF2-40B4-BE49-F238E27FC236}">
                    <a16:creationId xmlns:a16="http://schemas.microsoft.com/office/drawing/2014/main" id="{25CF3458-C393-43C6-9BB2-827C43DFEC03}"/>
                  </a:ext>
                </a:extLst>
              </p:cNvPr>
              <p:cNvSpPr>
                <a:spLocks noRot="1" noChangeAspect="1" noMove="1" noResize="1" noEditPoints="1" noAdjustHandles="1" noChangeArrowheads="1" noChangeShapeType="1" noTextEdit="1"/>
              </p:cNvSpPr>
              <p:nvPr/>
            </p:nvSpPr>
            <p:spPr>
              <a:xfrm>
                <a:off x="123192" y="130825"/>
                <a:ext cx="3650603" cy="879831"/>
              </a:xfrm>
              <a:prstGeom prst="roundRect">
                <a:avLst/>
              </a:prstGeom>
              <a:blipFill>
                <a:blip r:embed="rId3"/>
                <a:stretch>
                  <a:fillRect/>
                </a:stretch>
              </a:blipFill>
              <a:ln>
                <a:solidFill>
                  <a:schemeClr val="tx1"/>
                </a:solidFill>
              </a:ln>
            </p:spPr>
            <p:txBody>
              <a:bodyPr/>
              <a:lstStyle/>
              <a:p>
                <a:r>
                  <a:rPr lang="ja-JP" altLang="en-US">
                    <a:noFill/>
                  </a:rPr>
                  <a:t> </a:t>
                </a:r>
              </a:p>
            </p:txBody>
          </p:sp>
        </mc:Fallback>
      </mc:AlternateContent>
      <p:sp>
        <p:nvSpPr>
          <p:cNvPr id="5" name="矢印: 下 4">
            <a:extLst>
              <a:ext uri="{FF2B5EF4-FFF2-40B4-BE49-F238E27FC236}">
                <a16:creationId xmlns:a16="http://schemas.microsoft.com/office/drawing/2014/main" id="{8EEB005D-D3D6-4213-87A1-49913C007BAE}"/>
              </a:ext>
            </a:extLst>
          </p:cNvPr>
          <p:cNvSpPr/>
          <p:nvPr/>
        </p:nvSpPr>
        <p:spPr>
          <a:xfrm>
            <a:off x="469783" y="1010656"/>
            <a:ext cx="285753" cy="772231"/>
          </a:xfrm>
          <a:prstGeom prst="downArrow">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9069032-18DF-4F05-BFE2-D2063F1DF69D}"/>
              </a:ext>
            </a:extLst>
          </p:cNvPr>
          <p:cNvSpPr/>
          <p:nvPr/>
        </p:nvSpPr>
        <p:spPr>
          <a:xfrm>
            <a:off x="2303463" y="1804811"/>
            <a:ext cx="1840698" cy="874606"/>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a:solidFill>
                  <a:srgbClr val="FF0000"/>
                </a:solidFill>
              </a:rPr>
              <a:t>NMeCab</a:t>
            </a:r>
            <a:r>
              <a:rPr kumimoji="1" lang="ja-JP" altLang="en-US" sz="2000" b="1" dirty="0">
                <a:solidFill>
                  <a:srgbClr val="FF0000"/>
                </a:solidFill>
              </a:rPr>
              <a:t> </a:t>
            </a:r>
            <a:endParaRPr kumimoji="1" lang="en-US" altLang="ja-JP" sz="2000" b="1" dirty="0">
              <a:solidFill>
                <a:srgbClr val="FF0000"/>
              </a:solidFill>
            </a:endParaRPr>
          </a:p>
          <a:p>
            <a:pPr algn="ctr"/>
            <a:r>
              <a:rPr kumimoji="1" lang="ja-JP" altLang="en-US" sz="2000" dirty="0">
                <a:solidFill>
                  <a:sysClr val="windowText" lastClr="000000"/>
                </a:solidFill>
              </a:rPr>
              <a:t>形態素解析</a:t>
            </a:r>
          </a:p>
        </p:txBody>
      </p:sp>
      <p:sp>
        <p:nvSpPr>
          <p:cNvPr id="7" name="四角形: 角を丸くする 6">
            <a:extLst>
              <a:ext uri="{FF2B5EF4-FFF2-40B4-BE49-F238E27FC236}">
                <a16:creationId xmlns:a16="http://schemas.microsoft.com/office/drawing/2014/main" id="{87E62769-6244-4FAC-AF74-DA33D45FA288}"/>
              </a:ext>
            </a:extLst>
          </p:cNvPr>
          <p:cNvSpPr/>
          <p:nvPr/>
        </p:nvSpPr>
        <p:spPr>
          <a:xfrm>
            <a:off x="4229105" y="153622"/>
            <a:ext cx="3432696" cy="18924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u="sng" dirty="0">
                <a:solidFill>
                  <a:sysClr val="windowText" lastClr="000000"/>
                </a:solidFill>
              </a:rPr>
              <a:t>クラス：</a:t>
            </a:r>
            <a:r>
              <a:rPr kumimoji="1" lang="en-US" altLang="ja-JP" u="sng" dirty="0">
                <a:solidFill>
                  <a:sysClr val="windowText" lastClr="000000"/>
                </a:solidFill>
              </a:rPr>
              <a:t>Word</a:t>
            </a:r>
          </a:p>
          <a:p>
            <a:r>
              <a:rPr kumimoji="1" lang="en-US" altLang="ja-JP" dirty="0">
                <a:solidFill>
                  <a:sysClr val="windowText" lastClr="000000"/>
                </a:solidFill>
              </a:rPr>
              <a:t>  string word;</a:t>
            </a:r>
          </a:p>
          <a:p>
            <a:r>
              <a:rPr kumimoji="1" lang="en-US" altLang="ja-JP" dirty="0">
                <a:solidFill>
                  <a:sysClr val="windowText" lastClr="000000"/>
                </a:solidFill>
              </a:rPr>
              <a:t>  int </a:t>
            </a:r>
            <a:r>
              <a:rPr kumimoji="1" lang="ja-JP" altLang="en-US" dirty="0">
                <a:solidFill>
                  <a:sysClr val="windowText" lastClr="000000"/>
                </a:solidFill>
              </a:rPr>
              <a:t>出現回数</a:t>
            </a:r>
            <a:r>
              <a:rPr kumimoji="1" lang="en-US" altLang="ja-JP" dirty="0">
                <a:solidFill>
                  <a:sysClr val="windowText" lastClr="000000"/>
                </a:solidFill>
              </a:rPr>
              <a:t>;</a:t>
            </a:r>
          </a:p>
          <a:p>
            <a:r>
              <a:rPr kumimoji="1" lang="en-US" altLang="ja-JP" dirty="0">
                <a:solidFill>
                  <a:sysClr val="windowText" lastClr="000000"/>
                </a:solidFill>
              </a:rPr>
              <a:t>  float </a:t>
            </a:r>
            <a:r>
              <a:rPr kumimoji="1" lang="en-US" altLang="ja-JP" dirty="0" err="1">
                <a:solidFill>
                  <a:sysClr val="windowText" lastClr="000000"/>
                </a:solidFill>
              </a:rPr>
              <a:t>tf</a:t>
            </a:r>
            <a:r>
              <a:rPr kumimoji="1" lang="en-US" altLang="ja-JP" dirty="0">
                <a:solidFill>
                  <a:sysClr val="windowText" lastClr="000000"/>
                </a:solidFill>
              </a:rPr>
              <a:t>;</a:t>
            </a:r>
          </a:p>
          <a:p>
            <a:r>
              <a:rPr kumimoji="1" lang="en-US" altLang="ja-JP" dirty="0">
                <a:solidFill>
                  <a:sysClr val="windowText" lastClr="000000"/>
                </a:solidFill>
              </a:rPr>
              <a:t>  double </a:t>
            </a:r>
            <a:r>
              <a:rPr kumimoji="1" lang="en-US" altLang="ja-JP" dirty="0" err="1">
                <a:solidFill>
                  <a:sysClr val="windowText" lastClr="000000"/>
                </a:solidFill>
              </a:rPr>
              <a:t>idf</a:t>
            </a:r>
            <a:r>
              <a:rPr kumimoji="1" lang="en-US" altLang="ja-JP" dirty="0">
                <a:solidFill>
                  <a:sysClr val="windowText" lastClr="000000"/>
                </a:solidFill>
              </a:rPr>
              <a:t>, </a:t>
            </a:r>
            <a:r>
              <a:rPr kumimoji="1" lang="en-US" altLang="ja-JP" dirty="0" err="1">
                <a:solidFill>
                  <a:sysClr val="windowText" lastClr="000000"/>
                </a:solidFill>
              </a:rPr>
              <a:t>tf_idf</a:t>
            </a:r>
            <a:r>
              <a:rPr kumimoji="1" lang="en-US" altLang="ja-JP" dirty="0">
                <a:solidFill>
                  <a:sysClr val="windowText" lastClr="000000"/>
                </a:solidFill>
              </a:rPr>
              <a:t>;</a:t>
            </a:r>
          </a:p>
          <a:p>
            <a:endParaRPr kumimoji="1" lang="en-US" altLang="ja-JP" sz="400" dirty="0">
              <a:solidFill>
                <a:sysClr val="windowText" lastClr="000000"/>
              </a:solidFill>
            </a:endParaRPr>
          </a:p>
          <a:p>
            <a:r>
              <a:rPr kumimoji="1" lang="en-US" altLang="ja-JP" dirty="0">
                <a:solidFill>
                  <a:sysClr val="windowText" lastClr="000000"/>
                </a:solidFill>
              </a:rPr>
              <a:t>  get, set</a:t>
            </a:r>
            <a:r>
              <a:rPr kumimoji="1" lang="ja-JP" altLang="en-US" dirty="0">
                <a:solidFill>
                  <a:sysClr val="windowText" lastClr="000000"/>
                </a:solidFill>
              </a:rPr>
              <a:t>等のメソッド</a:t>
            </a:r>
            <a:r>
              <a:rPr kumimoji="1" lang="en-US" altLang="ja-JP" dirty="0">
                <a:solidFill>
                  <a:sysClr val="windowText" lastClr="000000"/>
                </a:solidFill>
              </a:rPr>
              <a:t> </a:t>
            </a:r>
            <a:endParaRPr kumimoji="1" lang="ja-JP" altLang="en-US" dirty="0">
              <a:solidFill>
                <a:sysClr val="windowText" lastClr="000000"/>
              </a:solidFill>
            </a:endParaRPr>
          </a:p>
        </p:txBody>
      </p:sp>
      <p:grpSp>
        <p:nvGrpSpPr>
          <p:cNvPr id="8" name="グループ化 7">
            <a:extLst>
              <a:ext uri="{FF2B5EF4-FFF2-40B4-BE49-F238E27FC236}">
                <a16:creationId xmlns:a16="http://schemas.microsoft.com/office/drawing/2014/main" id="{1F47039D-0EDC-4A67-92B7-2ECC7617DB98}"/>
              </a:ext>
            </a:extLst>
          </p:cNvPr>
          <p:cNvGrpSpPr/>
          <p:nvPr/>
        </p:nvGrpSpPr>
        <p:grpSpPr>
          <a:xfrm>
            <a:off x="704363" y="3345780"/>
            <a:ext cx="51173" cy="363876"/>
            <a:chOff x="1006367" y="5662568"/>
            <a:chExt cx="51173" cy="363876"/>
          </a:xfrm>
          <a:solidFill>
            <a:schemeClr val="bg2">
              <a:lumMod val="50000"/>
            </a:schemeClr>
          </a:solidFill>
        </p:grpSpPr>
        <p:sp>
          <p:nvSpPr>
            <p:cNvPr id="9" name="楕円 8">
              <a:extLst>
                <a:ext uri="{FF2B5EF4-FFF2-40B4-BE49-F238E27FC236}">
                  <a16:creationId xmlns:a16="http://schemas.microsoft.com/office/drawing/2014/main" id="{B999F8E6-6991-4C1C-96DC-4E4007E8E2AB}"/>
                </a:ext>
              </a:extLst>
            </p:cNvPr>
            <p:cNvSpPr/>
            <p:nvPr/>
          </p:nvSpPr>
          <p:spPr>
            <a:xfrm flipH="1">
              <a:off x="1006367" y="5662568"/>
              <a:ext cx="51173" cy="51173"/>
            </a:xfrm>
            <a:prstGeom prst="ellipse">
              <a:avLst/>
            </a:prstGeom>
            <a:grp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F2091F5-6469-4791-B4C4-EF1647C46111}"/>
                </a:ext>
              </a:extLst>
            </p:cNvPr>
            <p:cNvSpPr/>
            <p:nvPr/>
          </p:nvSpPr>
          <p:spPr>
            <a:xfrm flipH="1">
              <a:off x="1006367" y="5818603"/>
              <a:ext cx="51173" cy="51173"/>
            </a:xfrm>
            <a:prstGeom prst="ellipse">
              <a:avLst/>
            </a:prstGeom>
            <a:grp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A6D2E238-E6F4-4CC9-BB3C-7FDC9A344C2D}"/>
                </a:ext>
              </a:extLst>
            </p:cNvPr>
            <p:cNvSpPr/>
            <p:nvPr/>
          </p:nvSpPr>
          <p:spPr>
            <a:xfrm flipH="1">
              <a:off x="1006367" y="5975271"/>
              <a:ext cx="51173" cy="51173"/>
            </a:xfrm>
            <a:prstGeom prst="ellipse">
              <a:avLst/>
            </a:prstGeom>
            <a:grp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2" name="テキスト ボックス 11">
            <a:extLst>
              <a:ext uri="{FF2B5EF4-FFF2-40B4-BE49-F238E27FC236}">
                <a16:creationId xmlns:a16="http://schemas.microsoft.com/office/drawing/2014/main" id="{70DBCC88-C2E9-420C-B1AE-F22C0238198C}"/>
              </a:ext>
            </a:extLst>
          </p:cNvPr>
          <p:cNvSpPr txBox="1"/>
          <p:nvPr/>
        </p:nvSpPr>
        <p:spPr>
          <a:xfrm>
            <a:off x="677537" y="1059000"/>
            <a:ext cx="3187816" cy="646331"/>
          </a:xfrm>
          <a:prstGeom prst="rect">
            <a:avLst/>
          </a:prstGeom>
          <a:noFill/>
        </p:spPr>
        <p:txBody>
          <a:bodyPr wrap="square" rtlCol="0">
            <a:spAutoFit/>
          </a:bodyPr>
          <a:lstStyle/>
          <a:p>
            <a:r>
              <a:rPr kumimoji="1" lang="en-US" altLang="ja-JP" b="1" dirty="0">
                <a:solidFill>
                  <a:srgbClr val="FF0000"/>
                </a:solidFill>
              </a:rPr>
              <a:t>Open XML</a:t>
            </a:r>
            <a:r>
              <a:rPr kumimoji="1" lang="ja-JP" altLang="en-US" dirty="0"/>
              <a:t>で</a:t>
            </a:r>
            <a:endParaRPr kumimoji="1" lang="en-US" altLang="ja-JP" dirty="0"/>
          </a:p>
          <a:p>
            <a:r>
              <a:rPr kumimoji="1" lang="ja-JP" altLang="en-US" dirty="0"/>
              <a:t>スライド毎に文章を読み込む</a:t>
            </a:r>
          </a:p>
        </p:txBody>
      </p:sp>
      <p:sp>
        <p:nvSpPr>
          <p:cNvPr id="13" name="矢印: 上 12">
            <a:extLst>
              <a:ext uri="{FF2B5EF4-FFF2-40B4-BE49-F238E27FC236}">
                <a16:creationId xmlns:a16="http://schemas.microsoft.com/office/drawing/2014/main" id="{AA3A3F8A-E4AC-4B77-80A4-36CA103DC01A}"/>
              </a:ext>
            </a:extLst>
          </p:cNvPr>
          <p:cNvSpPr/>
          <p:nvPr/>
        </p:nvSpPr>
        <p:spPr>
          <a:xfrm rot="5149705">
            <a:off x="1487107" y="1520584"/>
            <a:ext cx="256730" cy="1202428"/>
          </a:xfrm>
          <a:prstGeom prst="upArrow">
            <a:avLst>
              <a:gd name="adj1" fmla="val 42364"/>
              <a:gd name="adj2" fmla="val 101537"/>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8F8A75B1-6A4C-4846-A320-DD4A043A3FB5}"/>
              </a:ext>
            </a:extLst>
          </p:cNvPr>
          <p:cNvGrpSpPr/>
          <p:nvPr/>
        </p:nvGrpSpPr>
        <p:grpSpPr>
          <a:xfrm>
            <a:off x="116652" y="2334359"/>
            <a:ext cx="1770552" cy="2158197"/>
            <a:chOff x="116652" y="2334359"/>
            <a:chExt cx="1770552" cy="2158197"/>
          </a:xfrm>
        </p:grpSpPr>
        <p:sp>
          <p:nvSpPr>
            <p:cNvPr id="15" name="矢印: 上 14">
              <a:extLst>
                <a:ext uri="{FF2B5EF4-FFF2-40B4-BE49-F238E27FC236}">
                  <a16:creationId xmlns:a16="http://schemas.microsoft.com/office/drawing/2014/main" id="{30F026F8-5416-4CAF-9EA8-EE8E003FF81C}"/>
                </a:ext>
              </a:extLst>
            </p:cNvPr>
            <p:cNvSpPr/>
            <p:nvPr/>
          </p:nvSpPr>
          <p:spPr>
            <a:xfrm rot="1618585">
              <a:off x="1630474" y="2334359"/>
              <a:ext cx="256730" cy="2031097"/>
            </a:xfrm>
            <a:prstGeom prst="upArrow">
              <a:avLst>
                <a:gd name="adj1" fmla="val 42364"/>
                <a:gd name="adj2" fmla="val 101537"/>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四角形: 角を丸くする 15">
                  <a:extLst>
                    <a:ext uri="{FF2B5EF4-FFF2-40B4-BE49-F238E27FC236}">
                      <a16:creationId xmlns:a16="http://schemas.microsoft.com/office/drawing/2014/main" id="{39066178-8052-4DDC-9D77-29723D5E0EF2}"/>
                    </a:ext>
                  </a:extLst>
                </p:cNvPr>
                <p:cNvSpPr/>
                <p:nvPr/>
              </p:nvSpPr>
              <p:spPr>
                <a:xfrm>
                  <a:off x="116652" y="3846604"/>
                  <a:ext cx="1219046" cy="6459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スライド</a:t>
                  </a:r>
                  <a14:m>
                    <m:oMath xmlns:m="http://schemas.openxmlformats.org/officeDocument/2006/math">
                      <m:d>
                        <m:dPr>
                          <m:begChr m:val="|"/>
                          <m:endChr m:val="|"/>
                          <m:ctrlPr>
                            <a:rPr kumimoji="1" lang="en-US" altLang="ja-JP" b="1" i="1" smtClean="0">
                              <a:solidFill>
                                <a:sysClr val="windowText" lastClr="000000"/>
                              </a:solidFill>
                              <a:latin typeface="Cambria Math" panose="02040503050406030204" pitchFamily="18" charset="0"/>
                            </a:rPr>
                          </m:ctrlPr>
                        </m:dPr>
                        <m:e>
                          <m:r>
                            <a:rPr kumimoji="1" lang="en-US" altLang="ja-JP" b="1" i="1" smtClean="0">
                              <a:solidFill>
                                <a:sysClr val="windowText" lastClr="000000"/>
                              </a:solidFill>
                              <a:latin typeface="Cambria Math" panose="02040503050406030204" pitchFamily="18" charset="0"/>
                            </a:rPr>
                            <m:t>𝑫</m:t>
                          </m:r>
                        </m:e>
                      </m:d>
                    </m:oMath>
                  </a14:m>
                  <a:endParaRPr kumimoji="1" lang="ja-JP" altLang="en-US" b="1" dirty="0">
                    <a:solidFill>
                      <a:sysClr val="windowText" lastClr="000000"/>
                    </a:solidFill>
                  </a:endParaRPr>
                </a:p>
              </p:txBody>
            </p:sp>
          </mc:Choice>
          <mc:Fallback xmlns="">
            <p:sp>
              <p:nvSpPr>
                <p:cNvPr id="16" name="四角形: 角を丸くする 15">
                  <a:extLst>
                    <a:ext uri="{FF2B5EF4-FFF2-40B4-BE49-F238E27FC236}">
                      <a16:creationId xmlns:a16="http://schemas.microsoft.com/office/drawing/2014/main" id="{39066178-8052-4DDC-9D77-29723D5E0EF2}"/>
                    </a:ext>
                  </a:extLst>
                </p:cNvPr>
                <p:cNvSpPr>
                  <a:spLocks noRot="1" noChangeAspect="1" noMove="1" noResize="1" noEditPoints="1" noAdjustHandles="1" noChangeArrowheads="1" noChangeShapeType="1" noTextEdit="1"/>
                </p:cNvSpPr>
                <p:nvPr/>
              </p:nvSpPr>
              <p:spPr>
                <a:xfrm>
                  <a:off x="116652" y="3846604"/>
                  <a:ext cx="1219046" cy="645952"/>
                </a:xfrm>
                <a:prstGeom prst="roundRect">
                  <a:avLst/>
                </a:prstGeom>
                <a:blipFill>
                  <a:blip r:embed="rId4"/>
                  <a:stretch>
                    <a:fillRect t="-3704"/>
                  </a:stretch>
                </a:blipFill>
                <a:ln>
                  <a:solidFill>
                    <a:schemeClr val="tx1"/>
                  </a:solidFill>
                </a:ln>
              </p:spPr>
              <p:txBody>
                <a:bodyPr/>
                <a:lstStyle/>
                <a:p>
                  <a:r>
                    <a:rPr lang="ja-JP" altLang="en-US">
                      <a:noFill/>
                    </a:rPr>
                    <a:t> </a:t>
                  </a:r>
                </a:p>
              </p:txBody>
            </p:sp>
          </mc:Fallback>
        </mc:AlternateContent>
      </p:grpSp>
      <p:grpSp>
        <p:nvGrpSpPr>
          <p:cNvPr id="25" name="グループ化 24">
            <a:extLst>
              <a:ext uri="{FF2B5EF4-FFF2-40B4-BE49-F238E27FC236}">
                <a16:creationId xmlns:a16="http://schemas.microsoft.com/office/drawing/2014/main" id="{34B83283-8890-4D29-9FA4-D97D7644018F}"/>
              </a:ext>
            </a:extLst>
          </p:cNvPr>
          <p:cNvGrpSpPr/>
          <p:nvPr/>
        </p:nvGrpSpPr>
        <p:grpSpPr>
          <a:xfrm>
            <a:off x="116652" y="2406739"/>
            <a:ext cx="2149027" cy="778387"/>
            <a:chOff x="116652" y="2406739"/>
            <a:chExt cx="2149027" cy="778387"/>
          </a:xfrm>
        </p:grpSpPr>
        <p:sp>
          <p:nvSpPr>
            <p:cNvPr id="14" name="矢印: 上 13">
              <a:extLst>
                <a:ext uri="{FF2B5EF4-FFF2-40B4-BE49-F238E27FC236}">
                  <a16:creationId xmlns:a16="http://schemas.microsoft.com/office/drawing/2014/main" id="{B3F626BC-2B20-4B3E-808A-9A5327373C68}"/>
                </a:ext>
              </a:extLst>
            </p:cNvPr>
            <p:cNvSpPr/>
            <p:nvPr/>
          </p:nvSpPr>
          <p:spPr>
            <a:xfrm rot="3509134">
              <a:off x="1613332" y="2011121"/>
              <a:ext cx="256730" cy="1047965"/>
            </a:xfrm>
            <a:prstGeom prst="upArrow">
              <a:avLst>
                <a:gd name="adj1" fmla="val 42364"/>
                <a:gd name="adj2" fmla="val 101537"/>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13CE4BD2-62D1-4374-974C-16BAA3169CB9}"/>
                </a:ext>
              </a:extLst>
            </p:cNvPr>
            <p:cNvSpPr/>
            <p:nvPr/>
          </p:nvSpPr>
          <p:spPr>
            <a:xfrm>
              <a:off x="116652" y="2539174"/>
              <a:ext cx="1219046" cy="6459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スライド</a:t>
              </a:r>
              <a:r>
                <a:rPr kumimoji="1" lang="en-US" altLang="ja-JP" b="1" i="1" dirty="0">
                  <a:solidFill>
                    <a:sysClr val="windowText" lastClr="000000"/>
                  </a:solidFill>
                  <a:latin typeface="Book Antiqua" panose="02040602050305030304" pitchFamily="18" charset="0"/>
                </a:rPr>
                <a:t>d</a:t>
              </a:r>
              <a:r>
                <a:rPr kumimoji="1" lang="en-US" altLang="ja-JP" b="1" i="1" baseline="-25000" dirty="0">
                  <a:solidFill>
                    <a:sysClr val="windowText" lastClr="000000"/>
                  </a:solidFill>
                  <a:latin typeface="Book Antiqua" panose="02040602050305030304" pitchFamily="18" charset="0"/>
                </a:rPr>
                <a:t>2</a:t>
              </a:r>
              <a:endParaRPr kumimoji="1" lang="ja-JP" altLang="en-US" b="1" i="1" baseline="-25000" dirty="0">
                <a:solidFill>
                  <a:sysClr val="windowText" lastClr="000000"/>
                </a:solidFill>
                <a:latin typeface="Book Antiqua" panose="02040602050305030304" pitchFamily="18" charset="0"/>
              </a:endParaRPr>
            </a:p>
          </p:txBody>
        </p:sp>
      </p:grpSp>
      <p:sp>
        <p:nvSpPr>
          <p:cNvPr id="18" name="四角形: 角を丸くする 17">
            <a:extLst>
              <a:ext uri="{FF2B5EF4-FFF2-40B4-BE49-F238E27FC236}">
                <a16:creationId xmlns:a16="http://schemas.microsoft.com/office/drawing/2014/main" id="{8EDAE4F6-CD10-45AC-A01F-9FBD45C8D360}"/>
              </a:ext>
            </a:extLst>
          </p:cNvPr>
          <p:cNvSpPr/>
          <p:nvPr/>
        </p:nvSpPr>
        <p:spPr>
          <a:xfrm>
            <a:off x="116652" y="1776055"/>
            <a:ext cx="1219046" cy="6459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スライド</a:t>
            </a:r>
            <a:endParaRPr kumimoji="1" lang="en-US" altLang="ja-JP" dirty="0">
              <a:solidFill>
                <a:sysClr val="windowText" lastClr="000000"/>
              </a:solidFill>
            </a:endParaRPr>
          </a:p>
          <a:p>
            <a:pPr algn="ctr"/>
            <a:r>
              <a:rPr kumimoji="1" lang="en-US" altLang="ja-JP" b="1" i="1" dirty="0">
                <a:solidFill>
                  <a:sysClr val="windowText" lastClr="000000"/>
                </a:solidFill>
                <a:latin typeface="Book Antiqua" panose="02040602050305030304" pitchFamily="18" charset="0"/>
              </a:rPr>
              <a:t>d</a:t>
            </a:r>
            <a:r>
              <a:rPr kumimoji="1" lang="en-US" altLang="ja-JP" b="1" i="1" baseline="-25000" dirty="0">
                <a:solidFill>
                  <a:sysClr val="windowText" lastClr="000000"/>
                </a:solidFill>
                <a:latin typeface="Book Antiqua" panose="02040602050305030304" pitchFamily="18" charset="0"/>
              </a:rPr>
              <a:t>1</a:t>
            </a:r>
            <a:endParaRPr kumimoji="1" lang="ja-JP" altLang="en-US" b="1" i="1" baseline="-25000" dirty="0">
              <a:solidFill>
                <a:sysClr val="windowText" lastClr="000000"/>
              </a:solidFill>
              <a:latin typeface="Book Antiqua" panose="02040602050305030304" pitchFamily="18" charset="0"/>
            </a:endParaRPr>
          </a:p>
        </p:txBody>
      </p:sp>
      <p:sp>
        <p:nvSpPr>
          <p:cNvPr id="19" name="矢印: 下 18">
            <a:extLst>
              <a:ext uri="{FF2B5EF4-FFF2-40B4-BE49-F238E27FC236}">
                <a16:creationId xmlns:a16="http://schemas.microsoft.com/office/drawing/2014/main" id="{5F758D42-B98F-4D82-BF1B-76358CD837B7}"/>
              </a:ext>
            </a:extLst>
          </p:cNvPr>
          <p:cNvSpPr/>
          <p:nvPr/>
        </p:nvSpPr>
        <p:spPr>
          <a:xfrm>
            <a:off x="2349444" y="2676066"/>
            <a:ext cx="274795" cy="752934"/>
          </a:xfrm>
          <a:prstGeom prst="downArrow">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aphicFrame>
        <p:nvGraphicFramePr>
          <p:cNvPr id="20" name="表 26">
            <a:extLst>
              <a:ext uri="{FF2B5EF4-FFF2-40B4-BE49-F238E27FC236}">
                <a16:creationId xmlns:a16="http://schemas.microsoft.com/office/drawing/2014/main" id="{64D84800-49E0-4CB7-A8FA-9125C4D76EA1}"/>
              </a:ext>
            </a:extLst>
          </p:cNvPr>
          <p:cNvGraphicFramePr>
            <a:graphicFrameLocks noGrp="1"/>
          </p:cNvGraphicFramePr>
          <p:nvPr>
            <p:extLst>
              <p:ext uri="{D42A27DB-BD31-4B8C-83A1-F6EECF244321}">
                <p14:modId xmlns:p14="http://schemas.microsoft.com/office/powerpoint/2010/main" val="846776317"/>
              </p:ext>
            </p:extLst>
          </p:nvPr>
        </p:nvGraphicFramePr>
        <p:xfrm>
          <a:off x="1934642" y="3457238"/>
          <a:ext cx="2349305" cy="2966720"/>
        </p:xfrm>
        <a:graphic>
          <a:graphicData uri="http://schemas.openxmlformats.org/drawingml/2006/table">
            <a:tbl>
              <a:tblPr firstRow="1" bandRow="1">
                <a:tableStyleId>{2D5ABB26-0587-4C30-8999-92F81FD0307C}</a:tableStyleId>
              </a:tblPr>
              <a:tblGrid>
                <a:gridCol w="1184231">
                  <a:extLst>
                    <a:ext uri="{9D8B030D-6E8A-4147-A177-3AD203B41FA5}">
                      <a16:colId xmlns:a16="http://schemas.microsoft.com/office/drawing/2014/main" val="1718739664"/>
                    </a:ext>
                  </a:extLst>
                </a:gridCol>
                <a:gridCol w="1165074">
                  <a:extLst>
                    <a:ext uri="{9D8B030D-6E8A-4147-A177-3AD203B41FA5}">
                      <a16:colId xmlns:a16="http://schemas.microsoft.com/office/drawing/2014/main" val="2287542565"/>
                    </a:ext>
                  </a:extLst>
                </a:gridCol>
              </a:tblGrid>
              <a:tr h="370840">
                <a:tc>
                  <a:txBody>
                    <a:bodyPr/>
                    <a:lstStyle/>
                    <a:p>
                      <a:r>
                        <a:rPr kumimoji="1" lang="ja-JP" altLang="en-US" sz="1800" b="1" dirty="0"/>
                        <a:t>スライド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b="1" dirty="0"/>
                        <a:t>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5138279"/>
                  </a:ext>
                </a:extLst>
              </a:tr>
              <a:tr h="370840">
                <a:tc rowSpan="2">
                  <a:txBody>
                    <a:bodyPr/>
                    <a:lstStyle/>
                    <a:p>
                      <a:pPr algn="ctr"/>
                      <a:endParaRPr kumimoji="1" lang="en-US" altLang="ja-JP" sz="1050" dirty="0"/>
                    </a:p>
                    <a:p>
                      <a:pPr algn="ctr"/>
                      <a:r>
                        <a:rPr kumimoji="1" lang="en-US" altLang="ja-JP"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A</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6232515"/>
                  </a:ext>
                </a:extLst>
              </a:tr>
              <a:tr h="370840">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t>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9892666"/>
                  </a:ext>
                </a:extLst>
              </a:tr>
              <a:tr h="370840">
                <a:tc rowSpan="3">
                  <a:txBody>
                    <a:bodyPr/>
                    <a:lstStyle/>
                    <a:p>
                      <a:pPr algn="ctr"/>
                      <a:endParaRPr kumimoji="1" lang="en-US" altLang="ja-JP" sz="500" dirty="0"/>
                    </a:p>
                    <a:p>
                      <a:pPr algn="ctr"/>
                      <a:endParaRPr kumimoji="1" lang="en-US" altLang="ja-JP" sz="1800" dirty="0"/>
                    </a:p>
                    <a:p>
                      <a:pPr algn="ctr"/>
                      <a:r>
                        <a:rPr kumimoji="1" lang="en-US" altLang="ja-JP" dirty="0"/>
                        <a:t>2</a:t>
                      </a:r>
                    </a:p>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C</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8987585"/>
                  </a:ext>
                </a:extLst>
              </a:tr>
              <a:tr h="370840">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t>C</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3199392"/>
                  </a:ext>
                </a:extLst>
              </a:tr>
              <a:tr h="370840">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t>D</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4423452"/>
                  </a:ext>
                </a:extLst>
              </a:tr>
              <a:tr h="741680">
                <a:tc>
                  <a:txBody>
                    <a:bodyPr/>
                    <a:lstStyle/>
                    <a:p>
                      <a:pPr algn="ctr"/>
                      <a:r>
                        <a:rPr kumimoji="1" lang="en-US" altLang="ja-JP" dirty="0"/>
                        <a:t>:</a:t>
                      </a:r>
                    </a:p>
                    <a:p>
                      <a:pPr algn="ctr"/>
                      <a:r>
                        <a:rPr kumimoji="1" lang="en-US" altLang="ja-JP"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a:t>
                      </a:r>
                    </a:p>
                    <a:p>
                      <a:r>
                        <a:rPr kumimoji="1" lang="en-US" altLang="ja-JP"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38160256"/>
                  </a:ext>
                </a:extLst>
              </a:tr>
            </a:tbl>
          </a:graphicData>
        </a:graphic>
      </p:graphicFrame>
      <p:sp>
        <p:nvSpPr>
          <p:cNvPr id="21" name="テキスト ボックス 20">
            <a:extLst>
              <a:ext uri="{FF2B5EF4-FFF2-40B4-BE49-F238E27FC236}">
                <a16:creationId xmlns:a16="http://schemas.microsoft.com/office/drawing/2014/main" id="{DEDC2B63-E176-4EFD-A7BA-5B2DDFBAED65}"/>
              </a:ext>
            </a:extLst>
          </p:cNvPr>
          <p:cNvSpPr txBox="1"/>
          <p:nvPr/>
        </p:nvSpPr>
        <p:spPr>
          <a:xfrm>
            <a:off x="1786661" y="6408035"/>
            <a:ext cx="2780248" cy="369332"/>
          </a:xfrm>
          <a:prstGeom prst="rect">
            <a:avLst/>
          </a:prstGeom>
          <a:noFill/>
        </p:spPr>
        <p:txBody>
          <a:bodyPr wrap="none" rtlCol="0">
            <a:spAutoFit/>
          </a:bodyPr>
          <a:lstStyle/>
          <a:p>
            <a:r>
              <a:rPr kumimoji="1" lang="en-US" altLang="ja-JP" dirty="0"/>
              <a:t>List&lt;List&lt;string&gt;&gt;</a:t>
            </a:r>
            <a:r>
              <a:rPr kumimoji="1" lang="ja-JP" altLang="en-US" dirty="0"/>
              <a:t>型リスト</a:t>
            </a:r>
          </a:p>
        </p:txBody>
      </p:sp>
      <p:sp>
        <p:nvSpPr>
          <p:cNvPr id="22" name="矢印: 上 21">
            <a:extLst>
              <a:ext uri="{FF2B5EF4-FFF2-40B4-BE49-F238E27FC236}">
                <a16:creationId xmlns:a16="http://schemas.microsoft.com/office/drawing/2014/main" id="{1B92B42E-ED3E-41BD-B47E-1BC943B25924}"/>
              </a:ext>
            </a:extLst>
          </p:cNvPr>
          <p:cNvSpPr/>
          <p:nvPr/>
        </p:nvSpPr>
        <p:spPr>
          <a:xfrm rot="10800000">
            <a:off x="4661454" y="2046051"/>
            <a:ext cx="360727" cy="2519076"/>
          </a:xfrm>
          <a:prstGeom prst="upArrow">
            <a:avLst/>
          </a:prstGeom>
          <a:solidFill>
            <a:schemeClr val="bg2">
              <a:lumMod val="5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aphicFrame>
        <p:nvGraphicFramePr>
          <p:cNvPr id="28" name="表 28">
            <a:extLst>
              <a:ext uri="{FF2B5EF4-FFF2-40B4-BE49-F238E27FC236}">
                <a16:creationId xmlns:a16="http://schemas.microsoft.com/office/drawing/2014/main" id="{AD59B003-1826-496E-BBDD-24452BA13DD2}"/>
              </a:ext>
            </a:extLst>
          </p:cNvPr>
          <p:cNvGraphicFramePr>
            <a:graphicFrameLocks noGrp="1"/>
          </p:cNvGraphicFramePr>
          <p:nvPr>
            <p:extLst>
              <p:ext uri="{D42A27DB-BD31-4B8C-83A1-F6EECF244321}">
                <p14:modId xmlns:p14="http://schemas.microsoft.com/office/powerpoint/2010/main" val="3318293896"/>
              </p:ext>
            </p:extLst>
          </p:nvPr>
        </p:nvGraphicFramePr>
        <p:xfrm>
          <a:off x="5536735" y="3441315"/>
          <a:ext cx="3229760" cy="2966720"/>
        </p:xfrm>
        <a:graphic>
          <a:graphicData uri="http://schemas.openxmlformats.org/drawingml/2006/table">
            <a:tbl>
              <a:tblPr firstRow="1" bandRow="1">
                <a:tableStyleId>{2D5ABB26-0587-4C30-8999-92F81FD0307C}</a:tableStyleId>
              </a:tblPr>
              <a:tblGrid>
                <a:gridCol w="1115734">
                  <a:extLst>
                    <a:ext uri="{9D8B030D-6E8A-4147-A177-3AD203B41FA5}">
                      <a16:colId xmlns:a16="http://schemas.microsoft.com/office/drawing/2014/main" val="1235114373"/>
                    </a:ext>
                  </a:extLst>
                </a:gridCol>
                <a:gridCol w="2114026">
                  <a:extLst>
                    <a:ext uri="{9D8B030D-6E8A-4147-A177-3AD203B41FA5}">
                      <a16:colId xmlns:a16="http://schemas.microsoft.com/office/drawing/2014/main" val="2161843030"/>
                    </a:ext>
                  </a:extLst>
                </a:gridCol>
              </a:tblGrid>
              <a:tr h="370840">
                <a:tc>
                  <a:txBody>
                    <a:bodyPr/>
                    <a:lstStyle/>
                    <a:p>
                      <a:r>
                        <a:rPr kumimoji="1" lang="ja-JP" altLang="en-US" b="1" dirty="0"/>
                        <a:t>スライド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a:t>オブジェクト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199745"/>
                  </a:ext>
                </a:extLst>
              </a:tr>
              <a:tr h="370840">
                <a:tc rowSpan="2">
                  <a:txBody>
                    <a:bodyPr/>
                    <a:lstStyle/>
                    <a:p>
                      <a:pPr algn="ctr"/>
                      <a:endParaRPr kumimoji="1" lang="en-US" altLang="ja-JP" sz="1050" dirty="0"/>
                    </a:p>
                    <a:p>
                      <a:pPr algn="ctr"/>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t>A, 1, </a:t>
                      </a:r>
                      <a:r>
                        <a:rPr kumimoji="1" lang="en-US" altLang="ja-JP" dirty="0" err="1"/>
                        <a:t>tf</a:t>
                      </a:r>
                      <a:r>
                        <a:rPr kumimoji="1" lang="en-US" altLang="ja-JP" baseline="-25000" dirty="0" err="1"/>
                        <a:t>A</a:t>
                      </a:r>
                      <a:r>
                        <a:rPr kumimoji="1" lang="en-US" altLang="ja-JP" dirty="0"/>
                        <a:t>, </a:t>
                      </a:r>
                      <a:r>
                        <a:rPr kumimoji="1" lang="en-US" altLang="ja-JP" dirty="0" err="1"/>
                        <a:t>idf</a:t>
                      </a:r>
                      <a:r>
                        <a:rPr kumimoji="1" lang="en-US" altLang="ja-JP" baseline="-25000" dirty="0" err="1"/>
                        <a:t>A</a:t>
                      </a:r>
                      <a:r>
                        <a:rPr kumimoji="1" lang="en-US" altLang="ja-JP" dirty="0"/>
                        <a:t>, </a:t>
                      </a:r>
                      <a:r>
                        <a:rPr kumimoji="1" lang="en-US" altLang="ja-JP" dirty="0" err="1"/>
                        <a:t>tf_idf</a:t>
                      </a:r>
                      <a:r>
                        <a:rPr kumimoji="1" lang="en-US" altLang="ja-JP" baseline="-25000" dirty="0" err="1"/>
                        <a:t>A</a:t>
                      </a:r>
                      <a:endParaRPr kumimoji="1" lang="ja-JP" alt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8771403"/>
                  </a:ext>
                </a:extLst>
              </a:tr>
              <a:tr h="370840">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t>B, 1, </a:t>
                      </a:r>
                      <a:r>
                        <a:rPr kumimoji="1" lang="en-US" altLang="ja-JP" dirty="0" err="1"/>
                        <a:t>tf</a:t>
                      </a:r>
                      <a:r>
                        <a:rPr kumimoji="1" lang="en-US" altLang="ja-JP" baseline="-25000" dirty="0" err="1"/>
                        <a:t>B</a:t>
                      </a:r>
                      <a:r>
                        <a:rPr kumimoji="1" lang="en-US" altLang="ja-JP" dirty="0"/>
                        <a:t>, </a:t>
                      </a:r>
                      <a:r>
                        <a:rPr kumimoji="1" lang="en-US" altLang="ja-JP" dirty="0" err="1"/>
                        <a:t>idf</a:t>
                      </a:r>
                      <a:r>
                        <a:rPr kumimoji="1" lang="en-US" altLang="ja-JP" baseline="-25000" dirty="0" err="1"/>
                        <a:t>B</a:t>
                      </a:r>
                      <a:r>
                        <a:rPr kumimoji="1" lang="en-US" altLang="ja-JP" dirty="0"/>
                        <a:t>, </a:t>
                      </a:r>
                      <a:r>
                        <a:rPr kumimoji="1" lang="en-US" altLang="ja-JP" dirty="0" err="1"/>
                        <a:t>tf_idf</a:t>
                      </a:r>
                      <a:r>
                        <a:rPr kumimoji="1" lang="en-US" altLang="ja-JP" baseline="-25000" dirty="0" err="1"/>
                        <a:t>B</a:t>
                      </a:r>
                      <a:endParaRPr kumimoji="1" lang="ja-JP" alt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9893"/>
                  </a:ext>
                </a:extLst>
              </a:tr>
              <a:tr h="370840">
                <a:tc rowSpan="2">
                  <a:txBody>
                    <a:bodyPr/>
                    <a:lstStyle/>
                    <a:p>
                      <a:pPr algn="ctr"/>
                      <a:endParaRPr kumimoji="1" lang="en-US" altLang="ja-JP" sz="1100" dirty="0"/>
                    </a:p>
                    <a:p>
                      <a:pPr algn="ctr"/>
                      <a:r>
                        <a:rPr kumimoji="1" lang="en-US" altLang="ja-JP"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t>C, </a:t>
                      </a:r>
                      <a:r>
                        <a:rPr kumimoji="1" lang="en-US" altLang="ja-JP" b="1" dirty="0">
                          <a:solidFill>
                            <a:srgbClr val="FF0000"/>
                          </a:solidFill>
                        </a:rPr>
                        <a:t>2</a:t>
                      </a:r>
                      <a:r>
                        <a:rPr kumimoji="1" lang="en-US" altLang="ja-JP" dirty="0"/>
                        <a:t>, </a:t>
                      </a:r>
                      <a:r>
                        <a:rPr kumimoji="1" lang="en-US" altLang="ja-JP" dirty="0" err="1"/>
                        <a:t>tf</a:t>
                      </a:r>
                      <a:r>
                        <a:rPr kumimoji="1" lang="en-US" altLang="ja-JP" baseline="-25000" dirty="0" err="1"/>
                        <a:t>C</a:t>
                      </a:r>
                      <a:r>
                        <a:rPr kumimoji="1" lang="en-US" altLang="ja-JP" dirty="0"/>
                        <a:t>, </a:t>
                      </a:r>
                      <a:r>
                        <a:rPr kumimoji="1" lang="en-US" altLang="ja-JP" dirty="0" err="1"/>
                        <a:t>idf</a:t>
                      </a:r>
                      <a:r>
                        <a:rPr kumimoji="1" lang="en-US" altLang="ja-JP" baseline="-25000" dirty="0" err="1"/>
                        <a:t>C</a:t>
                      </a:r>
                      <a:r>
                        <a:rPr kumimoji="1" lang="en-US" altLang="ja-JP" dirty="0"/>
                        <a:t>, </a:t>
                      </a:r>
                      <a:r>
                        <a:rPr kumimoji="1" lang="en-US" altLang="ja-JP" dirty="0" err="1"/>
                        <a:t>tf_idf</a:t>
                      </a:r>
                      <a:r>
                        <a:rPr kumimoji="1" lang="en-US" altLang="ja-JP" baseline="-25000" dirty="0" err="1"/>
                        <a:t>C</a:t>
                      </a:r>
                      <a:endParaRPr kumimoji="1" lang="ja-JP" alt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637445"/>
                  </a:ext>
                </a:extLst>
              </a:tr>
              <a:tr h="370840">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t>D, 1, </a:t>
                      </a:r>
                      <a:r>
                        <a:rPr kumimoji="1" lang="en-US" altLang="ja-JP" dirty="0" err="1"/>
                        <a:t>tf</a:t>
                      </a:r>
                      <a:r>
                        <a:rPr kumimoji="1" lang="en-US" altLang="ja-JP" baseline="-25000" dirty="0" err="1"/>
                        <a:t>D</a:t>
                      </a:r>
                      <a:r>
                        <a:rPr kumimoji="1" lang="en-US" altLang="ja-JP" dirty="0"/>
                        <a:t>, </a:t>
                      </a:r>
                      <a:r>
                        <a:rPr kumimoji="1" lang="en-US" altLang="ja-JP" dirty="0" err="1"/>
                        <a:t>idf</a:t>
                      </a:r>
                      <a:r>
                        <a:rPr kumimoji="1" lang="en-US" altLang="ja-JP" baseline="-25000" dirty="0" err="1"/>
                        <a:t>D</a:t>
                      </a:r>
                      <a:r>
                        <a:rPr kumimoji="1" lang="en-US" altLang="ja-JP" dirty="0"/>
                        <a:t>, </a:t>
                      </a:r>
                      <a:r>
                        <a:rPr kumimoji="1" lang="en-US" altLang="ja-JP" dirty="0" err="1"/>
                        <a:t>tf_idf</a:t>
                      </a:r>
                      <a:r>
                        <a:rPr kumimoji="1" lang="en-US" altLang="ja-JP" baseline="-25000" dirty="0" err="1"/>
                        <a:t>D</a:t>
                      </a:r>
                      <a:endParaRPr kumimoji="1" lang="ja-JP" alt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334875"/>
                  </a:ext>
                </a:extLst>
              </a:tr>
              <a:tr h="1112520">
                <a:tc>
                  <a:txBody>
                    <a:bodyPr/>
                    <a:lstStyle/>
                    <a:p>
                      <a:pPr algn="ctr"/>
                      <a:endParaRPr kumimoji="1" lang="en-US" altLang="ja-JP" sz="1400" dirty="0"/>
                    </a:p>
                    <a:p>
                      <a:pPr algn="ctr"/>
                      <a:r>
                        <a:rPr kumimoji="1" lang="en-US" altLang="ja-JP" dirty="0"/>
                        <a:t>:</a:t>
                      </a:r>
                    </a:p>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en-US" altLang="ja-JP" sz="1400" dirty="0"/>
                    </a:p>
                    <a:p>
                      <a:r>
                        <a:rPr kumimoji="1" lang="en-US" altLang="ja-JP" dirty="0"/>
                        <a:t>:</a:t>
                      </a:r>
                    </a:p>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6183634"/>
                  </a:ext>
                </a:extLst>
              </a:tr>
            </a:tbl>
          </a:graphicData>
        </a:graphic>
      </p:graphicFrame>
      <p:sp>
        <p:nvSpPr>
          <p:cNvPr id="32" name="テキスト ボックス 31">
            <a:extLst>
              <a:ext uri="{FF2B5EF4-FFF2-40B4-BE49-F238E27FC236}">
                <a16:creationId xmlns:a16="http://schemas.microsoft.com/office/drawing/2014/main" id="{2400867E-FF30-4714-8813-322F3EE381A7}"/>
              </a:ext>
            </a:extLst>
          </p:cNvPr>
          <p:cNvSpPr txBox="1"/>
          <p:nvPr/>
        </p:nvSpPr>
        <p:spPr>
          <a:xfrm>
            <a:off x="5746015" y="6408035"/>
            <a:ext cx="2768387" cy="369332"/>
          </a:xfrm>
          <a:prstGeom prst="rect">
            <a:avLst/>
          </a:prstGeom>
          <a:noFill/>
        </p:spPr>
        <p:txBody>
          <a:bodyPr wrap="none" rtlCol="0">
            <a:spAutoFit/>
          </a:bodyPr>
          <a:lstStyle/>
          <a:p>
            <a:r>
              <a:rPr kumimoji="1" lang="en-US" altLang="ja-JP" dirty="0"/>
              <a:t>List&lt;List&lt;Word&gt;&gt;</a:t>
            </a:r>
            <a:r>
              <a:rPr kumimoji="1" lang="ja-JP" altLang="en-US" dirty="0"/>
              <a:t>型リスト</a:t>
            </a:r>
          </a:p>
        </p:txBody>
      </p:sp>
      <p:sp>
        <p:nvSpPr>
          <p:cNvPr id="33" name="テキスト ボックス 32">
            <a:extLst>
              <a:ext uri="{FF2B5EF4-FFF2-40B4-BE49-F238E27FC236}">
                <a16:creationId xmlns:a16="http://schemas.microsoft.com/office/drawing/2014/main" id="{8D1514B1-C906-4C4E-BED1-869472105712}"/>
              </a:ext>
            </a:extLst>
          </p:cNvPr>
          <p:cNvSpPr txBox="1"/>
          <p:nvPr/>
        </p:nvSpPr>
        <p:spPr>
          <a:xfrm>
            <a:off x="2507850" y="2872254"/>
            <a:ext cx="2269993" cy="369332"/>
          </a:xfrm>
          <a:prstGeom prst="rect">
            <a:avLst/>
          </a:prstGeom>
          <a:noFill/>
        </p:spPr>
        <p:txBody>
          <a:bodyPr wrap="square" rtlCol="0">
            <a:spAutoFit/>
          </a:bodyPr>
          <a:lstStyle/>
          <a:p>
            <a:r>
              <a:rPr kumimoji="1" lang="ja-JP" altLang="en-US" dirty="0"/>
              <a:t>結果をリストに格納</a:t>
            </a:r>
          </a:p>
        </p:txBody>
      </p:sp>
      <p:sp>
        <p:nvSpPr>
          <p:cNvPr id="35" name="テキスト ボックス 34">
            <a:extLst>
              <a:ext uri="{FF2B5EF4-FFF2-40B4-BE49-F238E27FC236}">
                <a16:creationId xmlns:a16="http://schemas.microsoft.com/office/drawing/2014/main" id="{3EF68FD4-B242-4428-9908-C89023511C19}"/>
              </a:ext>
            </a:extLst>
          </p:cNvPr>
          <p:cNvSpPr txBox="1"/>
          <p:nvPr/>
        </p:nvSpPr>
        <p:spPr>
          <a:xfrm>
            <a:off x="4895905" y="2137457"/>
            <a:ext cx="4413072" cy="1077218"/>
          </a:xfrm>
          <a:prstGeom prst="rect">
            <a:avLst/>
          </a:prstGeom>
          <a:noFill/>
        </p:spPr>
        <p:txBody>
          <a:bodyPr wrap="square" rtlCol="0">
            <a:spAutoFit/>
          </a:bodyPr>
          <a:lstStyle/>
          <a:p>
            <a:r>
              <a:rPr kumimoji="1" lang="ja-JP" altLang="en-US" sz="1600" dirty="0"/>
              <a:t>スライド毎，単語毎にオブジェクトを生成</a:t>
            </a:r>
            <a:endParaRPr kumimoji="1" lang="en-US" altLang="ja-JP" sz="1600" dirty="0"/>
          </a:p>
          <a:p>
            <a:r>
              <a:rPr kumimoji="1" lang="ja-JP" altLang="en-US" sz="1600" dirty="0"/>
              <a:t>同じスライド内で語が重複した場合は生成</a:t>
            </a:r>
            <a:endParaRPr kumimoji="1" lang="en-US" altLang="ja-JP" sz="1600" dirty="0"/>
          </a:p>
          <a:p>
            <a:r>
              <a:rPr kumimoji="1" lang="ja-JP" altLang="en-US" sz="1600" dirty="0"/>
              <a:t>せず，既製のオブジェクトの</a:t>
            </a:r>
            <a:r>
              <a:rPr kumimoji="1" lang="en-US" altLang="ja-JP" sz="1600" dirty="0"/>
              <a:t>”</a:t>
            </a:r>
            <a:r>
              <a:rPr kumimoji="1" lang="ja-JP" altLang="en-US" sz="1600" dirty="0"/>
              <a:t>出現回数</a:t>
            </a:r>
            <a:r>
              <a:rPr kumimoji="1" lang="en-US" altLang="ja-JP" sz="1600" dirty="0"/>
              <a:t>”</a:t>
            </a:r>
            <a:r>
              <a:rPr kumimoji="1" lang="ja-JP" altLang="en-US" sz="1600" dirty="0"/>
              <a:t>を </a:t>
            </a:r>
            <a:r>
              <a:rPr kumimoji="1" lang="en-US" altLang="ja-JP" sz="1600" dirty="0"/>
              <a:t>+1</a:t>
            </a:r>
          </a:p>
          <a:p>
            <a:r>
              <a:rPr kumimoji="1" lang="ja-JP" altLang="en-US" sz="1600" dirty="0"/>
              <a:t>その後，出現回数を基にに</a:t>
            </a:r>
            <a:r>
              <a:rPr kumimoji="1" lang="en-US" altLang="ja-JP" sz="1600" dirty="0"/>
              <a:t>TF-IDF</a:t>
            </a:r>
            <a:r>
              <a:rPr kumimoji="1" lang="ja-JP" altLang="en-US" sz="1600" dirty="0"/>
              <a:t>を計算</a:t>
            </a:r>
          </a:p>
        </p:txBody>
      </p:sp>
      <p:pic>
        <p:nvPicPr>
          <p:cNvPr id="24" name="図 23" descr="アイコン&#10;&#10;自動的に生成された説明">
            <a:extLst>
              <a:ext uri="{FF2B5EF4-FFF2-40B4-BE49-F238E27FC236}">
                <a16:creationId xmlns:a16="http://schemas.microsoft.com/office/drawing/2014/main" id="{65141535-57E4-44F7-94F2-9CBE4F37892B}"/>
              </a:ext>
            </a:extLst>
          </p:cNvPr>
          <p:cNvPicPr>
            <a:picLocks noChangeAspect="1"/>
          </p:cNvPicPr>
          <p:nvPr/>
        </p:nvPicPr>
        <p:blipFill rotWithShape="1">
          <a:blip r:embed="rId5">
            <a:extLst>
              <a:ext uri="{28A0092B-C50C-407E-A947-70E740481C1C}">
                <a14:useLocalDpi xmlns:a14="http://schemas.microsoft.com/office/drawing/2010/main" val="0"/>
              </a:ext>
            </a:extLst>
          </a:blip>
          <a:srcRect t="21870" b="5680"/>
          <a:stretch/>
        </p:blipFill>
        <p:spPr>
          <a:xfrm>
            <a:off x="6431234" y="265299"/>
            <a:ext cx="1099077" cy="796288"/>
          </a:xfrm>
          <a:prstGeom prst="rect">
            <a:avLst/>
          </a:prstGeom>
        </p:spPr>
      </p:pic>
      <p:sp>
        <p:nvSpPr>
          <p:cNvPr id="29" name="楕円 28">
            <a:extLst>
              <a:ext uri="{FF2B5EF4-FFF2-40B4-BE49-F238E27FC236}">
                <a16:creationId xmlns:a16="http://schemas.microsoft.com/office/drawing/2014/main" id="{87A4060E-D319-4742-91E5-9C7F19395299}"/>
              </a:ext>
            </a:extLst>
          </p:cNvPr>
          <p:cNvSpPr/>
          <p:nvPr/>
        </p:nvSpPr>
        <p:spPr>
          <a:xfrm>
            <a:off x="8117111" y="240686"/>
            <a:ext cx="794582" cy="794582"/>
          </a:xfrm>
          <a:prstGeom prst="ellipse">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rgbClr val="F66900"/>
                </a:solidFill>
              </a:rPr>
              <a:t>7</a:t>
            </a:r>
            <a:endParaRPr kumimoji="1" lang="ja-JP" altLang="en-US" sz="2800" dirty="0">
              <a:solidFill>
                <a:srgbClr val="F66900"/>
              </a:solidFill>
            </a:endParaRPr>
          </a:p>
        </p:txBody>
      </p:sp>
    </p:spTree>
    <p:extLst>
      <p:ext uri="{BB962C8B-B14F-4D97-AF65-F5344CB8AC3E}">
        <p14:creationId xmlns:p14="http://schemas.microsoft.com/office/powerpoint/2010/main" val="245619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 grpId="0" animBg="1"/>
      <p:bldP spid="6" grpId="0" animBg="1"/>
      <p:bldP spid="7" grpId="0" animBg="1"/>
      <p:bldP spid="12" grpId="0"/>
      <p:bldP spid="13" grpId="0" animBg="1"/>
      <p:bldP spid="18" grpId="0" animBg="1"/>
      <p:bldP spid="19" grpId="0" animBg="1"/>
      <p:bldP spid="21" grpId="0"/>
      <p:bldP spid="22" grpId="0" animBg="1"/>
      <p:bldP spid="32" grpId="0"/>
      <p:bldP spid="33"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612C903-8527-4C07-B88A-0CF4A6C89D1D}"/>
              </a:ext>
            </a:extLst>
          </p:cNvPr>
          <p:cNvSpPr>
            <a:spLocks noGrp="1"/>
          </p:cNvSpPr>
          <p:nvPr>
            <p:ph type="title"/>
          </p:nvPr>
        </p:nvSpPr>
        <p:spPr>
          <a:xfrm>
            <a:off x="836676" y="548640"/>
            <a:ext cx="7626096" cy="1179576"/>
          </a:xfrm>
        </p:spPr>
        <p:txBody>
          <a:bodyPr>
            <a:normAutofit/>
          </a:bodyPr>
          <a:lstStyle/>
          <a:p>
            <a:r>
              <a:rPr lang="ja-JP" altLang="en-US" sz="3500" dirty="0"/>
              <a:t>進捗： </a:t>
            </a:r>
            <a:r>
              <a:rPr lang="en-US" altLang="ja-JP" sz="3600" dirty="0"/>
              <a:t>TF-IDF</a:t>
            </a:r>
            <a:r>
              <a:rPr lang="en-US" altLang="ja-JP" sz="3500" dirty="0"/>
              <a:t> </a:t>
            </a:r>
            <a:r>
              <a:rPr lang="ja-JP" altLang="en-US" sz="3500" dirty="0"/>
              <a:t>による語句の解析</a:t>
            </a:r>
            <a:endParaRPr kumimoji="1" lang="ja-JP" altLang="en-US" sz="35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図 6" descr="コンピューターのスクリーンショット&#10;&#10;自動的に生成された説明">
            <a:extLst>
              <a:ext uri="{FF2B5EF4-FFF2-40B4-BE49-F238E27FC236}">
                <a16:creationId xmlns:a16="http://schemas.microsoft.com/office/drawing/2014/main" id="{0D2B4699-0F83-4CD4-8BFE-2DAA67C3C4E3}"/>
              </a:ext>
            </a:extLst>
          </p:cNvPr>
          <p:cNvPicPr>
            <a:picLocks noChangeAspect="1"/>
          </p:cNvPicPr>
          <p:nvPr/>
        </p:nvPicPr>
        <p:blipFill rotWithShape="1">
          <a:blip r:embed="rId3">
            <a:extLst>
              <a:ext uri="{28A0092B-C50C-407E-A947-70E740481C1C}">
                <a14:useLocalDpi xmlns:a14="http://schemas.microsoft.com/office/drawing/2010/main" val="0"/>
              </a:ext>
            </a:extLst>
          </a:blip>
          <a:srcRect l="1468" t="25799" r="74128" b="28235"/>
          <a:stretch/>
        </p:blipFill>
        <p:spPr>
          <a:xfrm>
            <a:off x="425196" y="2216080"/>
            <a:ext cx="4325982" cy="4444646"/>
          </a:xfrm>
          <a:prstGeom prst="rect">
            <a:avLst/>
          </a:prstGeom>
        </p:spPr>
      </p:pic>
      <p:pic>
        <p:nvPicPr>
          <p:cNvPr id="11" name="図 10" descr="グラフィカル ユーザー インターフェイス, テキスト, アプリケーション&#10;&#10;自動的に生成された説明">
            <a:extLst>
              <a:ext uri="{FF2B5EF4-FFF2-40B4-BE49-F238E27FC236}">
                <a16:creationId xmlns:a16="http://schemas.microsoft.com/office/drawing/2014/main" id="{B6BB7C54-FFFA-4BCE-954C-352D0DC6732E}"/>
              </a:ext>
            </a:extLst>
          </p:cNvPr>
          <p:cNvPicPr>
            <a:picLocks noChangeAspect="1"/>
          </p:cNvPicPr>
          <p:nvPr/>
        </p:nvPicPr>
        <p:blipFill rotWithShape="1">
          <a:blip r:embed="rId4">
            <a:extLst>
              <a:ext uri="{28A0092B-C50C-407E-A947-70E740481C1C}">
                <a14:useLocalDpi xmlns:a14="http://schemas.microsoft.com/office/drawing/2010/main" val="0"/>
              </a:ext>
            </a:extLst>
          </a:blip>
          <a:srcRect l="2407" t="24265" r="72939" b="29297"/>
          <a:stretch/>
        </p:blipFill>
        <p:spPr>
          <a:xfrm>
            <a:off x="4465974" y="2216080"/>
            <a:ext cx="4325982" cy="4444646"/>
          </a:xfrm>
          <a:prstGeom prst="rect">
            <a:avLst/>
          </a:prstGeom>
        </p:spPr>
      </p:pic>
      <p:sp>
        <p:nvSpPr>
          <p:cNvPr id="13" name="楕円 12">
            <a:extLst>
              <a:ext uri="{FF2B5EF4-FFF2-40B4-BE49-F238E27FC236}">
                <a16:creationId xmlns:a16="http://schemas.microsoft.com/office/drawing/2014/main" id="{58C8B155-0961-4B40-B6E3-50739E7B8A43}"/>
              </a:ext>
            </a:extLst>
          </p:cNvPr>
          <p:cNvSpPr/>
          <p:nvPr/>
        </p:nvSpPr>
        <p:spPr>
          <a:xfrm>
            <a:off x="7601226" y="713705"/>
            <a:ext cx="794582" cy="794582"/>
          </a:xfrm>
          <a:prstGeom prst="ellipse">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rgbClr val="F66900"/>
                </a:solidFill>
              </a:rPr>
              <a:t>8</a:t>
            </a:r>
            <a:endParaRPr kumimoji="1" lang="ja-JP" altLang="en-US" sz="2800" dirty="0">
              <a:solidFill>
                <a:srgbClr val="F66900"/>
              </a:solidFill>
            </a:endParaRPr>
          </a:p>
        </p:txBody>
      </p:sp>
    </p:spTree>
    <p:extLst>
      <p:ext uri="{BB962C8B-B14F-4D97-AF65-F5344CB8AC3E}">
        <p14:creationId xmlns:p14="http://schemas.microsoft.com/office/powerpoint/2010/main" val="413589808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b5d7c3d0-cc5f-45e7-8da6-b7ecc499d0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323E5AEC20809499EEB6B69646804C2" ma:contentTypeVersion="3" ma:contentTypeDescription="新しいドキュメントを作成します。" ma:contentTypeScope="" ma:versionID="c5b449a3922829a296bc0eb8f0710e55">
  <xsd:schema xmlns:xsd="http://www.w3.org/2001/XMLSchema" xmlns:xs="http://www.w3.org/2001/XMLSchema" xmlns:p="http://schemas.microsoft.com/office/2006/metadata/properties" xmlns:ns2="b5d7c3d0-cc5f-45e7-8da6-b7ecc499d07e" targetNamespace="http://schemas.microsoft.com/office/2006/metadata/properties" ma:root="true" ma:fieldsID="15f18b15fdfd312aeb350109bb4ccbcf" ns2:_="">
    <xsd:import namespace="b5d7c3d0-cc5f-45e7-8da6-b7ecc499d07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d7c3d0-cc5f-45e7-8da6-b7ecc499d07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A03F55-42CE-4C75-AC85-F6D88ADAF8BF}">
  <ds:schemaRefs>
    <ds:schemaRef ds:uri="http://schemas.microsoft.com/office/2006/documentManagement/types"/>
    <ds:schemaRef ds:uri="http://purl.org/dc/dcmitype/"/>
    <ds:schemaRef ds:uri="http://schemas.microsoft.com/office/infopath/2007/PartnerControls"/>
    <ds:schemaRef ds:uri="b5d7c3d0-cc5f-45e7-8da6-b7ecc499d07e"/>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3D73BF4-C800-48BF-8621-C8F1A3AA1FC8}">
  <ds:schemaRefs>
    <ds:schemaRef ds:uri="http://schemas.microsoft.com/sharepoint/v3/contenttype/forms"/>
  </ds:schemaRefs>
</ds:datastoreItem>
</file>

<file path=customXml/itemProps3.xml><?xml version="1.0" encoding="utf-8"?>
<ds:datastoreItem xmlns:ds="http://schemas.openxmlformats.org/officeDocument/2006/customXml" ds:itemID="{9D532B05-B30D-49B5-8286-B40ECDB755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d7c3d0-cc5f-45e7-8da6-b7ecc499d0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2568</TotalTime>
  <Words>1752</Words>
  <Application>Microsoft Office PowerPoint</Application>
  <PresentationFormat>画面に合わせる (4:3)</PresentationFormat>
  <Paragraphs>546</Paragraphs>
  <Slides>12</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游ゴシック</vt:lpstr>
      <vt:lpstr>Arial</vt:lpstr>
      <vt:lpstr>Book Antiqua</vt:lpstr>
      <vt:lpstr>Calibri</vt:lpstr>
      <vt:lpstr>Calibri Light</vt:lpstr>
      <vt:lpstr>Cambria Math</vt:lpstr>
      <vt:lpstr>Office テーマ</vt:lpstr>
      <vt:lpstr>字幕掲示システムにおける 語句の強調表示に関する研究</vt:lpstr>
      <vt:lpstr>はじめに</vt:lpstr>
      <vt:lpstr>研究内容</vt:lpstr>
      <vt:lpstr>強調する語の予想</vt:lpstr>
      <vt:lpstr>進捗</vt:lpstr>
      <vt:lpstr>TF-IDF </vt:lpstr>
      <vt:lpstr>手順</vt:lpstr>
      <vt:lpstr>PowerPoint プレゼンテーション</vt:lpstr>
      <vt:lpstr>進捗： TF-IDF による語句の解析</vt:lpstr>
      <vt:lpstr>進捗： TF-IDF による解析結果</vt:lpstr>
      <vt:lpstr>今後の予定</vt:lpstr>
      <vt:lpstr>開発環境・言語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字幕掲示システムにおける 語句の強調表示に関する研究</dc:title>
  <dc:creator>dorachan1216@icloud.com</dc:creator>
  <cp:lastModifiedBy>dorachan1216@icloud.com</cp:lastModifiedBy>
  <cp:revision>74</cp:revision>
  <dcterms:created xsi:type="dcterms:W3CDTF">2020-10-29T05:04:26Z</dcterms:created>
  <dcterms:modified xsi:type="dcterms:W3CDTF">2020-11-17T05:28:04Z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0x010100E323E5AEC20809499EEB6B69646804C2</vt:lpwstr>
  </property>
</Properties>
</file>