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Lst>
  <p:notesMasterIdLst>
    <p:notesMasterId r:id="rId39"/>
  </p:notesMasterIdLst>
  <p:handoutMasterIdLst>
    <p:handoutMasterId r:id="rId40"/>
  </p:handoutMasterIdLst>
  <p:sldIdLst>
    <p:sldId id="256" r:id="rId2"/>
    <p:sldId id="257" r:id="rId3"/>
    <p:sldId id="385" r:id="rId4"/>
    <p:sldId id="379" r:id="rId5"/>
    <p:sldId id="373" r:id="rId6"/>
    <p:sldId id="387" r:id="rId7"/>
    <p:sldId id="388" r:id="rId8"/>
    <p:sldId id="393" r:id="rId9"/>
    <p:sldId id="394" r:id="rId10"/>
    <p:sldId id="404" r:id="rId11"/>
    <p:sldId id="405" r:id="rId12"/>
    <p:sldId id="406" r:id="rId13"/>
    <p:sldId id="409" r:id="rId14"/>
    <p:sldId id="417" r:id="rId15"/>
    <p:sldId id="421" r:id="rId16"/>
    <p:sldId id="422" r:id="rId17"/>
    <p:sldId id="423" r:id="rId18"/>
    <p:sldId id="429" r:id="rId19"/>
    <p:sldId id="435" r:id="rId20"/>
    <p:sldId id="439" r:id="rId21"/>
    <p:sldId id="440" r:id="rId22"/>
    <p:sldId id="441" r:id="rId23"/>
    <p:sldId id="442" r:id="rId24"/>
    <p:sldId id="443" r:id="rId25"/>
    <p:sldId id="444" r:id="rId26"/>
    <p:sldId id="445" r:id="rId27"/>
    <p:sldId id="446" r:id="rId28"/>
    <p:sldId id="447" r:id="rId29"/>
    <p:sldId id="448" r:id="rId30"/>
    <p:sldId id="449" r:id="rId31"/>
    <p:sldId id="450" r:id="rId32"/>
    <p:sldId id="451" r:id="rId33"/>
    <p:sldId id="452" r:id="rId34"/>
    <p:sldId id="453" r:id="rId35"/>
    <p:sldId id="454" r:id="rId36"/>
    <p:sldId id="455" r:id="rId37"/>
    <p:sldId id="456" r:id="rId38"/>
  </p:sldIdLst>
  <p:sldSz cx="9144000" cy="6858000" type="screen4x3"/>
  <p:notesSz cx="6888163" cy="10020300"/>
  <p:defaultTextStyle>
    <a:defPPr>
      <a:defRPr lang="ja-JP"/>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56">
          <p15:clr>
            <a:srgbClr val="A4A3A4"/>
          </p15:clr>
        </p15:guide>
        <p15:guide id="2" pos="217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008000"/>
    <a:srgbClr val="FFFF99"/>
    <a:srgbClr val="99CCFF"/>
    <a:srgbClr val="FFCC66"/>
    <a:srgbClr val="A50021"/>
    <a:srgbClr val="FFCC00"/>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中間スタイル 4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C083E6E3-FA7D-4D7B-A595-EF9225AFEA82}" styleName="淡色スタイル 1 - アクセント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淡色スタイル 1 - アクセント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344D84-9AFB-497E-A393-DC336BA19D2E}" styleName="中間スタイル 3 - アクセント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91EBBBCC-DAD2-459C-BE2E-F6DE35CF9A28}" styleName="濃色スタイル 2 - アクセント 3/アクセント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濃色スタイル 2 - アクセント 5/アクセント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淡色スタイル 3 - アクセント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淡色スタイル 3 - アクセント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淡色スタイル 3 - アクセント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40" autoAdjust="0"/>
    <p:restoredTop sz="99831" autoAdjust="0"/>
  </p:normalViewPr>
  <p:slideViewPr>
    <p:cSldViewPr>
      <p:cViewPr varScale="1">
        <p:scale>
          <a:sx n="68" d="100"/>
          <a:sy n="68" d="100"/>
        </p:scale>
        <p:origin x="21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858" y="930"/>
      </p:cViewPr>
      <p:guideLst>
        <p:guide orient="horz" pos="3156"/>
        <p:guide pos="217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14301DAA-A03C-41BD-9D8C-C24DAB58B8F7}"/>
              </a:ext>
            </a:extLst>
          </p:cNvPr>
          <p:cNvSpPr>
            <a:spLocks noGrp="1" noChangeArrowheads="1"/>
          </p:cNvSpPr>
          <p:nvPr>
            <p:ph type="hdr" sz="quarter"/>
          </p:nvPr>
        </p:nvSpPr>
        <p:spPr bwMode="auto">
          <a:xfrm>
            <a:off x="0" y="0"/>
            <a:ext cx="2984500" cy="501650"/>
          </a:xfrm>
          <a:prstGeom prst="rect">
            <a:avLst/>
          </a:prstGeom>
          <a:noFill/>
          <a:ln w="9525">
            <a:noFill/>
            <a:miter lim="800000"/>
            <a:headEnd/>
            <a:tailEnd/>
          </a:ln>
          <a:effectLst/>
        </p:spPr>
        <p:txBody>
          <a:bodyPr vert="horz" wrap="square" lIns="96616" tIns="48308" rIns="96616" bIns="48308" numCol="1" anchor="t" anchorCtr="0" compatLnSpc="1">
            <a:prstTxWarp prst="textNoShape">
              <a:avLst/>
            </a:prstTxWarp>
          </a:bodyPr>
          <a:lstStyle>
            <a:lvl1pPr eaLnBrk="0" hangingPunct="0">
              <a:defRPr sz="1300">
                <a:latin typeface="Arial" charset="0"/>
                <a:ea typeface="ＭＳ Ｐゴシック" pitchFamily="50" charset="-128"/>
              </a:defRPr>
            </a:lvl1pPr>
          </a:lstStyle>
          <a:p>
            <a:pPr>
              <a:defRPr/>
            </a:pPr>
            <a:endParaRPr lang="en-US" altLang="ja-JP"/>
          </a:p>
        </p:txBody>
      </p:sp>
      <p:sp>
        <p:nvSpPr>
          <p:cNvPr id="60419" name="Rectangle 3">
            <a:extLst>
              <a:ext uri="{FF2B5EF4-FFF2-40B4-BE49-F238E27FC236}">
                <a16:creationId xmlns:a16="http://schemas.microsoft.com/office/drawing/2014/main" id="{992993DE-7EF1-49C3-9B83-C9268937D9E5}"/>
              </a:ext>
            </a:extLst>
          </p:cNvPr>
          <p:cNvSpPr>
            <a:spLocks noGrp="1" noChangeArrowheads="1"/>
          </p:cNvSpPr>
          <p:nvPr>
            <p:ph type="dt" sz="quarter" idx="1"/>
          </p:nvPr>
        </p:nvSpPr>
        <p:spPr bwMode="auto">
          <a:xfrm>
            <a:off x="3902075" y="0"/>
            <a:ext cx="2984500" cy="501650"/>
          </a:xfrm>
          <a:prstGeom prst="rect">
            <a:avLst/>
          </a:prstGeom>
          <a:noFill/>
          <a:ln w="9525">
            <a:noFill/>
            <a:miter lim="800000"/>
            <a:headEnd/>
            <a:tailEnd/>
          </a:ln>
          <a:effectLst/>
        </p:spPr>
        <p:txBody>
          <a:bodyPr vert="horz" wrap="square" lIns="96616" tIns="48308" rIns="96616" bIns="48308" numCol="1" anchor="t" anchorCtr="0" compatLnSpc="1">
            <a:prstTxWarp prst="textNoShape">
              <a:avLst/>
            </a:prstTxWarp>
          </a:bodyPr>
          <a:lstStyle>
            <a:lvl1pPr algn="r" eaLnBrk="0" hangingPunct="0">
              <a:defRPr sz="1300">
                <a:latin typeface="Arial" charset="0"/>
                <a:ea typeface="ＭＳ Ｐゴシック" pitchFamily="50" charset="-128"/>
              </a:defRPr>
            </a:lvl1pPr>
          </a:lstStyle>
          <a:p>
            <a:pPr>
              <a:defRPr/>
            </a:pPr>
            <a:fld id="{0486B342-9D9D-4863-BE8C-FF1E770D1BAC}" type="datetimeFigureOut">
              <a:rPr lang="ja-JP" altLang="en-US"/>
              <a:pPr>
                <a:defRPr/>
              </a:pPr>
              <a:t>2020/10/14</a:t>
            </a:fld>
            <a:endParaRPr lang="en-US" altLang="ja-JP" dirty="0"/>
          </a:p>
        </p:txBody>
      </p:sp>
      <p:sp>
        <p:nvSpPr>
          <p:cNvPr id="60420" name="Rectangle 4">
            <a:extLst>
              <a:ext uri="{FF2B5EF4-FFF2-40B4-BE49-F238E27FC236}">
                <a16:creationId xmlns:a16="http://schemas.microsoft.com/office/drawing/2014/main" id="{EBFAEC00-C20D-42D5-9EED-E9B0AD77E8FA}"/>
              </a:ext>
            </a:extLst>
          </p:cNvPr>
          <p:cNvSpPr>
            <a:spLocks noGrp="1" noChangeArrowheads="1"/>
          </p:cNvSpPr>
          <p:nvPr>
            <p:ph type="ftr" sz="quarter" idx="2"/>
          </p:nvPr>
        </p:nvSpPr>
        <p:spPr bwMode="auto">
          <a:xfrm>
            <a:off x="0" y="9517063"/>
            <a:ext cx="2984500" cy="501650"/>
          </a:xfrm>
          <a:prstGeom prst="rect">
            <a:avLst/>
          </a:prstGeom>
          <a:noFill/>
          <a:ln w="9525">
            <a:noFill/>
            <a:miter lim="800000"/>
            <a:headEnd/>
            <a:tailEnd/>
          </a:ln>
          <a:effectLst/>
        </p:spPr>
        <p:txBody>
          <a:bodyPr vert="horz" wrap="square" lIns="96616" tIns="48308" rIns="96616" bIns="48308" numCol="1" anchor="b" anchorCtr="0" compatLnSpc="1">
            <a:prstTxWarp prst="textNoShape">
              <a:avLst/>
            </a:prstTxWarp>
          </a:bodyPr>
          <a:lstStyle>
            <a:lvl1pPr eaLnBrk="0" hangingPunct="0">
              <a:defRPr sz="1300">
                <a:latin typeface="Arial" charset="0"/>
                <a:ea typeface="ＭＳ Ｐゴシック" pitchFamily="50" charset="-128"/>
              </a:defRPr>
            </a:lvl1pPr>
          </a:lstStyle>
          <a:p>
            <a:pPr>
              <a:defRPr/>
            </a:pPr>
            <a:endParaRPr lang="en-US" altLang="ja-JP"/>
          </a:p>
        </p:txBody>
      </p:sp>
      <p:sp>
        <p:nvSpPr>
          <p:cNvPr id="60421" name="Rectangle 5">
            <a:extLst>
              <a:ext uri="{FF2B5EF4-FFF2-40B4-BE49-F238E27FC236}">
                <a16:creationId xmlns:a16="http://schemas.microsoft.com/office/drawing/2014/main" id="{07A2113C-833B-4757-BEBA-184DBA732E35}"/>
              </a:ext>
            </a:extLst>
          </p:cNvPr>
          <p:cNvSpPr>
            <a:spLocks noGrp="1" noChangeArrowheads="1"/>
          </p:cNvSpPr>
          <p:nvPr>
            <p:ph type="sldNum" sz="quarter" idx="3"/>
          </p:nvPr>
        </p:nvSpPr>
        <p:spPr bwMode="auto">
          <a:xfrm>
            <a:off x="3902075" y="9517063"/>
            <a:ext cx="2984500" cy="501650"/>
          </a:xfrm>
          <a:prstGeom prst="rect">
            <a:avLst/>
          </a:prstGeom>
          <a:noFill/>
          <a:ln w="9525">
            <a:noFill/>
            <a:miter lim="800000"/>
            <a:headEnd/>
            <a:tailEnd/>
          </a:ln>
          <a:effectLst/>
        </p:spPr>
        <p:txBody>
          <a:bodyPr vert="horz" wrap="square" lIns="96616" tIns="48308" rIns="96616" bIns="48308" numCol="1" anchor="b" anchorCtr="0" compatLnSpc="1">
            <a:prstTxWarp prst="textNoShape">
              <a:avLst/>
            </a:prstTxWarp>
          </a:bodyPr>
          <a:lstStyle>
            <a:lvl1pPr algn="r" eaLnBrk="0" hangingPunct="0">
              <a:defRPr sz="1300"/>
            </a:lvl1pPr>
          </a:lstStyle>
          <a:p>
            <a:fld id="{C9CF1FF8-1B86-43A1-BB94-78756CD9763C}" type="slidenum">
              <a:rPr lang="ja-JP" altLang="en-US"/>
              <a:pPr/>
              <a:t>‹#›</a:t>
            </a:fld>
            <a:endParaRPr lang="en-US" altLang="ja-JP"/>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8962" name="Rectangle 2">
            <a:extLst>
              <a:ext uri="{FF2B5EF4-FFF2-40B4-BE49-F238E27FC236}">
                <a16:creationId xmlns:a16="http://schemas.microsoft.com/office/drawing/2014/main" id="{16109734-2D03-424A-AD5C-B7DCF252B71F}"/>
              </a:ext>
            </a:extLst>
          </p:cNvPr>
          <p:cNvSpPr>
            <a:spLocks noGrp="1" noChangeArrowheads="1"/>
          </p:cNvSpPr>
          <p:nvPr>
            <p:ph type="hdr" sz="quarter"/>
          </p:nvPr>
        </p:nvSpPr>
        <p:spPr bwMode="auto">
          <a:xfrm>
            <a:off x="0" y="0"/>
            <a:ext cx="2984500" cy="501650"/>
          </a:xfrm>
          <a:prstGeom prst="rect">
            <a:avLst/>
          </a:prstGeom>
          <a:noFill/>
          <a:ln w="9525">
            <a:noFill/>
            <a:miter lim="800000"/>
            <a:headEnd/>
            <a:tailEnd/>
          </a:ln>
          <a:effectLst/>
        </p:spPr>
        <p:txBody>
          <a:bodyPr vert="horz" wrap="square" lIns="96616" tIns="48308" rIns="96616" bIns="48308" numCol="1" anchor="t" anchorCtr="0" compatLnSpc="1">
            <a:prstTxWarp prst="textNoShape">
              <a:avLst/>
            </a:prstTxWarp>
          </a:bodyPr>
          <a:lstStyle>
            <a:lvl1pPr>
              <a:defRPr sz="1300">
                <a:latin typeface="Arial" charset="0"/>
                <a:ea typeface="ＭＳ Ｐゴシック" pitchFamily="50" charset="-128"/>
              </a:defRPr>
            </a:lvl1pPr>
          </a:lstStyle>
          <a:p>
            <a:pPr>
              <a:defRPr/>
            </a:pPr>
            <a:endParaRPr lang="en-US" altLang="ja-JP"/>
          </a:p>
        </p:txBody>
      </p:sp>
      <p:sp>
        <p:nvSpPr>
          <p:cNvPr id="168963" name="Rectangle 3">
            <a:extLst>
              <a:ext uri="{FF2B5EF4-FFF2-40B4-BE49-F238E27FC236}">
                <a16:creationId xmlns:a16="http://schemas.microsoft.com/office/drawing/2014/main" id="{239AE5E1-545B-47AF-866B-3FCEA165329A}"/>
              </a:ext>
            </a:extLst>
          </p:cNvPr>
          <p:cNvSpPr>
            <a:spLocks noGrp="1" noChangeArrowheads="1"/>
          </p:cNvSpPr>
          <p:nvPr>
            <p:ph type="dt" idx="1"/>
          </p:nvPr>
        </p:nvSpPr>
        <p:spPr bwMode="auto">
          <a:xfrm>
            <a:off x="3902075" y="0"/>
            <a:ext cx="2984500" cy="501650"/>
          </a:xfrm>
          <a:prstGeom prst="rect">
            <a:avLst/>
          </a:prstGeom>
          <a:noFill/>
          <a:ln w="9525">
            <a:noFill/>
            <a:miter lim="800000"/>
            <a:headEnd/>
            <a:tailEnd/>
          </a:ln>
          <a:effectLst/>
        </p:spPr>
        <p:txBody>
          <a:bodyPr vert="horz" wrap="square" lIns="96616" tIns="48308" rIns="96616" bIns="48308" numCol="1" anchor="t" anchorCtr="0" compatLnSpc="1">
            <a:prstTxWarp prst="textNoShape">
              <a:avLst/>
            </a:prstTxWarp>
          </a:bodyPr>
          <a:lstStyle>
            <a:lvl1pPr algn="r">
              <a:defRPr sz="1300">
                <a:latin typeface="Arial" charset="0"/>
                <a:ea typeface="ＭＳ Ｐゴシック" pitchFamily="50" charset="-128"/>
              </a:defRPr>
            </a:lvl1pPr>
          </a:lstStyle>
          <a:p>
            <a:pPr>
              <a:defRPr/>
            </a:pPr>
            <a:endParaRPr lang="en-US" altLang="ja-JP"/>
          </a:p>
        </p:txBody>
      </p:sp>
      <p:sp>
        <p:nvSpPr>
          <p:cNvPr id="40964" name="Rectangle 4">
            <a:extLst>
              <a:ext uri="{FF2B5EF4-FFF2-40B4-BE49-F238E27FC236}">
                <a16:creationId xmlns:a16="http://schemas.microsoft.com/office/drawing/2014/main" id="{F688F12A-8478-4F01-AE46-BEA899F741F0}"/>
              </a:ext>
            </a:extLst>
          </p:cNvPr>
          <p:cNvSpPr>
            <a:spLocks noGrp="1" noRot="1" noChangeAspect="1" noChangeArrowheads="1" noTextEdit="1"/>
          </p:cNvSpPr>
          <p:nvPr>
            <p:ph type="sldImg" idx="2"/>
          </p:nvPr>
        </p:nvSpPr>
        <p:spPr bwMode="auto">
          <a:xfrm>
            <a:off x="939800" y="750888"/>
            <a:ext cx="5008563" cy="37576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8965" name="Rectangle 5">
            <a:extLst>
              <a:ext uri="{FF2B5EF4-FFF2-40B4-BE49-F238E27FC236}">
                <a16:creationId xmlns:a16="http://schemas.microsoft.com/office/drawing/2014/main" id="{68B389A4-AF65-49E3-A37E-BC6C9A3D9517}"/>
              </a:ext>
            </a:extLst>
          </p:cNvPr>
          <p:cNvSpPr>
            <a:spLocks noGrp="1" noChangeArrowheads="1"/>
          </p:cNvSpPr>
          <p:nvPr>
            <p:ph type="body" sz="quarter" idx="3"/>
          </p:nvPr>
        </p:nvSpPr>
        <p:spPr bwMode="auto">
          <a:xfrm>
            <a:off x="688975" y="4759325"/>
            <a:ext cx="5510213" cy="4510088"/>
          </a:xfrm>
          <a:prstGeom prst="rect">
            <a:avLst/>
          </a:prstGeom>
          <a:noFill/>
          <a:ln w="9525">
            <a:noFill/>
            <a:miter lim="800000"/>
            <a:headEnd/>
            <a:tailEnd/>
          </a:ln>
          <a:effectLst/>
        </p:spPr>
        <p:txBody>
          <a:bodyPr vert="horz" wrap="square" lIns="96616" tIns="48308" rIns="96616" bIns="48308"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168966" name="Rectangle 6">
            <a:extLst>
              <a:ext uri="{FF2B5EF4-FFF2-40B4-BE49-F238E27FC236}">
                <a16:creationId xmlns:a16="http://schemas.microsoft.com/office/drawing/2014/main" id="{4ED0DF91-B848-49C5-94BC-40AF7DBE89B2}"/>
              </a:ext>
            </a:extLst>
          </p:cNvPr>
          <p:cNvSpPr>
            <a:spLocks noGrp="1" noChangeArrowheads="1"/>
          </p:cNvSpPr>
          <p:nvPr>
            <p:ph type="ftr" sz="quarter" idx="4"/>
          </p:nvPr>
        </p:nvSpPr>
        <p:spPr bwMode="auto">
          <a:xfrm>
            <a:off x="0" y="9517063"/>
            <a:ext cx="2984500" cy="501650"/>
          </a:xfrm>
          <a:prstGeom prst="rect">
            <a:avLst/>
          </a:prstGeom>
          <a:noFill/>
          <a:ln w="9525">
            <a:noFill/>
            <a:miter lim="800000"/>
            <a:headEnd/>
            <a:tailEnd/>
          </a:ln>
          <a:effectLst/>
        </p:spPr>
        <p:txBody>
          <a:bodyPr vert="horz" wrap="square" lIns="96616" tIns="48308" rIns="96616" bIns="48308" numCol="1" anchor="b" anchorCtr="0" compatLnSpc="1">
            <a:prstTxWarp prst="textNoShape">
              <a:avLst/>
            </a:prstTxWarp>
          </a:bodyPr>
          <a:lstStyle>
            <a:lvl1pPr>
              <a:defRPr sz="1300">
                <a:latin typeface="Arial" charset="0"/>
                <a:ea typeface="ＭＳ Ｐゴシック" pitchFamily="50" charset="-128"/>
              </a:defRPr>
            </a:lvl1pPr>
          </a:lstStyle>
          <a:p>
            <a:pPr>
              <a:defRPr/>
            </a:pPr>
            <a:endParaRPr lang="en-US" altLang="ja-JP"/>
          </a:p>
        </p:txBody>
      </p:sp>
      <p:sp>
        <p:nvSpPr>
          <p:cNvPr id="168967" name="Rectangle 7">
            <a:extLst>
              <a:ext uri="{FF2B5EF4-FFF2-40B4-BE49-F238E27FC236}">
                <a16:creationId xmlns:a16="http://schemas.microsoft.com/office/drawing/2014/main" id="{F84C248B-84C2-4606-B4D5-7AB7CCAECE53}"/>
              </a:ext>
            </a:extLst>
          </p:cNvPr>
          <p:cNvSpPr>
            <a:spLocks noGrp="1" noChangeArrowheads="1"/>
          </p:cNvSpPr>
          <p:nvPr>
            <p:ph type="sldNum" sz="quarter" idx="5"/>
          </p:nvPr>
        </p:nvSpPr>
        <p:spPr bwMode="auto">
          <a:xfrm>
            <a:off x="3902075" y="9517063"/>
            <a:ext cx="2984500" cy="501650"/>
          </a:xfrm>
          <a:prstGeom prst="rect">
            <a:avLst/>
          </a:prstGeom>
          <a:noFill/>
          <a:ln w="9525">
            <a:noFill/>
            <a:miter lim="800000"/>
            <a:headEnd/>
            <a:tailEnd/>
          </a:ln>
          <a:effectLst/>
        </p:spPr>
        <p:txBody>
          <a:bodyPr vert="horz" wrap="square" lIns="96616" tIns="48308" rIns="96616" bIns="48308" numCol="1" anchor="b" anchorCtr="0" compatLnSpc="1">
            <a:prstTxWarp prst="textNoShape">
              <a:avLst/>
            </a:prstTxWarp>
          </a:bodyPr>
          <a:lstStyle>
            <a:lvl1pPr algn="r">
              <a:defRPr sz="1300"/>
            </a:lvl1pPr>
          </a:lstStyle>
          <a:p>
            <a:fld id="{5023C643-395E-424B-ADB4-64E99364AD85}" type="slidenum">
              <a:rPr lang="en-US" altLang="ja-JP"/>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1C0B83E1-F9F4-4155-9594-67015DB6DF85}"/>
              </a:ext>
            </a:extLst>
          </p:cNvPr>
          <p:cNvSpPr>
            <a:spLocks noGrp="1" noRot="1" noChangeAspect="1" noChangeArrowheads="1" noTextEdit="1"/>
          </p:cNvSpPr>
          <p:nvPr>
            <p:ph type="sldImg"/>
          </p:nvPr>
        </p:nvSpPr>
        <p:spPr>
          <a:ln/>
        </p:spPr>
      </p:sp>
      <p:sp>
        <p:nvSpPr>
          <p:cNvPr id="41987" name="Rectangle 3">
            <a:extLst>
              <a:ext uri="{FF2B5EF4-FFF2-40B4-BE49-F238E27FC236}">
                <a16:creationId xmlns:a16="http://schemas.microsoft.com/office/drawing/2014/main" id="{18728D1B-004F-4E41-B046-ABE34427612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4440867C-A947-407C-9977-F30D926F5B4A}"/>
              </a:ext>
            </a:extLst>
          </p:cNvPr>
          <p:cNvSpPr>
            <a:spLocks noGrp="1" noRot="1" noChangeAspect="1" noChangeArrowheads="1" noTextEdit="1"/>
          </p:cNvSpPr>
          <p:nvPr>
            <p:ph type="sldImg"/>
          </p:nvPr>
        </p:nvSpPr>
        <p:spPr>
          <a:ln/>
        </p:spPr>
      </p:sp>
      <p:sp>
        <p:nvSpPr>
          <p:cNvPr id="51203" name="Rectangle 3">
            <a:extLst>
              <a:ext uri="{FF2B5EF4-FFF2-40B4-BE49-F238E27FC236}">
                <a16:creationId xmlns:a16="http://schemas.microsoft.com/office/drawing/2014/main" id="{1ED6E2E2-01F1-4085-94BA-4FDC587C775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850CE706-24E9-4B33-85F9-BAD7ABA55F5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72C1AAEB-3247-4695-9F0C-9A0B0E9494DE}" type="slidenum">
              <a:rPr lang="en-US" altLang="ja-JP"/>
              <a:pPr eaLnBrk="1" hangingPunct="1"/>
              <a:t>17</a:t>
            </a:fld>
            <a:endParaRPr lang="en-US" altLang="ja-JP"/>
          </a:p>
        </p:txBody>
      </p:sp>
      <p:sp>
        <p:nvSpPr>
          <p:cNvPr id="52227" name="Rectangle 2">
            <a:extLst>
              <a:ext uri="{FF2B5EF4-FFF2-40B4-BE49-F238E27FC236}">
                <a16:creationId xmlns:a16="http://schemas.microsoft.com/office/drawing/2014/main" id="{BE9537C4-B3D3-4D7B-A146-BD289B947149}"/>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3E63CB31-2FC4-4E9B-953E-733F1E3B607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ja-JP" altLang="en-US">
                <a:latin typeface="Arial" panose="020B0604020202020204" pitchFamily="34" charset="0"/>
              </a:rPr>
              <a:t>前半　財務会計の役割と機能</a:t>
            </a:r>
          </a:p>
          <a:p>
            <a:pPr eaLnBrk="1" hangingPunct="1"/>
            <a:r>
              <a:rPr lang="ja-JP" altLang="en-US">
                <a:latin typeface="Arial" panose="020B0604020202020204" pitchFamily="34" charset="0"/>
              </a:rPr>
              <a:t>社会はひとつの大きなシステム</a:t>
            </a:r>
          </a:p>
          <a:p>
            <a:pPr eaLnBrk="1" hangingPunct="1"/>
            <a:r>
              <a:rPr lang="ja-JP" altLang="en-US">
                <a:latin typeface="Arial" panose="020B0604020202020204" pitchFamily="34" charset="0"/>
              </a:rPr>
              <a:t>後半　財務会計を形作っている会計制度</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スライド イメージ プレースホルダ 1">
            <a:extLst>
              <a:ext uri="{FF2B5EF4-FFF2-40B4-BE49-F238E27FC236}">
                <a16:creationId xmlns:a16="http://schemas.microsoft.com/office/drawing/2014/main" id="{2251B169-8FB3-4852-B512-BE6C3C4E2CF6}"/>
              </a:ext>
            </a:extLst>
          </p:cNvPr>
          <p:cNvSpPr>
            <a:spLocks noGrp="1" noRot="1" noChangeAspect="1" noTextEdit="1"/>
          </p:cNvSpPr>
          <p:nvPr>
            <p:ph type="sldImg"/>
          </p:nvPr>
        </p:nvSpPr>
        <p:spPr>
          <a:ln/>
        </p:spPr>
      </p:sp>
      <p:sp>
        <p:nvSpPr>
          <p:cNvPr id="53251" name="ノート プレースホルダ 2">
            <a:extLst>
              <a:ext uri="{FF2B5EF4-FFF2-40B4-BE49-F238E27FC236}">
                <a16:creationId xmlns:a16="http://schemas.microsoft.com/office/drawing/2014/main" id="{624BAEDF-3147-47D4-B275-82EB816E332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ja-JP" altLang="en-US">
                <a:latin typeface="Arial" panose="020B0604020202020204" pitchFamily="34" charset="0"/>
              </a:rPr>
              <a:t>昭和</a:t>
            </a:r>
            <a:r>
              <a:rPr lang="en-US" altLang="ja-JP">
                <a:latin typeface="Arial" panose="020B0604020202020204" pitchFamily="34" charset="0"/>
              </a:rPr>
              <a:t>24</a:t>
            </a:r>
            <a:r>
              <a:rPr lang="ja-JP" altLang="en-US">
                <a:latin typeface="Arial" panose="020B0604020202020204" pitchFamily="34" charset="0"/>
              </a:rPr>
              <a:t>年制定</a:t>
            </a:r>
          </a:p>
        </p:txBody>
      </p:sp>
      <p:sp>
        <p:nvSpPr>
          <p:cNvPr id="53252" name="スライド番号プレースホルダ 3">
            <a:extLst>
              <a:ext uri="{FF2B5EF4-FFF2-40B4-BE49-F238E27FC236}">
                <a16:creationId xmlns:a16="http://schemas.microsoft.com/office/drawing/2014/main" id="{13C0DA7B-49C8-4CC5-99AF-DBD2626B623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63E88908-3DC3-46F3-B1E4-ABAADE03D268}" type="slidenum">
              <a:rPr lang="en-US" altLang="ja-JP"/>
              <a:pPr eaLnBrk="1" hangingPunct="1"/>
              <a:t>19</a:t>
            </a:fld>
            <a:endParaRPr lang="en-US" altLang="ja-JP"/>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B034DE26-317A-48C7-B0DA-1FB895A45B7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50F90A22-83DB-4009-BFB8-C1C4CFA07E1E}" type="slidenum">
              <a:rPr lang="en-US" altLang="ja-JP"/>
              <a:pPr eaLnBrk="1" hangingPunct="1"/>
              <a:t>20</a:t>
            </a:fld>
            <a:endParaRPr lang="en-US" altLang="ja-JP"/>
          </a:p>
        </p:txBody>
      </p:sp>
      <p:sp>
        <p:nvSpPr>
          <p:cNvPr id="54275" name="Rectangle 2">
            <a:extLst>
              <a:ext uri="{FF2B5EF4-FFF2-40B4-BE49-F238E27FC236}">
                <a16:creationId xmlns:a16="http://schemas.microsoft.com/office/drawing/2014/main" id="{A0341FCF-77C5-4D00-ABAD-FFE27277B96B}"/>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F6B78C34-1226-4909-BDD3-47DDFF81444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ja-JP" altLang="en-US">
                <a:latin typeface="Arial" panose="020B0604020202020204" pitchFamily="34" charset="0"/>
              </a:rPr>
              <a:t>前半　財務会計の役割と機能</a:t>
            </a:r>
          </a:p>
          <a:p>
            <a:pPr eaLnBrk="1" hangingPunct="1"/>
            <a:r>
              <a:rPr lang="ja-JP" altLang="en-US">
                <a:latin typeface="Arial" panose="020B0604020202020204" pitchFamily="34" charset="0"/>
              </a:rPr>
              <a:t>社会はひとつの大きなシステム</a:t>
            </a:r>
          </a:p>
          <a:p>
            <a:pPr eaLnBrk="1" hangingPunct="1"/>
            <a:r>
              <a:rPr lang="ja-JP" altLang="en-US">
                <a:latin typeface="Arial" panose="020B0604020202020204" pitchFamily="34" charset="0"/>
              </a:rPr>
              <a:t>後半　財務会計を形作っている会計制度</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97C6D161-919B-43B8-BD75-7A886AE400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7D4D9A2C-DE02-468D-95D1-59C0DD79CF79}" type="slidenum">
              <a:rPr lang="en-US" altLang="ja-JP"/>
              <a:pPr eaLnBrk="1" hangingPunct="1"/>
              <a:t>22</a:t>
            </a:fld>
            <a:endParaRPr lang="en-US" altLang="ja-JP"/>
          </a:p>
        </p:txBody>
      </p:sp>
      <p:sp>
        <p:nvSpPr>
          <p:cNvPr id="55299" name="Rectangle 2">
            <a:extLst>
              <a:ext uri="{FF2B5EF4-FFF2-40B4-BE49-F238E27FC236}">
                <a16:creationId xmlns:a16="http://schemas.microsoft.com/office/drawing/2014/main" id="{CFA54B7B-FFA2-4E06-9101-69BA0774ADBA}"/>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id="{035081BD-B60D-4A78-99DA-40ABE282726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ja-JP" altLang="en-US">
                <a:latin typeface="Arial" panose="020B0604020202020204" pitchFamily="34" charset="0"/>
              </a:rPr>
              <a:t>前半　財務会計の役割と機能</a:t>
            </a:r>
          </a:p>
          <a:p>
            <a:pPr eaLnBrk="1" hangingPunct="1"/>
            <a:r>
              <a:rPr lang="ja-JP" altLang="en-US">
                <a:latin typeface="Arial" panose="020B0604020202020204" pitchFamily="34" charset="0"/>
              </a:rPr>
              <a:t>社会はひとつの大きなシステム</a:t>
            </a:r>
          </a:p>
          <a:p>
            <a:pPr eaLnBrk="1" hangingPunct="1"/>
            <a:r>
              <a:rPr lang="ja-JP" altLang="en-US">
                <a:latin typeface="Arial" panose="020B0604020202020204" pitchFamily="34" charset="0"/>
              </a:rPr>
              <a:t>後半　財務会計を形作っている会計制度</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C66298E6-29BD-4BBF-B68F-59F4C0AC51D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1B7D9976-9293-4168-8AC3-7532BF90928C}" type="slidenum">
              <a:rPr lang="en-US" altLang="ja-JP"/>
              <a:pPr eaLnBrk="1" hangingPunct="1"/>
              <a:t>24</a:t>
            </a:fld>
            <a:endParaRPr lang="en-US" altLang="ja-JP"/>
          </a:p>
        </p:txBody>
      </p:sp>
      <p:sp>
        <p:nvSpPr>
          <p:cNvPr id="56323" name="Rectangle 2">
            <a:extLst>
              <a:ext uri="{FF2B5EF4-FFF2-40B4-BE49-F238E27FC236}">
                <a16:creationId xmlns:a16="http://schemas.microsoft.com/office/drawing/2014/main" id="{8CC211D8-9C36-409D-A443-BEF1400EA70F}"/>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E2EA6FF0-5077-416B-8408-A0982E356DB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ja-JP" altLang="en-US">
                <a:latin typeface="Arial" panose="020B0604020202020204" pitchFamily="34" charset="0"/>
              </a:rPr>
              <a:t>前半　財務会計の役割と機能</a:t>
            </a:r>
          </a:p>
          <a:p>
            <a:pPr eaLnBrk="1" hangingPunct="1"/>
            <a:r>
              <a:rPr lang="ja-JP" altLang="en-US">
                <a:latin typeface="Arial" panose="020B0604020202020204" pitchFamily="34" charset="0"/>
              </a:rPr>
              <a:t>社会はひとつの大きなシステム</a:t>
            </a:r>
          </a:p>
          <a:p>
            <a:pPr eaLnBrk="1" hangingPunct="1"/>
            <a:r>
              <a:rPr lang="ja-JP" altLang="en-US">
                <a:latin typeface="Arial" panose="020B0604020202020204" pitchFamily="34" charset="0"/>
              </a:rPr>
              <a:t>後半　財務会計を形作っている会計制度</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6F55D759-5B5D-409E-B6E1-E5884FA1607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EB87BDE6-771A-4458-994A-435E1E87D356}" type="slidenum">
              <a:rPr lang="en-US" altLang="ja-JP"/>
              <a:pPr eaLnBrk="1" hangingPunct="1"/>
              <a:t>26</a:t>
            </a:fld>
            <a:endParaRPr lang="en-US" altLang="ja-JP"/>
          </a:p>
        </p:txBody>
      </p:sp>
      <p:sp>
        <p:nvSpPr>
          <p:cNvPr id="57347" name="Rectangle 2">
            <a:extLst>
              <a:ext uri="{FF2B5EF4-FFF2-40B4-BE49-F238E27FC236}">
                <a16:creationId xmlns:a16="http://schemas.microsoft.com/office/drawing/2014/main" id="{2DAA59BA-3286-4751-B921-8E2FFF05475F}"/>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A4166BF8-7493-4A18-B867-39910ECCAA5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ja-JP" altLang="en-US">
                <a:latin typeface="Arial" panose="020B0604020202020204" pitchFamily="34" charset="0"/>
              </a:rPr>
              <a:t>前半　財務会計の役割と機能</a:t>
            </a:r>
          </a:p>
          <a:p>
            <a:pPr eaLnBrk="1" hangingPunct="1"/>
            <a:r>
              <a:rPr lang="ja-JP" altLang="en-US">
                <a:latin typeface="Arial" panose="020B0604020202020204" pitchFamily="34" charset="0"/>
              </a:rPr>
              <a:t>社会はひとつの大きなシステム</a:t>
            </a:r>
          </a:p>
          <a:p>
            <a:pPr eaLnBrk="1" hangingPunct="1"/>
            <a:r>
              <a:rPr lang="ja-JP" altLang="en-US">
                <a:latin typeface="Arial" panose="020B0604020202020204" pitchFamily="34" charset="0"/>
              </a:rPr>
              <a:t>後半　財務会計を形作っている会計制度</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6C2AB494-931F-4ADC-A166-3AB6E4E9F52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11818983-6940-4C68-8504-DC11A96A0321}" type="slidenum">
              <a:rPr lang="en-US" altLang="ja-JP"/>
              <a:pPr eaLnBrk="1" hangingPunct="1"/>
              <a:t>28</a:t>
            </a:fld>
            <a:endParaRPr lang="en-US" altLang="ja-JP"/>
          </a:p>
        </p:txBody>
      </p:sp>
      <p:sp>
        <p:nvSpPr>
          <p:cNvPr id="58371" name="Rectangle 2">
            <a:extLst>
              <a:ext uri="{FF2B5EF4-FFF2-40B4-BE49-F238E27FC236}">
                <a16:creationId xmlns:a16="http://schemas.microsoft.com/office/drawing/2014/main" id="{9BCC083C-8F0D-4213-AB73-190C8DA4A070}"/>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1C520F92-FBAA-4353-97DD-8E93A76C9C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ja-JP" altLang="en-US">
                <a:latin typeface="Arial" panose="020B0604020202020204" pitchFamily="34" charset="0"/>
              </a:rPr>
              <a:t>前半　財務会計の役割と機能</a:t>
            </a:r>
          </a:p>
          <a:p>
            <a:pPr eaLnBrk="1" hangingPunct="1"/>
            <a:r>
              <a:rPr lang="ja-JP" altLang="en-US">
                <a:latin typeface="Arial" panose="020B0604020202020204" pitchFamily="34" charset="0"/>
              </a:rPr>
              <a:t>社会はひとつの大きなシステム</a:t>
            </a:r>
          </a:p>
          <a:p>
            <a:pPr eaLnBrk="1" hangingPunct="1"/>
            <a:r>
              <a:rPr lang="ja-JP" altLang="en-US">
                <a:latin typeface="Arial" panose="020B0604020202020204" pitchFamily="34" charset="0"/>
              </a:rPr>
              <a:t>後半　財務会計を形作っている会計制度</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8DA79B4F-26F9-448D-A22F-C276D5C10B2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B264B7B7-48EE-4A0C-8662-210A7921248C}" type="slidenum">
              <a:rPr lang="en-US" altLang="ja-JP"/>
              <a:pPr eaLnBrk="1" hangingPunct="1"/>
              <a:t>30</a:t>
            </a:fld>
            <a:endParaRPr lang="en-US" altLang="ja-JP"/>
          </a:p>
        </p:txBody>
      </p:sp>
      <p:sp>
        <p:nvSpPr>
          <p:cNvPr id="59395" name="Rectangle 2">
            <a:extLst>
              <a:ext uri="{FF2B5EF4-FFF2-40B4-BE49-F238E27FC236}">
                <a16:creationId xmlns:a16="http://schemas.microsoft.com/office/drawing/2014/main" id="{D3561314-21F6-4CC8-B0C1-8B9B58603E38}"/>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E0CA34DF-1C1C-4A54-8897-724E8304198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ja-JP" altLang="en-US">
                <a:latin typeface="Arial" panose="020B0604020202020204" pitchFamily="34" charset="0"/>
              </a:rPr>
              <a:t>前半　財務会計の役割と機能</a:t>
            </a:r>
          </a:p>
          <a:p>
            <a:pPr eaLnBrk="1" hangingPunct="1"/>
            <a:r>
              <a:rPr lang="ja-JP" altLang="en-US">
                <a:latin typeface="Arial" panose="020B0604020202020204" pitchFamily="34" charset="0"/>
              </a:rPr>
              <a:t>社会はひとつの大きなシステム</a:t>
            </a:r>
          </a:p>
          <a:p>
            <a:pPr eaLnBrk="1" hangingPunct="1"/>
            <a:r>
              <a:rPr lang="ja-JP" altLang="en-US">
                <a:latin typeface="Arial" panose="020B0604020202020204" pitchFamily="34" charset="0"/>
              </a:rPr>
              <a:t>後半　財務会計を形作っている会計制度</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48A6C7AE-B95D-4F96-BC7E-23690202A68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7EAE1E56-09E5-46E1-BD35-CB23B98B1361}" type="slidenum">
              <a:rPr lang="en-US" altLang="ja-JP"/>
              <a:pPr eaLnBrk="1" hangingPunct="1"/>
              <a:t>33</a:t>
            </a:fld>
            <a:endParaRPr lang="en-US" altLang="ja-JP"/>
          </a:p>
        </p:txBody>
      </p:sp>
      <p:sp>
        <p:nvSpPr>
          <p:cNvPr id="60419" name="Rectangle 2">
            <a:extLst>
              <a:ext uri="{FF2B5EF4-FFF2-40B4-BE49-F238E27FC236}">
                <a16:creationId xmlns:a16="http://schemas.microsoft.com/office/drawing/2014/main" id="{ED82C68E-9938-41BA-8B39-A29A71A9274A}"/>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A1F1161A-4B37-41D3-92F4-61890897499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ja-JP" altLang="en-US">
                <a:latin typeface="Arial" panose="020B0604020202020204" pitchFamily="34" charset="0"/>
              </a:rPr>
              <a:t>前半　財務会計の役割と機能</a:t>
            </a:r>
          </a:p>
          <a:p>
            <a:pPr eaLnBrk="1" hangingPunct="1"/>
            <a:r>
              <a:rPr lang="ja-JP" altLang="en-US">
                <a:latin typeface="Arial" panose="020B0604020202020204" pitchFamily="34" charset="0"/>
              </a:rPr>
              <a:t>社会はひとつの大きなシステム</a:t>
            </a:r>
          </a:p>
          <a:p>
            <a:pPr eaLnBrk="1" hangingPunct="1"/>
            <a:r>
              <a:rPr lang="ja-JP" altLang="en-US">
                <a:latin typeface="Arial" panose="020B0604020202020204" pitchFamily="34" charset="0"/>
              </a:rPr>
              <a:t>後半　財務会計を形作っている会計制度</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BB1D59B2-9DB3-4997-80AC-919168A81E5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97B5CF17-5C9C-43B8-A698-68E3364C7CBB}" type="slidenum">
              <a:rPr lang="en-US" altLang="ja-JP"/>
              <a:pPr eaLnBrk="1" hangingPunct="1"/>
              <a:t>2</a:t>
            </a:fld>
            <a:endParaRPr lang="en-US" altLang="ja-JP"/>
          </a:p>
        </p:txBody>
      </p:sp>
      <p:sp>
        <p:nvSpPr>
          <p:cNvPr id="43011" name="Rectangle 2">
            <a:extLst>
              <a:ext uri="{FF2B5EF4-FFF2-40B4-BE49-F238E27FC236}">
                <a16:creationId xmlns:a16="http://schemas.microsoft.com/office/drawing/2014/main" id="{89D4049B-3A93-4B00-B1F9-05149D62E7C0}"/>
              </a:ext>
            </a:extLst>
          </p:cNvPr>
          <p:cNvSpPr>
            <a:spLocks noGrp="1" noRot="1" noChangeAspect="1" noChangeArrowheads="1" noTextEdit="1"/>
          </p:cNvSpPr>
          <p:nvPr>
            <p:ph type="sldImg"/>
          </p:nvPr>
        </p:nvSpPr>
        <p:spPr>
          <a:ln/>
        </p:spPr>
      </p:sp>
      <p:sp>
        <p:nvSpPr>
          <p:cNvPr id="43012" name="Rectangle 3">
            <a:extLst>
              <a:ext uri="{FF2B5EF4-FFF2-40B4-BE49-F238E27FC236}">
                <a16:creationId xmlns:a16="http://schemas.microsoft.com/office/drawing/2014/main" id="{3ACA73F5-5091-474D-8FA8-EF1010E8E6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ja-JP" altLang="en-US">
                <a:latin typeface="Arial" panose="020B0604020202020204" pitchFamily="34" charset="0"/>
              </a:rPr>
              <a:t>前半　財務会計の役割と機能</a:t>
            </a:r>
          </a:p>
          <a:p>
            <a:pPr eaLnBrk="1" hangingPunct="1"/>
            <a:r>
              <a:rPr lang="ja-JP" altLang="en-US">
                <a:latin typeface="Arial" panose="020B0604020202020204" pitchFamily="34" charset="0"/>
              </a:rPr>
              <a:t>社会はひとつの大きなシステム</a:t>
            </a:r>
          </a:p>
          <a:p>
            <a:pPr eaLnBrk="1" hangingPunct="1"/>
            <a:r>
              <a:rPr lang="ja-JP" altLang="en-US">
                <a:latin typeface="Arial" panose="020B0604020202020204" pitchFamily="34" charset="0"/>
              </a:rPr>
              <a:t>後半　財務会計を形作っている会計制度</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4EE64305-9860-4CDA-8DB5-A141837E56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C17817C3-FCFB-463C-BB99-5DCC611408FF}" type="slidenum">
              <a:rPr lang="en-US" altLang="ja-JP"/>
              <a:pPr eaLnBrk="1" hangingPunct="1"/>
              <a:t>35</a:t>
            </a:fld>
            <a:endParaRPr lang="en-US" altLang="ja-JP"/>
          </a:p>
        </p:txBody>
      </p:sp>
      <p:sp>
        <p:nvSpPr>
          <p:cNvPr id="61443" name="Rectangle 2">
            <a:extLst>
              <a:ext uri="{FF2B5EF4-FFF2-40B4-BE49-F238E27FC236}">
                <a16:creationId xmlns:a16="http://schemas.microsoft.com/office/drawing/2014/main" id="{A8AB5D16-E968-40C5-999A-CBF56B7A8E00}"/>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FE6D6185-97C5-4BE7-8614-7A6C61E130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ja-JP" altLang="en-US">
                <a:latin typeface="Arial" panose="020B0604020202020204" pitchFamily="34" charset="0"/>
              </a:rPr>
              <a:t>前半　財務会計の役割と機能</a:t>
            </a:r>
          </a:p>
          <a:p>
            <a:pPr eaLnBrk="1" hangingPunct="1"/>
            <a:r>
              <a:rPr lang="ja-JP" altLang="en-US">
                <a:latin typeface="Arial" panose="020B0604020202020204" pitchFamily="34" charset="0"/>
              </a:rPr>
              <a:t>社会はひとつの大きなシステム</a:t>
            </a:r>
          </a:p>
          <a:p>
            <a:pPr eaLnBrk="1" hangingPunct="1"/>
            <a:r>
              <a:rPr lang="ja-JP" altLang="en-US">
                <a:latin typeface="Arial" panose="020B0604020202020204" pitchFamily="34" charset="0"/>
              </a:rPr>
              <a:t>後半　財務会計を形作っている会計制度</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CBC73CF3-5D9D-4522-9CB3-6A6ABF74192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C6518062-52D7-4331-AA6D-D47A93551965}" type="slidenum">
              <a:rPr lang="en-US" altLang="ja-JP"/>
              <a:pPr eaLnBrk="1" hangingPunct="1"/>
              <a:t>37</a:t>
            </a:fld>
            <a:endParaRPr lang="en-US" altLang="ja-JP"/>
          </a:p>
        </p:txBody>
      </p:sp>
      <p:sp>
        <p:nvSpPr>
          <p:cNvPr id="62467" name="Rectangle 2">
            <a:extLst>
              <a:ext uri="{FF2B5EF4-FFF2-40B4-BE49-F238E27FC236}">
                <a16:creationId xmlns:a16="http://schemas.microsoft.com/office/drawing/2014/main" id="{5D22B2F8-F074-4026-9310-D7D136F988BA}"/>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1EDC262D-E6DE-4506-94B7-09A708FC440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ja-JP" altLang="en-US">
                <a:latin typeface="Arial" panose="020B0604020202020204" pitchFamily="34" charset="0"/>
              </a:rPr>
              <a:t>前半　財務会計の役割と機能</a:t>
            </a:r>
          </a:p>
          <a:p>
            <a:pPr eaLnBrk="1" hangingPunct="1"/>
            <a:r>
              <a:rPr lang="ja-JP" altLang="en-US">
                <a:latin typeface="Arial" panose="020B0604020202020204" pitchFamily="34" charset="0"/>
              </a:rPr>
              <a:t>社会はひとつの大きなシステム</a:t>
            </a:r>
          </a:p>
          <a:p>
            <a:pPr eaLnBrk="1" hangingPunct="1"/>
            <a:r>
              <a:rPr lang="ja-JP" altLang="en-US">
                <a:latin typeface="Arial" panose="020B0604020202020204" pitchFamily="34" charset="0"/>
              </a:rPr>
              <a:t>後半　財務会計を形作っている会計制度</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3246D685-E63F-49BB-AF1B-DAA7976E920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5BE7D5F7-1A9C-4041-A8F8-9F991BB52F46}" type="slidenum">
              <a:rPr lang="en-US" altLang="ja-JP"/>
              <a:pPr eaLnBrk="1" hangingPunct="1"/>
              <a:t>5</a:t>
            </a:fld>
            <a:endParaRPr lang="en-US" altLang="ja-JP"/>
          </a:p>
        </p:txBody>
      </p:sp>
      <p:sp>
        <p:nvSpPr>
          <p:cNvPr id="44035" name="Rectangle 2">
            <a:extLst>
              <a:ext uri="{FF2B5EF4-FFF2-40B4-BE49-F238E27FC236}">
                <a16:creationId xmlns:a16="http://schemas.microsoft.com/office/drawing/2014/main" id="{5938D32E-EE21-4265-9D44-EA27784E366C}"/>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6C6C737E-E245-4553-B730-F8D992F6BCE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ja-JP" altLang="en-US">
                <a:latin typeface="Arial" panose="020B0604020202020204" pitchFamily="34" charset="0"/>
              </a:rPr>
              <a:t>前半　財務会計の役割と機能</a:t>
            </a:r>
          </a:p>
          <a:p>
            <a:pPr eaLnBrk="1" hangingPunct="1"/>
            <a:r>
              <a:rPr lang="ja-JP" altLang="en-US">
                <a:latin typeface="Arial" panose="020B0604020202020204" pitchFamily="34" charset="0"/>
              </a:rPr>
              <a:t>社会はひとつの大きなシステム</a:t>
            </a:r>
          </a:p>
          <a:p>
            <a:pPr eaLnBrk="1" hangingPunct="1"/>
            <a:r>
              <a:rPr lang="ja-JP" altLang="en-US">
                <a:latin typeface="Arial" panose="020B0604020202020204" pitchFamily="34" charset="0"/>
              </a:rPr>
              <a:t>後半　財務会計を形作っている会計制度</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F1928116-C48E-419F-B372-E7D121EF88FD}"/>
              </a:ext>
            </a:extLst>
          </p:cNvPr>
          <p:cNvSpPr>
            <a:spLocks noGrp="1" noRot="1" noChangeAspect="1" noChangeArrowheads="1" noTextEdit="1"/>
          </p:cNvSpPr>
          <p:nvPr>
            <p:ph type="sldImg"/>
          </p:nvPr>
        </p:nvSpPr>
        <p:spPr>
          <a:ln/>
        </p:spPr>
      </p:sp>
      <p:sp>
        <p:nvSpPr>
          <p:cNvPr id="45059" name="Rectangle 3">
            <a:extLst>
              <a:ext uri="{FF2B5EF4-FFF2-40B4-BE49-F238E27FC236}">
                <a16:creationId xmlns:a16="http://schemas.microsoft.com/office/drawing/2014/main" id="{44016B71-18EC-4787-8042-DD040F7252A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5689CA71-90B3-4605-93BF-C9DADEE3A7A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6CEFA49C-A3CF-4114-9CF3-4583868C2163}" type="slidenum">
              <a:rPr lang="en-US" altLang="ja-JP"/>
              <a:pPr eaLnBrk="1" hangingPunct="1"/>
              <a:t>7</a:t>
            </a:fld>
            <a:endParaRPr lang="en-US" altLang="ja-JP"/>
          </a:p>
        </p:txBody>
      </p:sp>
      <p:sp>
        <p:nvSpPr>
          <p:cNvPr id="46083" name="Rectangle 2">
            <a:extLst>
              <a:ext uri="{FF2B5EF4-FFF2-40B4-BE49-F238E27FC236}">
                <a16:creationId xmlns:a16="http://schemas.microsoft.com/office/drawing/2014/main" id="{FB4A8E79-78CE-4579-894B-7D16F00E5A01}"/>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E7CB74E2-6AFC-4327-A759-132AF96CAF4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ja-JP" altLang="en-US">
                <a:latin typeface="Arial" panose="020B0604020202020204" pitchFamily="34" charset="0"/>
              </a:rPr>
              <a:t>前半　財務会計の役割と機能</a:t>
            </a:r>
          </a:p>
          <a:p>
            <a:pPr eaLnBrk="1" hangingPunct="1"/>
            <a:r>
              <a:rPr lang="ja-JP" altLang="en-US">
                <a:latin typeface="Arial" panose="020B0604020202020204" pitchFamily="34" charset="0"/>
              </a:rPr>
              <a:t>社会はひとつの大きなシステム</a:t>
            </a:r>
          </a:p>
          <a:p>
            <a:pPr eaLnBrk="1" hangingPunct="1"/>
            <a:r>
              <a:rPr lang="ja-JP" altLang="en-US">
                <a:latin typeface="Arial" panose="020B0604020202020204" pitchFamily="34" charset="0"/>
              </a:rPr>
              <a:t>後半　財務会計を形作っている会計制度</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B8E7D378-52B6-4D11-AE55-7D79FEBD8EE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CD211429-1922-4817-A4A5-D08478D989A6}" type="slidenum">
              <a:rPr lang="en-US" altLang="ja-JP"/>
              <a:pPr eaLnBrk="1" hangingPunct="1"/>
              <a:t>10</a:t>
            </a:fld>
            <a:endParaRPr lang="en-US" altLang="ja-JP"/>
          </a:p>
        </p:txBody>
      </p:sp>
      <p:sp>
        <p:nvSpPr>
          <p:cNvPr id="47107" name="Rectangle 2">
            <a:extLst>
              <a:ext uri="{FF2B5EF4-FFF2-40B4-BE49-F238E27FC236}">
                <a16:creationId xmlns:a16="http://schemas.microsoft.com/office/drawing/2014/main" id="{97BC2C53-0DFB-459C-968C-8E61BCC951BC}"/>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3AD95E9D-5FAA-47E6-B430-76D28EEA80D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ja-JP" altLang="en-US">
                <a:latin typeface="Arial" panose="020B0604020202020204" pitchFamily="34" charset="0"/>
              </a:rPr>
              <a:t>前半　財務会計の役割と機能</a:t>
            </a:r>
          </a:p>
          <a:p>
            <a:pPr eaLnBrk="1" hangingPunct="1"/>
            <a:r>
              <a:rPr lang="ja-JP" altLang="en-US">
                <a:latin typeface="Arial" panose="020B0604020202020204" pitchFamily="34" charset="0"/>
              </a:rPr>
              <a:t>社会はひとつの大きなシステム</a:t>
            </a:r>
          </a:p>
          <a:p>
            <a:pPr eaLnBrk="1" hangingPunct="1"/>
            <a:r>
              <a:rPr lang="ja-JP" altLang="en-US">
                <a:latin typeface="Arial" panose="020B0604020202020204" pitchFamily="34" charset="0"/>
              </a:rPr>
              <a:t>後半　財務会計を形作っている会計制度</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015D2974-5449-40F5-A45D-630D9AA4C6DD}"/>
              </a:ext>
            </a:extLst>
          </p:cNvPr>
          <p:cNvSpPr>
            <a:spLocks noGrp="1" noRot="1" noChangeAspect="1" noChangeArrowheads="1" noTextEdit="1"/>
          </p:cNvSpPr>
          <p:nvPr>
            <p:ph type="sldImg"/>
          </p:nvPr>
        </p:nvSpPr>
        <p:spPr>
          <a:ln/>
        </p:spPr>
      </p:sp>
      <p:sp>
        <p:nvSpPr>
          <p:cNvPr id="48131" name="Rectangle 3">
            <a:extLst>
              <a:ext uri="{FF2B5EF4-FFF2-40B4-BE49-F238E27FC236}">
                <a16:creationId xmlns:a16="http://schemas.microsoft.com/office/drawing/2014/main" id="{73B12E86-5F82-4724-906F-74AB5B7FE9B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3C40830D-649F-44E2-AC9E-4A2AF77B298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9FD290D3-5563-4D19-9E92-284B53B8EE2E}" type="slidenum">
              <a:rPr lang="en-US" altLang="ja-JP"/>
              <a:pPr eaLnBrk="1" hangingPunct="1"/>
              <a:t>12</a:t>
            </a:fld>
            <a:endParaRPr lang="en-US" altLang="ja-JP"/>
          </a:p>
        </p:txBody>
      </p:sp>
      <p:sp>
        <p:nvSpPr>
          <p:cNvPr id="49155" name="Rectangle 2">
            <a:extLst>
              <a:ext uri="{FF2B5EF4-FFF2-40B4-BE49-F238E27FC236}">
                <a16:creationId xmlns:a16="http://schemas.microsoft.com/office/drawing/2014/main" id="{EEBCFAD7-E2BA-4167-869A-07AAEF82EB6F}"/>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81B334C8-14DE-43D9-BC9B-8F288CBB8C6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ja-JP" altLang="en-US">
                <a:latin typeface="Arial" panose="020B0604020202020204" pitchFamily="34" charset="0"/>
              </a:rPr>
              <a:t>前半　財務会計の役割と機能</a:t>
            </a:r>
          </a:p>
          <a:p>
            <a:pPr eaLnBrk="1" hangingPunct="1"/>
            <a:r>
              <a:rPr lang="ja-JP" altLang="en-US">
                <a:latin typeface="Arial" panose="020B0604020202020204" pitchFamily="34" charset="0"/>
              </a:rPr>
              <a:t>社会はひとつの大きなシステム</a:t>
            </a:r>
          </a:p>
          <a:p>
            <a:pPr eaLnBrk="1" hangingPunct="1"/>
            <a:r>
              <a:rPr lang="ja-JP" altLang="en-US">
                <a:latin typeface="Arial" panose="020B0604020202020204" pitchFamily="34" charset="0"/>
              </a:rPr>
              <a:t>後半　財務会計を形作っている会計制度</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4EE82C85-4E90-41C6-8114-C1361157B1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6FDA71FC-5A2D-4B0F-BDFD-6EE69F04B2B8}" type="slidenum">
              <a:rPr lang="en-US" altLang="ja-JP"/>
              <a:pPr eaLnBrk="1" hangingPunct="1"/>
              <a:t>15</a:t>
            </a:fld>
            <a:endParaRPr lang="en-US" altLang="ja-JP"/>
          </a:p>
        </p:txBody>
      </p:sp>
      <p:sp>
        <p:nvSpPr>
          <p:cNvPr id="50179" name="Rectangle 2">
            <a:extLst>
              <a:ext uri="{FF2B5EF4-FFF2-40B4-BE49-F238E27FC236}">
                <a16:creationId xmlns:a16="http://schemas.microsoft.com/office/drawing/2014/main" id="{47EFC80A-1C7F-443A-8383-10DE9CB188FF}"/>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882F01D7-AA79-4EF2-84B0-0429D8518BC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ja-JP" altLang="en-US">
                <a:latin typeface="Arial" panose="020B0604020202020204" pitchFamily="34" charset="0"/>
              </a:rPr>
              <a:t>前半　財務会計の役割と機能</a:t>
            </a:r>
          </a:p>
          <a:p>
            <a:pPr eaLnBrk="1" hangingPunct="1"/>
            <a:r>
              <a:rPr lang="ja-JP" altLang="en-US">
                <a:latin typeface="Arial" panose="020B0604020202020204" pitchFamily="34" charset="0"/>
              </a:rPr>
              <a:t>社会はひとつの大きなシステム</a:t>
            </a:r>
          </a:p>
          <a:p>
            <a:pPr eaLnBrk="1" hangingPunct="1"/>
            <a:r>
              <a:rPr lang="ja-JP" altLang="en-US">
                <a:latin typeface="Arial" panose="020B0604020202020204" pitchFamily="34" charset="0"/>
              </a:rPr>
              <a:t>後半　財務会計を形作っている会計制度</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5FE7CE90-D26D-4824-AEDC-FA13A1B04CC1}"/>
              </a:ext>
            </a:extLst>
          </p:cNvPr>
          <p:cNvGrpSpPr>
            <a:grpSpLocks/>
          </p:cNvGrpSpPr>
          <p:nvPr/>
        </p:nvGrpSpPr>
        <p:grpSpPr bwMode="auto">
          <a:xfrm>
            <a:off x="0" y="0"/>
            <a:ext cx="9144000" cy="6858000"/>
            <a:chOff x="0" y="0"/>
            <a:chExt cx="5760" cy="4320"/>
          </a:xfrm>
        </p:grpSpPr>
        <p:sp>
          <p:nvSpPr>
            <p:cNvPr id="5" name="Rectangle 3">
              <a:extLst>
                <a:ext uri="{FF2B5EF4-FFF2-40B4-BE49-F238E27FC236}">
                  <a16:creationId xmlns:a16="http://schemas.microsoft.com/office/drawing/2014/main" id="{5BD0EEF0-40EB-4431-BB6E-C44C4414591D}"/>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kumimoji="0" lang="ja-JP" altLang="ja-JP" sz="2400" dirty="0">
                <a:latin typeface="Times New Roman" pitchFamily="18" charset="0"/>
              </a:endParaRPr>
            </a:p>
          </p:txBody>
        </p:sp>
        <p:sp>
          <p:nvSpPr>
            <p:cNvPr id="6" name="Rectangle 4">
              <a:extLst>
                <a:ext uri="{FF2B5EF4-FFF2-40B4-BE49-F238E27FC236}">
                  <a16:creationId xmlns:a16="http://schemas.microsoft.com/office/drawing/2014/main" id="{84248458-C539-483B-A222-61891A98D68F}"/>
                </a:ext>
              </a:extLst>
            </p:cNvPr>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a:defRPr/>
              </a:pPr>
              <a:endParaRPr kumimoji="0" lang="ja-JP" altLang="ja-JP" sz="2400" dirty="0">
                <a:latin typeface="Times New Roman" pitchFamily="18" charset="0"/>
              </a:endParaRPr>
            </a:p>
          </p:txBody>
        </p:sp>
        <p:grpSp>
          <p:nvGrpSpPr>
            <p:cNvPr id="7" name="Group 5">
              <a:extLst>
                <a:ext uri="{FF2B5EF4-FFF2-40B4-BE49-F238E27FC236}">
                  <a16:creationId xmlns:a16="http://schemas.microsoft.com/office/drawing/2014/main" id="{5FB89608-9838-4200-AEC7-AB139BCAA5E2}"/>
                </a:ext>
              </a:extLst>
            </p:cNvPr>
            <p:cNvGrpSpPr>
              <a:grpSpLocks/>
            </p:cNvGrpSpPr>
            <p:nvPr/>
          </p:nvGrpSpPr>
          <p:grpSpPr bwMode="auto">
            <a:xfrm>
              <a:off x="0" y="672"/>
              <a:ext cx="1806" cy="1989"/>
              <a:chOff x="0" y="672"/>
              <a:chExt cx="1806" cy="1989"/>
            </a:xfrm>
          </p:grpSpPr>
          <p:sp>
            <p:nvSpPr>
              <p:cNvPr id="8" name="Rectangle 6">
                <a:extLst>
                  <a:ext uri="{FF2B5EF4-FFF2-40B4-BE49-F238E27FC236}">
                    <a16:creationId xmlns:a16="http://schemas.microsoft.com/office/drawing/2014/main" id="{026BC62D-B265-4173-A90F-1F3EC3C4A95C}"/>
                  </a:ext>
                </a:extLst>
              </p:cNvPr>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a:defRPr/>
                </a:pPr>
                <a:endParaRPr kumimoji="0" lang="ja-JP" altLang="ja-JP" sz="2400" dirty="0">
                  <a:latin typeface="Times New Roman" pitchFamily="18" charset="0"/>
                </a:endParaRPr>
              </a:p>
            </p:txBody>
          </p:sp>
          <p:sp>
            <p:nvSpPr>
              <p:cNvPr id="9" name="Rectangle 7">
                <a:extLst>
                  <a:ext uri="{FF2B5EF4-FFF2-40B4-BE49-F238E27FC236}">
                    <a16:creationId xmlns:a16="http://schemas.microsoft.com/office/drawing/2014/main" id="{02E254B7-D17C-445C-B6A0-5075D6BEF162}"/>
                  </a:ext>
                </a:extLst>
              </p:cNvPr>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a:defRPr/>
                </a:pPr>
                <a:endParaRPr kumimoji="0" lang="ja-JP" altLang="ja-JP" sz="2400" dirty="0">
                  <a:latin typeface="Times New Roman" pitchFamily="18" charset="0"/>
                </a:endParaRPr>
              </a:p>
            </p:txBody>
          </p:sp>
          <p:sp>
            <p:nvSpPr>
              <p:cNvPr id="10" name="Rectangle 8">
                <a:extLst>
                  <a:ext uri="{FF2B5EF4-FFF2-40B4-BE49-F238E27FC236}">
                    <a16:creationId xmlns:a16="http://schemas.microsoft.com/office/drawing/2014/main" id="{EE82A807-9D20-424E-8E64-F048D1622E44}"/>
                  </a:ext>
                </a:extLst>
              </p:cNvPr>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a:defRPr/>
                </a:pPr>
                <a:endParaRPr kumimoji="0" lang="ja-JP" altLang="ja-JP" sz="2400" dirty="0">
                  <a:latin typeface="Times New Roman" pitchFamily="18" charset="0"/>
                </a:endParaRPr>
              </a:p>
            </p:txBody>
          </p:sp>
          <p:sp>
            <p:nvSpPr>
              <p:cNvPr id="11" name="Rectangle 9">
                <a:extLst>
                  <a:ext uri="{FF2B5EF4-FFF2-40B4-BE49-F238E27FC236}">
                    <a16:creationId xmlns:a16="http://schemas.microsoft.com/office/drawing/2014/main" id="{90CFFD7E-DBFB-48BD-8FF8-B3F82EDAAA48}"/>
                  </a:ext>
                </a:extLst>
              </p:cNvPr>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a:defRPr/>
                </a:pPr>
                <a:endParaRPr kumimoji="0" lang="ja-JP" altLang="ja-JP" sz="2400" dirty="0">
                  <a:latin typeface="Times New Roman" pitchFamily="18" charset="0"/>
                </a:endParaRPr>
              </a:p>
            </p:txBody>
          </p:sp>
          <p:sp>
            <p:nvSpPr>
              <p:cNvPr id="12" name="Rectangle 10">
                <a:extLst>
                  <a:ext uri="{FF2B5EF4-FFF2-40B4-BE49-F238E27FC236}">
                    <a16:creationId xmlns:a16="http://schemas.microsoft.com/office/drawing/2014/main" id="{A3F9A098-688F-46B4-9FF8-5912F97D8424}"/>
                  </a:ext>
                </a:extLst>
              </p:cNvPr>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a:defRPr/>
                </a:pPr>
                <a:endParaRPr kumimoji="0" lang="ja-JP" altLang="ja-JP" sz="2400" dirty="0">
                  <a:latin typeface="Times New Roman" pitchFamily="18" charset="0"/>
                </a:endParaRPr>
              </a:p>
            </p:txBody>
          </p:sp>
          <p:sp>
            <p:nvSpPr>
              <p:cNvPr id="13" name="Rectangle 11">
                <a:extLst>
                  <a:ext uri="{FF2B5EF4-FFF2-40B4-BE49-F238E27FC236}">
                    <a16:creationId xmlns:a16="http://schemas.microsoft.com/office/drawing/2014/main" id="{39F11E8A-08A4-43F8-8091-5D68214C5C75}"/>
                  </a:ext>
                </a:extLst>
              </p:cNvPr>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a:defRPr/>
                </a:pPr>
                <a:endParaRPr kumimoji="0" lang="ja-JP" altLang="ja-JP" sz="2400" dirty="0">
                  <a:latin typeface="Times New Roman" pitchFamily="18" charset="0"/>
                </a:endParaRPr>
              </a:p>
            </p:txBody>
          </p:sp>
          <p:sp>
            <p:nvSpPr>
              <p:cNvPr id="14" name="Rectangle 12">
                <a:extLst>
                  <a:ext uri="{FF2B5EF4-FFF2-40B4-BE49-F238E27FC236}">
                    <a16:creationId xmlns:a16="http://schemas.microsoft.com/office/drawing/2014/main" id="{90711FEE-0025-43D6-AB69-732DDB3A60BE}"/>
                  </a:ext>
                </a:extLst>
              </p:cNvPr>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a:defRPr/>
                </a:pPr>
                <a:endParaRPr kumimoji="0" lang="ja-JP" altLang="ja-JP" sz="2400" dirty="0">
                  <a:latin typeface="Times New Roman" pitchFamily="18" charset="0"/>
                </a:endParaRPr>
              </a:p>
            </p:txBody>
          </p:sp>
          <p:sp>
            <p:nvSpPr>
              <p:cNvPr id="15" name="Rectangle 13">
                <a:extLst>
                  <a:ext uri="{FF2B5EF4-FFF2-40B4-BE49-F238E27FC236}">
                    <a16:creationId xmlns:a16="http://schemas.microsoft.com/office/drawing/2014/main" id="{EBB77E68-D712-4AA6-8513-31320B03949D}"/>
                  </a:ext>
                </a:extLst>
              </p:cNvPr>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a:defRPr/>
                </a:pPr>
                <a:endParaRPr kumimoji="0" lang="ja-JP" altLang="ja-JP" sz="2400" dirty="0">
                  <a:latin typeface="Times New Roman" pitchFamily="18" charset="0"/>
                </a:endParaRPr>
              </a:p>
            </p:txBody>
          </p:sp>
          <p:sp>
            <p:nvSpPr>
              <p:cNvPr id="16" name="Rectangle 14">
                <a:extLst>
                  <a:ext uri="{FF2B5EF4-FFF2-40B4-BE49-F238E27FC236}">
                    <a16:creationId xmlns:a16="http://schemas.microsoft.com/office/drawing/2014/main" id="{3016FA27-576E-404D-8929-6E961E223B78}"/>
                  </a:ext>
                </a:extLst>
              </p:cNvPr>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a:defRPr/>
                </a:pPr>
                <a:endParaRPr kumimoji="0" lang="ja-JP" altLang="ja-JP" sz="2400" dirty="0">
                  <a:latin typeface="Times New Roman" pitchFamily="18" charset="0"/>
                </a:endParaRPr>
              </a:p>
            </p:txBody>
          </p:sp>
          <p:sp>
            <p:nvSpPr>
              <p:cNvPr id="17" name="Rectangle 15">
                <a:extLst>
                  <a:ext uri="{FF2B5EF4-FFF2-40B4-BE49-F238E27FC236}">
                    <a16:creationId xmlns:a16="http://schemas.microsoft.com/office/drawing/2014/main" id="{A8D0D76C-752B-4DD1-83B5-1A2B275B9204}"/>
                  </a:ext>
                </a:extLst>
              </p:cNvPr>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a:defRPr/>
                </a:pPr>
                <a:endParaRPr kumimoji="0" lang="ja-JP" altLang="ja-JP" sz="2400" dirty="0">
                  <a:latin typeface="Times New Roman" pitchFamily="18" charset="0"/>
                </a:endParaRPr>
              </a:p>
            </p:txBody>
          </p:sp>
        </p:grpSp>
      </p:grpSp>
      <p:sp>
        <p:nvSpPr>
          <p:cNvPr id="147475"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ja-JP" altLang="en-US"/>
              <a:t>マスタ タイトルの書式設定</a:t>
            </a:r>
          </a:p>
        </p:txBody>
      </p:sp>
      <p:sp>
        <p:nvSpPr>
          <p:cNvPr id="147476"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ja-JP" altLang="en-US"/>
              <a:t>マスタ サブタイトルの書式設定</a:t>
            </a:r>
          </a:p>
        </p:txBody>
      </p:sp>
      <p:sp>
        <p:nvSpPr>
          <p:cNvPr id="18" name="Rectangle 16">
            <a:extLst>
              <a:ext uri="{FF2B5EF4-FFF2-40B4-BE49-F238E27FC236}">
                <a16:creationId xmlns:a16="http://schemas.microsoft.com/office/drawing/2014/main" id="{CC242714-C366-4E5F-B401-8BC087CA2987}"/>
              </a:ext>
            </a:extLst>
          </p:cNvPr>
          <p:cNvSpPr>
            <a:spLocks noGrp="1" noChangeArrowheads="1"/>
          </p:cNvSpPr>
          <p:nvPr>
            <p:ph type="dt" sz="half" idx="10"/>
          </p:nvPr>
        </p:nvSpPr>
        <p:spPr>
          <a:xfrm>
            <a:off x="457200" y="6248400"/>
            <a:ext cx="2133600" cy="457200"/>
          </a:xfrm>
        </p:spPr>
        <p:txBody>
          <a:bodyPr/>
          <a:lstStyle>
            <a:lvl1pPr>
              <a:defRPr/>
            </a:lvl1pPr>
          </a:lstStyle>
          <a:p>
            <a:pPr>
              <a:defRPr/>
            </a:pPr>
            <a:endParaRPr lang="en-US" altLang="ja-JP"/>
          </a:p>
        </p:txBody>
      </p:sp>
      <p:sp>
        <p:nvSpPr>
          <p:cNvPr id="19" name="Rectangle 17">
            <a:extLst>
              <a:ext uri="{FF2B5EF4-FFF2-40B4-BE49-F238E27FC236}">
                <a16:creationId xmlns:a16="http://schemas.microsoft.com/office/drawing/2014/main" id="{3E704212-D22E-4B1A-BFF1-83BFFA6585C8}"/>
              </a:ext>
            </a:extLst>
          </p:cNvPr>
          <p:cNvSpPr>
            <a:spLocks noGrp="1" noChangeArrowheads="1"/>
          </p:cNvSpPr>
          <p:nvPr>
            <p:ph type="ftr" sz="quarter" idx="11"/>
          </p:nvPr>
        </p:nvSpPr>
        <p:spPr/>
        <p:txBody>
          <a:bodyPr/>
          <a:lstStyle>
            <a:lvl1pPr>
              <a:defRPr/>
            </a:lvl1pPr>
          </a:lstStyle>
          <a:p>
            <a:pPr>
              <a:defRPr/>
            </a:pPr>
            <a:endParaRPr lang="en-US" altLang="ja-JP"/>
          </a:p>
        </p:txBody>
      </p:sp>
      <p:sp>
        <p:nvSpPr>
          <p:cNvPr id="20" name="Rectangle 18">
            <a:extLst>
              <a:ext uri="{FF2B5EF4-FFF2-40B4-BE49-F238E27FC236}">
                <a16:creationId xmlns:a16="http://schemas.microsoft.com/office/drawing/2014/main" id="{C5F8305B-A11B-48C9-84FA-2571B5EF7203}"/>
              </a:ext>
            </a:extLst>
          </p:cNvPr>
          <p:cNvSpPr>
            <a:spLocks noGrp="1" noChangeArrowheads="1"/>
          </p:cNvSpPr>
          <p:nvPr>
            <p:ph type="sldNum" sz="quarter" idx="12"/>
          </p:nvPr>
        </p:nvSpPr>
        <p:spPr/>
        <p:txBody>
          <a:bodyPr/>
          <a:lstStyle>
            <a:lvl1pPr>
              <a:defRPr/>
            </a:lvl1pPr>
          </a:lstStyle>
          <a:p>
            <a:fld id="{3C4503D5-390A-4C71-83D1-AAE358D1B9CF}" type="slidenum">
              <a:rPr lang="en-US" altLang="ja-JP"/>
              <a:pPr/>
              <a:t>‹#›</a:t>
            </a:fld>
            <a:endParaRPr lang="en-US" altLang="ja-JP"/>
          </a:p>
        </p:txBody>
      </p:sp>
    </p:spTree>
    <p:extLst>
      <p:ext uri="{BB962C8B-B14F-4D97-AF65-F5344CB8AC3E}">
        <p14:creationId xmlns:p14="http://schemas.microsoft.com/office/powerpoint/2010/main" val="2514719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2">
            <a:extLst>
              <a:ext uri="{FF2B5EF4-FFF2-40B4-BE49-F238E27FC236}">
                <a16:creationId xmlns:a16="http://schemas.microsoft.com/office/drawing/2014/main" id="{41B813E1-56C8-46A8-993D-72E2E57543D3}"/>
              </a:ext>
            </a:extLst>
          </p:cNvPr>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3">
            <a:extLst>
              <a:ext uri="{FF2B5EF4-FFF2-40B4-BE49-F238E27FC236}">
                <a16:creationId xmlns:a16="http://schemas.microsoft.com/office/drawing/2014/main" id="{2C6379AC-2639-4280-A4CD-D71BF7CE0D83}"/>
              </a:ext>
            </a:extLst>
          </p:cNvPr>
          <p:cNvSpPr>
            <a:spLocks noGrp="1" noChangeArrowheads="1"/>
          </p:cNvSpPr>
          <p:nvPr>
            <p:ph type="sldNum" sz="quarter" idx="11"/>
          </p:nvPr>
        </p:nvSpPr>
        <p:spPr>
          <a:ln/>
        </p:spPr>
        <p:txBody>
          <a:bodyPr/>
          <a:lstStyle>
            <a:lvl1pPr>
              <a:defRPr/>
            </a:lvl1pPr>
          </a:lstStyle>
          <a:p>
            <a:fld id="{119C465D-6D12-4CEB-9BC0-B762E4FE6724}" type="slidenum">
              <a:rPr lang="en-US" altLang="ja-JP"/>
              <a:pPr/>
              <a:t>‹#›</a:t>
            </a:fld>
            <a:endParaRPr lang="en-US" altLang="ja-JP"/>
          </a:p>
        </p:txBody>
      </p:sp>
      <p:sp>
        <p:nvSpPr>
          <p:cNvPr id="6" name="Rectangle 16">
            <a:extLst>
              <a:ext uri="{FF2B5EF4-FFF2-40B4-BE49-F238E27FC236}">
                <a16:creationId xmlns:a16="http://schemas.microsoft.com/office/drawing/2014/main" id="{E50C2511-1C40-4938-9510-A8DBAFFBBCB5}"/>
              </a:ext>
            </a:extLst>
          </p:cNvPr>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375746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457200"/>
            <a:ext cx="2057400" cy="5410200"/>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457200" y="457200"/>
            <a:ext cx="6019800" cy="5410200"/>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2">
            <a:extLst>
              <a:ext uri="{FF2B5EF4-FFF2-40B4-BE49-F238E27FC236}">
                <a16:creationId xmlns:a16="http://schemas.microsoft.com/office/drawing/2014/main" id="{A1D004FE-E326-4B06-AAA0-F5A96EC6583A}"/>
              </a:ext>
            </a:extLst>
          </p:cNvPr>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3">
            <a:extLst>
              <a:ext uri="{FF2B5EF4-FFF2-40B4-BE49-F238E27FC236}">
                <a16:creationId xmlns:a16="http://schemas.microsoft.com/office/drawing/2014/main" id="{D95BE1CB-830D-45ED-83F7-7F3083618255}"/>
              </a:ext>
            </a:extLst>
          </p:cNvPr>
          <p:cNvSpPr>
            <a:spLocks noGrp="1" noChangeArrowheads="1"/>
          </p:cNvSpPr>
          <p:nvPr>
            <p:ph type="sldNum" sz="quarter" idx="11"/>
          </p:nvPr>
        </p:nvSpPr>
        <p:spPr>
          <a:ln/>
        </p:spPr>
        <p:txBody>
          <a:bodyPr/>
          <a:lstStyle>
            <a:lvl1pPr>
              <a:defRPr/>
            </a:lvl1pPr>
          </a:lstStyle>
          <a:p>
            <a:fld id="{E3775A50-52E9-459E-98C4-13D5740B61B5}" type="slidenum">
              <a:rPr lang="en-US" altLang="ja-JP"/>
              <a:pPr/>
              <a:t>‹#›</a:t>
            </a:fld>
            <a:endParaRPr lang="en-US" altLang="ja-JP"/>
          </a:p>
        </p:txBody>
      </p:sp>
      <p:sp>
        <p:nvSpPr>
          <p:cNvPr id="6" name="Rectangle 16">
            <a:extLst>
              <a:ext uri="{FF2B5EF4-FFF2-40B4-BE49-F238E27FC236}">
                <a16:creationId xmlns:a16="http://schemas.microsoft.com/office/drawing/2014/main" id="{A466A413-DC7A-4EA5-BC2D-AB09CE398409}"/>
              </a:ext>
            </a:extLst>
          </p:cNvPr>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7526375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タイトルと表">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457200"/>
            <a:ext cx="8229600" cy="1371600"/>
          </a:xfrm>
        </p:spPr>
        <p:txBody>
          <a:bodyPr/>
          <a:lstStyle/>
          <a:p>
            <a:r>
              <a:rPr lang="ja-JP" altLang="en-US"/>
              <a:t>マスタ タイトルの書式設定</a:t>
            </a:r>
          </a:p>
        </p:txBody>
      </p:sp>
      <p:sp>
        <p:nvSpPr>
          <p:cNvPr id="3" name="表プレースホルダ 2"/>
          <p:cNvSpPr>
            <a:spLocks noGrp="1"/>
          </p:cNvSpPr>
          <p:nvPr>
            <p:ph type="tbl" idx="1"/>
          </p:nvPr>
        </p:nvSpPr>
        <p:spPr>
          <a:xfrm>
            <a:off x="457200" y="1981200"/>
            <a:ext cx="8229600" cy="3886200"/>
          </a:xfrm>
        </p:spPr>
        <p:txBody>
          <a:bodyPr/>
          <a:lstStyle/>
          <a:p>
            <a:pPr lvl="0"/>
            <a:endParaRPr lang="ja-JP" altLang="en-US" noProof="0" dirty="0"/>
          </a:p>
        </p:txBody>
      </p:sp>
      <p:sp>
        <p:nvSpPr>
          <p:cNvPr id="4" name="Rectangle 2">
            <a:extLst>
              <a:ext uri="{FF2B5EF4-FFF2-40B4-BE49-F238E27FC236}">
                <a16:creationId xmlns:a16="http://schemas.microsoft.com/office/drawing/2014/main" id="{F18571D8-A8B6-4455-8FA6-F3482CDD3267}"/>
              </a:ext>
            </a:extLst>
          </p:cNvPr>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3">
            <a:extLst>
              <a:ext uri="{FF2B5EF4-FFF2-40B4-BE49-F238E27FC236}">
                <a16:creationId xmlns:a16="http://schemas.microsoft.com/office/drawing/2014/main" id="{6707502C-D6BA-4001-8001-6A6E67691F68}"/>
              </a:ext>
            </a:extLst>
          </p:cNvPr>
          <p:cNvSpPr>
            <a:spLocks noGrp="1" noChangeArrowheads="1"/>
          </p:cNvSpPr>
          <p:nvPr>
            <p:ph type="sldNum" sz="quarter" idx="11"/>
          </p:nvPr>
        </p:nvSpPr>
        <p:spPr>
          <a:ln/>
        </p:spPr>
        <p:txBody>
          <a:bodyPr/>
          <a:lstStyle>
            <a:lvl1pPr>
              <a:defRPr/>
            </a:lvl1pPr>
          </a:lstStyle>
          <a:p>
            <a:fld id="{9EF6543E-A503-4F68-9CCC-A6505B1063CC}" type="slidenum">
              <a:rPr lang="en-US" altLang="ja-JP"/>
              <a:pPr/>
              <a:t>‹#›</a:t>
            </a:fld>
            <a:endParaRPr lang="en-US" altLang="ja-JP"/>
          </a:p>
        </p:txBody>
      </p:sp>
      <p:sp>
        <p:nvSpPr>
          <p:cNvPr id="6" name="Rectangle 16">
            <a:extLst>
              <a:ext uri="{FF2B5EF4-FFF2-40B4-BE49-F238E27FC236}">
                <a16:creationId xmlns:a16="http://schemas.microsoft.com/office/drawing/2014/main" id="{EC867425-A349-4B3E-ABCE-2EAA72E73711}"/>
              </a:ext>
            </a:extLst>
          </p:cNvPr>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0765383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タイトル、テキスト、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457200"/>
            <a:ext cx="8229600" cy="1371600"/>
          </a:xfrm>
        </p:spPr>
        <p:txBody>
          <a:bodyPr/>
          <a:lstStyle/>
          <a:p>
            <a:r>
              <a:rPr lang="ja-JP" altLang="en-US"/>
              <a:t>マスタ タイトルの書式設定</a:t>
            </a:r>
          </a:p>
        </p:txBody>
      </p:sp>
      <p:sp>
        <p:nvSpPr>
          <p:cNvPr id="3" name="テキスト プレースホルダ 2"/>
          <p:cNvSpPr>
            <a:spLocks noGrp="1"/>
          </p:cNvSpPr>
          <p:nvPr>
            <p:ph type="body" sz="half" idx="1"/>
          </p:nvPr>
        </p:nvSpPr>
        <p:spPr>
          <a:xfrm>
            <a:off x="457200" y="1981200"/>
            <a:ext cx="4038600" cy="3886200"/>
          </a:xfrm>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648200" y="1981200"/>
            <a:ext cx="4038600" cy="3886200"/>
          </a:xfrm>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2">
            <a:extLst>
              <a:ext uri="{FF2B5EF4-FFF2-40B4-BE49-F238E27FC236}">
                <a16:creationId xmlns:a16="http://schemas.microsoft.com/office/drawing/2014/main" id="{B3640282-5500-4375-9756-57FBEFA3604E}"/>
              </a:ext>
            </a:extLst>
          </p:cNvPr>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3">
            <a:extLst>
              <a:ext uri="{FF2B5EF4-FFF2-40B4-BE49-F238E27FC236}">
                <a16:creationId xmlns:a16="http://schemas.microsoft.com/office/drawing/2014/main" id="{2408B7BE-BB98-4DAA-AAC0-2DA85BAFB073}"/>
              </a:ext>
            </a:extLst>
          </p:cNvPr>
          <p:cNvSpPr>
            <a:spLocks noGrp="1" noChangeArrowheads="1"/>
          </p:cNvSpPr>
          <p:nvPr>
            <p:ph type="sldNum" sz="quarter" idx="11"/>
          </p:nvPr>
        </p:nvSpPr>
        <p:spPr>
          <a:ln/>
        </p:spPr>
        <p:txBody>
          <a:bodyPr/>
          <a:lstStyle>
            <a:lvl1pPr>
              <a:defRPr/>
            </a:lvl1pPr>
          </a:lstStyle>
          <a:p>
            <a:fld id="{19C7F65E-CC42-447A-B611-F161AE2ECD85}" type="slidenum">
              <a:rPr lang="en-US" altLang="ja-JP"/>
              <a:pPr/>
              <a:t>‹#›</a:t>
            </a:fld>
            <a:endParaRPr lang="en-US" altLang="ja-JP"/>
          </a:p>
        </p:txBody>
      </p:sp>
      <p:sp>
        <p:nvSpPr>
          <p:cNvPr id="7" name="Rectangle 16">
            <a:extLst>
              <a:ext uri="{FF2B5EF4-FFF2-40B4-BE49-F238E27FC236}">
                <a16:creationId xmlns:a16="http://schemas.microsoft.com/office/drawing/2014/main" id="{88FFB18F-4721-4E3E-B385-BD5FA3AD1D35}"/>
              </a:ext>
            </a:extLst>
          </p:cNvPr>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4241411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タイトル、テキスト、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457200"/>
            <a:ext cx="8229600" cy="1371600"/>
          </a:xfrm>
        </p:spPr>
        <p:txBody>
          <a:bodyPr/>
          <a:lstStyle/>
          <a:p>
            <a:r>
              <a:rPr lang="ja-JP" altLang="en-US"/>
              <a:t>マスタ タイトルの書式設定</a:t>
            </a:r>
          </a:p>
        </p:txBody>
      </p:sp>
      <p:sp>
        <p:nvSpPr>
          <p:cNvPr id="3" name="テキスト プレースホルダ 2"/>
          <p:cNvSpPr>
            <a:spLocks noGrp="1"/>
          </p:cNvSpPr>
          <p:nvPr>
            <p:ph type="body" sz="half" idx="1"/>
          </p:nvPr>
        </p:nvSpPr>
        <p:spPr>
          <a:xfrm>
            <a:off x="457200" y="1981200"/>
            <a:ext cx="4038600" cy="3886200"/>
          </a:xfrm>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quarter" idx="2"/>
          </p:nvPr>
        </p:nvSpPr>
        <p:spPr>
          <a:xfrm>
            <a:off x="4648200" y="1981200"/>
            <a:ext cx="4038600" cy="1866900"/>
          </a:xfrm>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コンテンツ プレースホルダ 4"/>
          <p:cNvSpPr>
            <a:spLocks noGrp="1"/>
          </p:cNvSpPr>
          <p:nvPr>
            <p:ph sz="quarter" idx="3"/>
          </p:nvPr>
        </p:nvSpPr>
        <p:spPr>
          <a:xfrm>
            <a:off x="4648200" y="4000500"/>
            <a:ext cx="4038600" cy="1866900"/>
          </a:xfrm>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6" name="Rectangle 2">
            <a:extLst>
              <a:ext uri="{FF2B5EF4-FFF2-40B4-BE49-F238E27FC236}">
                <a16:creationId xmlns:a16="http://schemas.microsoft.com/office/drawing/2014/main" id="{50BF78C9-CF03-4A33-ADFD-A37AA812661E}"/>
              </a:ext>
            </a:extLst>
          </p:cNvPr>
          <p:cNvSpPr>
            <a:spLocks noGrp="1" noChangeArrowheads="1"/>
          </p:cNvSpPr>
          <p:nvPr>
            <p:ph type="ftr" sz="quarter" idx="10"/>
          </p:nvPr>
        </p:nvSpPr>
        <p:spPr>
          <a:ln/>
        </p:spPr>
        <p:txBody>
          <a:bodyPr/>
          <a:lstStyle>
            <a:lvl1pPr>
              <a:defRPr/>
            </a:lvl1pPr>
          </a:lstStyle>
          <a:p>
            <a:pPr>
              <a:defRPr/>
            </a:pPr>
            <a:endParaRPr lang="en-US" altLang="ja-JP"/>
          </a:p>
        </p:txBody>
      </p:sp>
      <p:sp>
        <p:nvSpPr>
          <p:cNvPr id="7" name="Rectangle 3">
            <a:extLst>
              <a:ext uri="{FF2B5EF4-FFF2-40B4-BE49-F238E27FC236}">
                <a16:creationId xmlns:a16="http://schemas.microsoft.com/office/drawing/2014/main" id="{44F7381A-4E8A-455C-A23D-777486AEEB0D}"/>
              </a:ext>
            </a:extLst>
          </p:cNvPr>
          <p:cNvSpPr>
            <a:spLocks noGrp="1" noChangeArrowheads="1"/>
          </p:cNvSpPr>
          <p:nvPr>
            <p:ph type="sldNum" sz="quarter" idx="11"/>
          </p:nvPr>
        </p:nvSpPr>
        <p:spPr>
          <a:ln/>
        </p:spPr>
        <p:txBody>
          <a:bodyPr/>
          <a:lstStyle>
            <a:lvl1pPr>
              <a:defRPr/>
            </a:lvl1pPr>
          </a:lstStyle>
          <a:p>
            <a:fld id="{C27B28BA-BA46-4791-93E4-63077EAA190B}" type="slidenum">
              <a:rPr lang="en-US" altLang="ja-JP"/>
              <a:pPr/>
              <a:t>‹#›</a:t>
            </a:fld>
            <a:endParaRPr lang="en-US" altLang="ja-JP"/>
          </a:p>
        </p:txBody>
      </p:sp>
      <p:sp>
        <p:nvSpPr>
          <p:cNvPr id="8" name="Rectangle 16">
            <a:extLst>
              <a:ext uri="{FF2B5EF4-FFF2-40B4-BE49-F238E27FC236}">
                <a16:creationId xmlns:a16="http://schemas.microsoft.com/office/drawing/2014/main" id="{77A6995D-DCF3-4C15-9AEA-F28B560B7BFA}"/>
              </a:ext>
            </a:extLst>
          </p:cNvPr>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078718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2">
            <a:extLst>
              <a:ext uri="{FF2B5EF4-FFF2-40B4-BE49-F238E27FC236}">
                <a16:creationId xmlns:a16="http://schemas.microsoft.com/office/drawing/2014/main" id="{5CB1BA27-2DCB-4BF7-A2E9-A0A34B823176}"/>
              </a:ext>
            </a:extLst>
          </p:cNvPr>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3">
            <a:extLst>
              <a:ext uri="{FF2B5EF4-FFF2-40B4-BE49-F238E27FC236}">
                <a16:creationId xmlns:a16="http://schemas.microsoft.com/office/drawing/2014/main" id="{D5ECD756-DB02-4DD6-A82E-2D87C8608CAA}"/>
              </a:ext>
            </a:extLst>
          </p:cNvPr>
          <p:cNvSpPr>
            <a:spLocks noGrp="1" noChangeArrowheads="1"/>
          </p:cNvSpPr>
          <p:nvPr>
            <p:ph type="sldNum" sz="quarter" idx="11"/>
          </p:nvPr>
        </p:nvSpPr>
        <p:spPr>
          <a:ln/>
        </p:spPr>
        <p:txBody>
          <a:bodyPr/>
          <a:lstStyle>
            <a:lvl1pPr>
              <a:defRPr/>
            </a:lvl1pPr>
          </a:lstStyle>
          <a:p>
            <a:fld id="{D339046E-3704-485F-B4CC-37D6FFC4F4AF}" type="slidenum">
              <a:rPr lang="en-US" altLang="ja-JP"/>
              <a:pPr/>
              <a:t>‹#›</a:t>
            </a:fld>
            <a:endParaRPr lang="en-US" altLang="ja-JP"/>
          </a:p>
        </p:txBody>
      </p:sp>
      <p:sp>
        <p:nvSpPr>
          <p:cNvPr id="6" name="Rectangle 16">
            <a:extLst>
              <a:ext uri="{FF2B5EF4-FFF2-40B4-BE49-F238E27FC236}">
                <a16:creationId xmlns:a16="http://schemas.microsoft.com/office/drawing/2014/main" id="{CCD45D19-65A9-4354-B30D-0C02B17E1CB5}"/>
              </a:ext>
            </a:extLst>
          </p:cNvPr>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100787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 テキストの書式設定</a:t>
            </a:r>
          </a:p>
        </p:txBody>
      </p:sp>
      <p:sp>
        <p:nvSpPr>
          <p:cNvPr id="4" name="Rectangle 2">
            <a:extLst>
              <a:ext uri="{FF2B5EF4-FFF2-40B4-BE49-F238E27FC236}">
                <a16:creationId xmlns:a16="http://schemas.microsoft.com/office/drawing/2014/main" id="{073BD9D9-B3C4-4CF6-B19E-0F67F0827026}"/>
              </a:ext>
            </a:extLst>
          </p:cNvPr>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3">
            <a:extLst>
              <a:ext uri="{FF2B5EF4-FFF2-40B4-BE49-F238E27FC236}">
                <a16:creationId xmlns:a16="http://schemas.microsoft.com/office/drawing/2014/main" id="{5AC6D86E-2FF4-4E7B-AC8A-45A56E1A75B4}"/>
              </a:ext>
            </a:extLst>
          </p:cNvPr>
          <p:cNvSpPr>
            <a:spLocks noGrp="1" noChangeArrowheads="1"/>
          </p:cNvSpPr>
          <p:nvPr>
            <p:ph type="sldNum" sz="quarter" idx="11"/>
          </p:nvPr>
        </p:nvSpPr>
        <p:spPr>
          <a:ln/>
        </p:spPr>
        <p:txBody>
          <a:bodyPr/>
          <a:lstStyle>
            <a:lvl1pPr>
              <a:defRPr/>
            </a:lvl1pPr>
          </a:lstStyle>
          <a:p>
            <a:fld id="{4766D8FC-F531-4752-B58A-1D7D2653BD00}" type="slidenum">
              <a:rPr lang="en-US" altLang="ja-JP"/>
              <a:pPr/>
              <a:t>‹#›</a:t>
            </a:fld>
            <a:endParaRPr lang="en-US" altLang="ja-JP"/>
          </a:p>
        </p:txBody>
      </p:sp>
      <p:sp>
        <p:nvSpPr>
          <p:cNvPr id="6" name="Rectangle 16">
            <a:extLst>
              <a:ext uri="{FF2B5EF4-FFF2-40B4-BE49-F238E27FC236}">
                <a16:creationId xmlns:a16="http://schemas.microsoft.com/office/drawing/2014/main" id="{6C6CC383-C11D-40FF-963E-283D1AAB4D60}"/>
              </a:ext>
            </a:extLst>
          </p:cNvPr>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52745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2">
            <a:extLst>
              <a:ext uri="{FF2B5EF4-FFF2-40B4-BE49-F238E27FC236}">
                <a16:creationId xmlns:a16="http://schemas.microsoft.com/office/drawing/2014/main" id="{4DD568CF-FA94-4854-B29F-2E61BB6BC150}"/>
              </a:ext>
            </a:extLst>
          </p:cNvPr>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3">
            <a:extLst>
              <a:ext uri="{FF2B5EF4-FFF2-40B4-BE49-F238E27FC236}">
                <a16:creationId xmlns:a16="http://schemas.microsoft.com/office/drawing/2014/main" id="{ECAD82D2-F8E5-49DA-9A6C-0BE136D60816}"/>
              </a:ext>
            </a:extLst>
          </p:cNvPr>
          <p:cNvSpPr>
            <a:spLocks noGrp="1" noChangeArrowheads="1"/>
          </p:cNvSpPr>
          <p:nvPr>
            <p:ph type="sldNum" sz="quarter" idx="11"/>
          </p:nvPr>
        </p:nvSpPr>
        <p:spPr>
          <a:ln/>
        </p:spPr>
        <p:txBody>
          <a:bodyPr/>
          <a:lstStyle>
            <a:lvl1pPr>
              <a:defRPr/>
            </a:lvl1pPr>
          </a:lstStyle>
          <a:p>
            <a:fld id="{0B90BA00-EBE1-425F-9F4B-32430C855618}" type="slidenum">
              <a:rPr lang="en-US" altLang="ja-JP"/>
              <a:pPr/>
              <a:t>‹#›</a:t>
            </a:fld>
            <a:endParaRPr lang="en-US" altLang="ja-JP"/>
          </a:p>
        </p:txBody>
      </p:sp>
      <p:sp>
        <p:nvSpPr>
          <p:cNvPr id="7" name="Rectangle 16">
            <a:extLst>
              <a:ext uri="{FF2B5EF4-FFF2-40B4-BE49-F238E27FC236}">
                <a16:creationId xmlns:a16="http://schemas.microsoft.com/office/drawing/2014/main" id="{B6BC03A7-F001-4ECC-90E9-B5E722FCA081}"/>
              </a:ext>
            </a:extLst>
          </p:cNvPr>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126847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Rectangle 2">
            <a:extLst>
              <a:ext uri="{FF2B5EF4-FFF2-40B4-BE49-F238E27FC236}">
                <a16:creationId xmlns:a16="http://schemas.microsoft.com/office/drawing/2014/main" id="{3C715125-35AA-4AAA-B377-53090B64E9BC}"/>
              </a:ext>
            </a:extLst>
          </p:cNvPr>
          <p:cNvSpPr>
            <a:spLocks noGrp="1" noChangeArrowheads="1"/>
          </p:cNvSpPr>
          <p:nvPr>
            <p:ph type="ftr" sz="quarter" idx="10"/>
          </p:nvPr>
        </p:nvSpPr>
        <p:spPr>
          <a:ln/>
        </p:spPr>
        <p:txBody>
          <a:bodyPr/>
          <a:lstStyle>
            <a:lvl1pPr>
              <a:defRPr/>
            </a:lvl1pPr>
          </a:lstStyle>
          <a:p>
            <a:pPr>
              <a:defRPr/>
            </a:pPr>
            <a:endParaRPr lang="en-US" altLang="ja-JP"/>
          </a:p>
        </p:txBody>
      </p:sp>
      <p:sp>
        <p:nvSpPr>
          <p:cNvPr id="8" name="Rectangle 3">
            <a:extLst>
              <a:ext uri="{FF2B5EF4-FFF2-40B4-BE49-F238E27FC236}">
                <a16:creationId xmlns:a16="http://schemas.microsoft.com/office/drawing/2014/main" id="{5DF50638-0E8F-4155-9C96-B87A41EF1935}"/>
              </a:ext>
            </a:extLst>
          </p:cNvPr>
          <p:cNvSpPr>
            <a:spLocks noGrp="1" noChangeArrowheads="1"/>
          </p:cNvSpPr>
          <p:nvPr>
            <p:ph type="sldNum" sz="quarter" idx="11"/>
          </p:nvPr>
        </p:nvSpPr>
        <p:spPr>
          <a:ln/>
        </p:spPr>
        <p:txBody>
          <a:bodyPr/>
          <a:lstStyle>
            <a:lvl1pPr>
              <a:defRPr/>
            </a:lvl1pPr>
          </a:lstStyle>
          <a:p>
            <a:fld id="{E4635A2E-7269-43CB-9774-85E56A86BFC3}" type="slidenum">
              <a:rPr lang="en-US" altLang="ja-JP"/>
              <a:pPr/>
              <a:t>‹#›</a:t>
            </a:fld>
            <a:endParaRPr lang="en-US" altLang="ja-JP"/>
          </a:p>
        </p:txBody>
      </p:sp>
      <p:sp>
        <p:nvSpPr>
          <p:cNvPr id="9" name="Rectangle 16">
            <a:extLst>
              <a:ext uri="{FF2B5EF4-FFF2-40B4-BE49-F238E27FC236}">
                <a16:creationId xmlns:a16="http://schemas.microsoft.com/office/drawing/2014/main" id="{3AE8B702-9F48-4675-9E96-DCFD874050AB}"/>
              </a:ext>
            </a:extLst>
          </p:cNvPr>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805025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Rectangle 2">
            <a:extLst>
              <a:ext uri="{FF2B5EF4-FFF2-40B4-BE49-F238E27FC236}">
                <a16:creationId xmlns:a16="http://schemas.microsoft.com/office/drawing/2014/main" id="{3614EA64-C7CA-4D52-BE64-308548E34D83}"/>
              </a:ext>
            </a:extLst>
          </p:cNvPr>
          <p:cNvSpPr>
            <a:spLocks noGrp="1" noChangeArrowheads="1"/>
          </p:cNvSpPr>
          <p:nvPr>
            <p:ph type="ftr" sz="quarter" idx="10"/>
          </p:nvPr>
        </p:nvSpPr>
        <p:spPr>
          <a:ln/>
        </p:spPr>
        <p:txBody>
          <a:bodyPr/>
          <a:lstStyle>
            <a:lvl1pPr>
              <a:defRPr/>
            </a:lvl1pPr>
          </a:lstStyle>
          <a:p>
            <a:pPr>
              <a:defRPr/>
            </a:pPr>
            <a:endParaRPr lang="en-US" altLang="ja-JP"/>
          </a:p>
        </p:txBody>
      </p:sp>
      <p:sp>
        <p:nvSpPr>
          <p:cNvPr id="4" name="Rectangle 3">
            <a:extLst>
              <a:ext uri="{FF2B5EF4-FFF2-40B4-BE49-F238E27FC236}">
                <a16:creationId xmlns:a16="http://schemas.microsoft.com/office/drawing/2014/main" id="{F73F960D-2971-4921-BA70-4FBCED0EEAAD}"/>
              </a:ext>
            </a:extLst>
          </p:cNvPr>
          <p:cNvSpPr>
            <a:spLocks noGrp="1" noChangeArrowheads="1"/>
          </p:cNvSpPr>
          <p:nvPr>
            <p:ph type="sldNum" sz="quarter" idx="11"/>
          </p:nvPr>
        </p:nvSpPr>
        <p:spPr>
          <a:ln/>
        </p:spPr>
        <p:txBody>
          <a:bodyPr/>
          <a:lstStyle>
            <a:lvl1pPr>
              <a:defRPr/>
            </a:lvl1pPr>
          </a:lstStyle>
          <a:p>
            <a:fld id="{C6DA8182-7B3F-49D0-8974-5A3F2367ECFE}" type="slidenum">
              <a:rPr lang="en-US" altLang="ja-JP"/>
              <a:pPr/>
              <a:t>‹#›</a:t>
            </a:fld>
            <a:endParaRPr lang="en-US" altLang="ja-JP"/>
          </a:p>
        </p:txBody>
      </p:sp>
      <p:sp>
        <p:nvSpPr>
          <p:cNvPr id="5" name="Rectangle 16">
            <a:extLst>
              <a:ext uri="{FF2B5EF4-FFF2-40B4-BE49-F238E27FC236}">
                <a16:creationId xmlns:a16="http://schemas.microsoft.com/office/drawing/2014/main" id="{73D2507B-DAD9-442B-B6C3-6E31447E76B5}"/>
              </a:ext>
            </a:extLst>
          </p:cNvPr>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275974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EF183CBC-BB51-457C-B3EC-E3FEA052726C}"/>
              </a:ext>
            </a:extLst>
          </p:cNvPr>
          <p:cNvSpPr>
            <a:spLocks noGrp="1" noChangeArrowheads="1"/>
          </p:cNvSpPr>
          <p:nvPr>
            <p:ph type="ftr" sz="quarter" idx="10"/>
          </p:nvPr>
        </p:nvSpPr>
        <p:spPr>
          <a:ln/>
        </p:spPr>
        <p:txBody>
          <a:bodyPr/>
          <a:lstStyle>
            <a:lvl1pPr>
              <a:defRPr/>
            </a:lvl1pPr>
          </a:lstStyle>
          <a:p>
            <a:pPr>
              <a:defRPr/>
            </a:pPr>
            <a:endParaRPr lang="en-US" altLang="ja-JP"/>
          </a:p>
        </p:txBody>
      </p:sp>
      <p:sp>
        <p:nvSpPr>
          <p:cNvPr id="3" name="Rectangle 3">
            <a:extLst>
              <a:ext uri="{FF2B5EF4-FFF2-40B4-BE49-F238E27FC236}">
                <a16:creationId xmlns:a16="http://schemas.microsoft.com/office/drawing/2014/main" id="{A6500D17-3C31-4F5E-ACD6-7C850A9FAA8F}"/>
              </a:ext>
            </a:extLst>
          </p:cNvPr>
          <p:cNvSpPr>
            <a:spLocks noGrp="1" noChangeArrowheads="1"/>
          </p:cNvSpPr>
          <p:nvPr>
            <p:ph type="sldNum" sz="quarter" idx="11"/>
          </p:nvPr>
        </p:nvSpPr>
        <p:spPr>
          <a:ln/>
        </p:spPr>
        <p:txBody>
          <a:bodyPr/>
          <a:lstStyle>
            <a:lvl1pPr>
              <a:defRPr/>
            </a:lvl1pPr>
          </a:lstStyle>
          <a:p>
            <a:fld id="{692DC11A-B766-45F3-B299-E3F68537C6B2}" type="slidenum">
              <a:rPr lang="en-US" altLang="ja-JP"/>
              <a:pPr/>
              <a:t>‹#›</a:t>
            </a:fld>
            <a:endParaRPr lang="en-US" altLang="ja-JP"/>
          </a:p>
        </p:txBody>
      </p:sp>
      <p:sp>
        <p:nvSpPr>
          <p:cNvPr id="4" name="Rectangle 16">
            <a:extLst>
              <a:ext uri="{FF2B5EF4-FFF2-40B4-BE49-F238E27FC236}">
                <a16:creationId xmlns:a16="http://schemas.microsoft.com/office/drawing/2014/main" id="{37C5EC63-A022-4D5B-B073-15A07DE25EEE}"/>
              </a:ext>
            </a:extLst>
          </p:cNvPr>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817628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5" name="Rectangle 2">
            <a:extLst>
              <a:ext uri="{FF2B5EF4-FFF2-40B4-BE49-F238E27FC236}">
                <a16:creationId xmlns:a16="http://schemas.microsoft.com/office/drawing/2014/main" id="{BCD1A23D-ADDC-47BE-A320-DEB8B2DF5E44}"/>
              </a:ext>
            </a:extLst>
          </p:cNvPr>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3">
            <a:extLst>
              <a:ext uri="{FF2B5EF4-FFF2-40B4-BE49-F238E27FC236}">
                <a16:creationId xmlns:a16="http://schemas.microsoft.com/office/drawing/2014/main" id="{4E46E0F9-B132-42AE-831B-4A68DE4137FB}"/>
              </a:ext>
            </a:extLst>
          </p:cNvPr>
          <p:cNvSpPr>
            <a:spLocks noGrp="1" noChangeArrowheads="1"/>
          </p:cNvSpPr>
          <p:nvPr>
            <p:ph type="sldNum" sz="quarter" idx="11"/>
          </p:nvPr>
        </p:nvSpPr>
        <p:spPr>
          <a:ln/>
        </p:spPr>
        <p:txBody>
          <a:bodyPr/>
          <a:lstStyle>
            <a:lvl1pPr>
              <a:defRPr/>
            </a:lvl1pPr>
          </a:lstStyle>
          <a:p>
            <a:fld id="{9A87E5F1-3946-4136-8C42-D01E42ABE7A1}" type="slidenum">
              <a:rPr lang="en-US" altLang="ja-JP"/>
              <a:pPr/>
              <a:t>‹#›</a:t>
            </a:fld>
            <a:endParaRPr lang="en-US" altLang="ja-JP"/>
          </a:p>
        </p:txBody>
      </p:sp>
      <p:sp>
        <p:nvSpPr>
          <p:cNvPr id="7" name="Rectangle 16">
            <a:extLst>
              <a:ext uri="{FF2B5EF4-FFF2-40B4-BE49-F238E27FC236}">
                <a16:creationId xmlns:a16="http://schemas.microsoft.com/office/drawing/2014/main" id="{F6858F98-6936-43AD-BD98-F75D62EFE8EA}"/>
              </a:ext>
            </a:extLst>
          </p:cNvPr>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995434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dirty="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5" name="Rectangle 2">
            <a:extLst>
              <a:ext uri="{FF2B5EF4-FFF2-40B4-BE49-F238E27FC236}">
                <a16:creationId xmlns:a16="http://schemas.microsoft.com/office/drawing/2014/main" id="{0E4E186E-6486-49CC-8C92-02879C369D65}"/>
              </a:ext>
            </a:extLst>
          </p:cNvPr>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3">
            <a:extLst>
              <a:ext uri="{FF2B5EF4-FFF2-40B4-BE49-F238E27FC236}">
                <a16:creationId xmlns:a16="http://schemas.microsoft.com/office/drawing/2014/main" id="{369E4B7C-7454-4D7A-9EBF-FC3B5BA7790D}"/>
              </a:ext>
            </a:extLst>
          </p:cNvPr>
          <p:cNvSpPr>
            <a:spLocks noGrp="1" noChangeArrowheads="1"/>
          </p:cNvSpPr>
          <p:nvPr>
            <p:ph type="sldNum" sz="quarter" idx="11"/>
          </p:nvPr>
        </p:nvSpPr>
        <p:spPr>
          <a:ln/>
        </p:spPr>
        <p:txBody>
          <a:bodyPr/>
          <a:lstStyle>
            <a:lvl1pPr>
              <a:defRPr/>
            </a:lvl1pPr>
          </a:lstStyle>
          <a:p>
            <a:fld id="{E314AB29-1996-407B-96CD-882D5CD852C7}" type="slidenum">
              <a:rPr lang="en-US" altLang="ja-JP"/>
              <a:pPr/>
              <a:t>‹#›</a:t>
            </a:fld>
            <a:endParaRPr lang="en-US" altLang="ja-JP"/>
          </a:p>
        </p:txBody>
      </p:sp>
      <p:sp>
        <p:nvSpPr>
          <p:cNvPr id="7" name="Rectangle 16">
            <a:extLst>
              <a:ext uri="{FF2B5EF4-FFF2-40B4-BE49-F238E27FC236}">
                <a16:creationId xmlns:a16="http://schemas.microsoft.com/office/drawing/2014/main" id="{B99DA079-B3AD-43D8-9322-825DF257820D}"/>
              </a:ext>
            </a:extLst>
          </p:cNvPr>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71013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FB4F80D0-BF33-4691-85F7-D2ECD5DF0111}"/>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200">
                <a:latin typeface="Arial" charset="0"/>
                <a:ea typeface="ＭＳ Ｐゴシック" pitchFamily="50" charset="-128"/>
              </a:defRPr>
            </a:lvl1pPr>
          </a:lstStyle>
          <a:p>
            <a:pPr>
              <a:defRPr/>
            </a:pPr>
            <a:endParaRPr lang="en-US" altLang="ja-JP"/>
          </a:p>
        </p:txBody>
      </p:sp>
      <p:sp>
        <p:nvSpPr>
          <p:cNvPr id="146435" name="Rectangle 3">
            <a:extLst>
              <a:ext uri="{FF2B5EF4-FFF2-40B4-BE49-F238E27FC236}">
                <a16:creationId xmlns:a16="http://schemas.microsoft.com/office/drawing/2014/main" id="{B7EAA3A5-2B9E-4BFC-9E30-B970B4D89A8C}"/>
              </a:ext>
            </a:extLst>
          </p:cNvPr>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200">
                <a:latin typeface="Arial Black" panose="020B0A04020102020204" pitchFamily="34" charset="0"/>
              </a:defRPr>
            </a:lvl1pPr>
          </a:lstStyle>
          <a:p>
            <a:fld id="{9D6AE762-BBA0-47B3-AF16-99C5B3A51AA0}" type="slidenum">
              <a:rPr lang="en-US" altLang="ja-JP"/>
              <a:pPr/>
              <a:t>‹#›</a:t>
            </a:fld>
            <a:endParaRPr lang="en-US" altLang="ja-JP"/>
          </a:p>
        </p:txBody>
      </p:sp>
      <p:grpSp>
        <p:nvGrpSpPr>
          <p:cNvPr id="1028" name="Group 4">
            <a:extLst>
              <a:ext uri="{FF2B5EF4-FFF2-40B4-BE49-F238E27FC236}">
                <a16:creationId xmlns:a16="http://schemas.microsoft.com/office/drawing/2014/main" id="{2D8B959C-A493-4D8A-9E72-0C8ADBB80B15}"/>
              </a:ext>
            </a:extLst>
          </p:cNvPr>
          <p:cNvGrpSpPr>
            <a:grpSpLocks/>
          </p:cNvGrpSpPr>
          <p:nvPr/>
        </p:nvGrpSpPr>
        <p:grpSpPr bwMode="auto">
          <a:xfrm>
            <a:off x="0" y="0"/>
            <a:ext cx="9144000" cy="546100"/>
            <a:chOff x="0" y="0"/>
            <a:chExt cx="5760" cy="344"/>
          </a:xfrm>
        </p:grpSpPr>
        <p:sp>
          <p:nvSpPr>
            <p:cNvPr id="146437" name="Rectangle 5">
              <a:extLst>
                <a:ext uri="{FF2B5EF4-FFF2-40B4-BE49-F238E27FC236}">
                  <a16:creationId xmlns:a16="http://schemas.microsoft.com/office/drawing/2014/main" id="{D3C50CC8-7F44-47C1-8F57-25E275FB8183}"/>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kumimoji="0" lang="ja-JP" altLang="ja-JP" sz="2400" dirty="0">
                <a:latin typeface="Times New Roman" pitchFamily="18" charset="0"/>
              </a:endParaRPr>
            </a:p>
          </p:txBody>
        </p:sp>
        <p:sp>
          <p:nvSpPr>
            <p:cNvPr id="146438" name="Rectangle 6">
              <a:extLst>
                <a:ext uri="{FF2B5EF4-FFF2-40B4-BE49-F238E27FC236}">
                  <a16:creationId xmlns:a16="http://schemas.microsoft.com/office/drawing/2014/main" id="{BF06E134-4FA5-4843-B0BE-19C0E0D345E6}"/>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a:defRPr/>
              </a:pPr>
              <a:endParaRPr kumimoji="0" lang="ja-JP" altLang="ja-JP" sz="2400" dirty="0">
                <a:latin typeface="Times New Roman" pitchFamily="18" charset="0"/>
              </a:endParaRPr>
            </a:p>
          </p:txBody>
        </p:sp>
        <p:sp>
          <p:nvSpPr>
            <p:cNvPr id="146439" name="Rectangle 7">
              <a:extLst>
                <a:ext uri="{FF2B5EF4-FFF2-40B4-BE49-F238E27FC236}">
                  <a16:creationId xmlns:a16="http://schemas.microsoft.com/office/drawing/2014/main" id="{EB4303B0-5F08-4F15-AB08-D876E3E93DFD}"/>
                </a:ext>
              </a:extLst>
            </p:cNvPr>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a:defRPr/>
              </a:pPr>
              <a:endParaRPr kumimoji="0" lang="ja-JP" altLang="ja-JP" dirty="0">
                <a:solidFill>
                  <a:schemeClr val="hlink"/>
                </a:solidFill>
                <a:latin typeface="Arial" charset="0"/>
              </a:endParaRPr>
            </a:p>
          </p:txBody>
        </p:sp>
        <p:sp>
          <p:nvSpPr>
            <p:cNvPr id="146440" name="Rectangle 8">
              <a:extLst>
                <a:ext uri="{FF2B5EF4-FFF2-40B4-BE49-F238E27FC236}">
                  <a16:creationId xmlns:a16="http://schemas.microsoft.com/office/drawing/2014/main" id="{C98614F6-DB78-4F79-B990-57D6069F9C9B}"/>
                </a:ext>
              </a:extLst>
            </p:cNvPr>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a:defRPr/>
              </a:pPr>
              <a:endParaRPr kumimoji="0" lang="ja-JP" altLang="ja-JP" dirty="0">
                <a:solidFill>
                  <a:schemeClr val="hlink"/>
                </a:solidFill>
                <a:latin typeface="Arial" charset="0"/>
              </a:endParaRPr>
            </a:p>
          </p:txBody>
        </p:sp>
        <p:sp>
          <p:nvSpPr>
            <p:cNvPr id="146441" name="Rectangle 9">
              <a:extLst>
                <a:ext uri="{FF2B5EF4-FFF2-40B4-BE49-F238E27FC236}">
                  <a16:creationId xmlns:a16="http://schemas.microsoft.com/office/drawing/2014/main" id="{0AAB460C-7622-41C3-97E6-C51D22DB1ED4}"/>
                </a:ext>
              </a:extLst>
            </p:cNvPr>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a:defRPr/>
              </a:pPr>
              <a:endParaRPr kumimoji="0" lang="ja-JP" altLang="ja-JP" dirty="0">
                <a:solidFill>
                  <a:schemeClr val="accent2"/>
                </a:solidFill>
                <a:latin typeface="Arial" charset="0"/>
              </a:endParaRPr>
            </a:p>
          </p:txBody>
        </p:sp>
        <p:sp>
          <p:nvSpPr>
            <p:cNvPr id="146442" name="Rectangle 10">
              <a:extLst>
                <a:ext uri="{FF2B5EF4-FFF2-40B4-BE49-F238E27FC236}">
                  <a16:creationId xmlns:a16="http://schemas.microsoft.com/office/drawing/2014/main" id="{9CC3C02C-98D3-422B-B625-DF958E252044}"/>
                </a:ext>
              </a:extLst>
            </p:cNvPr>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a:defRPr/>
              </a:pPr>
              <a:endParaRPr kumimoji="0" lang="ja-JP" altLang="ja-JP" dirty="0">
                <a:solidFill>
                  <a:schemeClr val="hlink"/>
                </a:solidFill>
                <a:latin typeface="Arial" charset="0"/>
              </a:endParaRPr>
            </a:p>
          </p:txBody>
        </p:sp>
        <p:sp>
          <p:nvSpPr>
            <p:cNvPr id="146443" name="Rectangle 11">
              <a:extLst>
                <a:ext uri="{FF2B5EF4-FFF2-40B4-BE49-F238E27FC236}">
                  <a16:creationId xmlns:a16="http://schemas.microsoft.com/office/drawing/2014/main" id="{F4DC127C-59D7-4D31-B735-85BBC0E071C6}"/>
                </a:ext>
              </a:extLst>
            </p:cNvPr>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a:defRPr/>
              </a:pPr>
              <a:endParaRPr kumimoji="0" lang="ja-JP" altLang="ja-JP" sz="2400" dirty="0">
                <a:latin typeface="Times New Roman" pitchFamily="18" charset="0"/>
              </a:endParaRPr>
            </a:p>
          </p:txBody>
        </p:sp>
        <p:sp>
          <p:nvSpPr>
            <p:cNvPr id="146444" name="Rectangle 12">
              <a:extLst>
                <a:ext uri="{FF2B5EF4-FFF2-40B4-BE49-F238E27FC236}">
                  <a16:creationId xmlns:a16="http://schemas.microsoft.com/office/drawing/2014/main" id="{4B766A36-CB2B-4913-8508-DEC720B5A4B0}"/>
                </a:ext>
              </a:extLst>
            </p:cNvPr>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a:defRPr/>
              </a:pPr>
              <a:endParaRPr kumimoji="0" lang="ja-JP" altLang="ja-JP" dirty="0">
                <a:solidFill>
                  <a:schemeClr val="accent2"/>
                </a:solidFill>
                <a:latin typeface="Arial" charset="0"/>
              </a:endParaRPr>
            </a:p>
          </p:txBody>
        </p:sp>
        <p:sp>
          <p:nvSpPr>
            <p:cNvPr id="146445" name="Rectangle 13">
              <a:extLst>
                <a:ext uri="{FF2B5EF4-FFF2-40B4-BE49-F238E27FC236}">
                  <a16:creationId xmlns:a16="http://schemas.microsoft.com/office/drawing/2014/main" id="{0AB0F84C-4934-4FDE-9A5C-98E428076668}"/>
                </a:ext>
              </a:extLst>
            </p:cNvPr>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a:defRPr/>
              </a:pPr>
              <a:endParaRPr kumimoji="0" lang="ja-JP" altLang="ja-JP" dirty="0">
                <a:solidFill>
                  <a:schemeClr val="accent2"/>
                </a:solidFill>
                <a:latin typeface="Arial" charset="0"/>
              </a:endParaRPr>
            </a:p>
          </p:txBody>
        </p:sp>
      </p:grpSp>
      <p:sp>
        <p:nvSpPr>
          <p:cNvPr id="1029" name="Rectangle 14">
            <a:extLst>
              <a:ext uri="{FF2B5EF4-FFF2-40B4-BE49-F238E27FC236}">
                <a16:creationId xmlns:a16="http://schemas.microsoft.com/office/drawing/2014/main" id="{F0C23B5E-4B72-45CE-B676-AE5F1DCCA93A}"/>
              </a:ext>
            </a:extLst>
          </p:cNvPr>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30" name="Rectangle 15">
            <a:extLst>
              <a:ext uri="{FF2B5EF4-FFF2-40B4-BE49-F238E27FC236}">
                <a16:creationId xmlns:a16="http://schemas.microsoft.com/office/drawing/2014/main" id="{5368B848-AF1F-45E3-A4CC-2D285E046D55}"/>
              </a:ext>
            </a:extLst>
          </p:cNvPr>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46448" name="Rectangle 16">
            <a:extLst>
              <a:ext uri="{FF2B5EF4-FFF2-40B4-BE49-F238E27FC236}">
                <a16:creationId xmlns:a16="http://schemas.microsoft.com/office/drawing/2014/main" id="{6CC15E5B-1D08-46CE-809A-4ADB6D879475}"/>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200">
                <a:latin typeface="Arial" charset="0"/>
                <a:ea typeface="ＭＳ Ｐゴシック" pitchFamily="50" charset="-128"/>
              </a:defRPr>
            </a:lvl1pPr>
          </a:lstStyle>
          <a:p>
            <a:pPr>
              <a:defRPr/>
            </a:pPr>
            <a:endParaRPr lang="en-US" altLang="ja-JP"/>
          </a:p>
        </p:txBody>
      </p:sp>
    </p:spTree>
  </p:cSld>
  <p:clrMap bg1="lt1" tx1="dk1" bg2="lt2" tx2="dk2" accent1="accent1" accent2="accent2" accent3="accent3" accent4="accent4" accent5="accent5" accent6="accent6" hlink="hlink" folHlink="folHlink"/>
  <p:sldLayoutIdLst>
    <p:sldLayoutId id="2147484784" r:id="rId1"/>
    <p:sldLayoutId id="2147484771" r:id="rId2"/>
    <p:sldLayoutId id="2147484772" r:id="rId3"/>
    <p:sldLayoutId id="2147484773" r:id="rId4"/>
    <p:sldLayoutId id="2147484774" r:id="rId5"/>
    <p:sldLayoutId id="2147484775" r:id="rId6"/>
    <p:sldLayoutId id="2147484776" r:id="rId7"/>
    <p:sldLayoutId id="2147484777" r:id="rId8"/>
    <p:sldLayoutId id="2147484778" r:id="rId9"/>
    <p:sldLayoutId id="2147484779" r:id="rId10"/>
    <p:sldLayoutId id="2147484780" r:id="rId11"/>
    <p:sldLayoutId id="2147484781" r:id="rId12"/>
    <p:sldLayoutId id="2147484782" r:id="rId13"/>
    <p:sldLayoutId id="2147484783" r:id="rId14"/>
  </p:sldLayoutIdLst>
  <p:hf hdr="0" ftr="0" dt="0"/>
  <p:txStyles>
    <p:titleStyle>
      <a:lvl1pPr algn="l" rtl="0" eaLnBrk="0" fontAlgn="base" hangingPunct="0">
        <a:spcBef>
          <a:spcPct val="0"/>
        </a:spcBef>
        <a:spcAft>
          <a:spcPct val="0"/>
        </a:spcAft>
        <a:defRPr kumimoji="1" sz="4400">
          <a:solidFill>
            <a:schemeClr val="tx1"/>
          </a:solidFill>
          <a:latin typeface="+mj-lt"/>
          <a:ea typeface="+mj-ea"/>
          <a:cs typeface="+mj-cs"/>
        </a:defRPr>
      </a:lvl1pPr>
      <a:lvl2pPr algn="l" rtl="0" eaLnBrk="0" fontAlgn="base" hangingPunct="0">
        <a:spcBef>
          <a:spcPct val="0"/>
        </a:spcBef>
        <a:spcAft>
          <a:spcPct val="0"/>
        </a:spcAft>
        <a:defRPr kumimoji="1" sz="4400">
          <a:solidFill>
            <a:schemeClr val="tx1"/>
          </a:solidFill>
          <a:latin typeface="Arial" charset="0"/>
          <a:ea typeface="ＭＳ Ｐゴシック" pitchFamily="50" charset="-128"/>
        </a:defRPr>
      </a:lvl2pPr>
      <a:lvl3pPr algn="l" rtl="0" eaLnBrk="0" fontAlgn="base" hangingPunct="0">
        <a:spcBef>
          <a:spcPct val="0"/>
        </a:spcBef>
        <a:spcAft>
          <a:spcPct val="0"/>
        </a:spcAft>
        <a:defRPr kumimoji="1" sz="4400">
          <a:solidFill>
            <a:schemeClr val="tx1"/>
          </a:solidFill>
          <a:latin typeface="Arial" charset="0"/>
          <a:ea typeface="ＭＳ Ｐゴシック" pitchFamily="50" charset="-128"/>
        </a:defRPr>
      </a:lvl3pPr>
      <a:lvl4pPr algn="l" rtl="0" eaLnBrk="0" fontAlgn="base" hangingPunct="0">
        <a:spcBef>
          <a:spcPct val="0"/>
        </a:spcBef>
        <a:spcAft>
          <a:spcPct val="0"/>
        </a:spcAft>
        <a:defRPr kumimoji="1" sz="4400">
          <a:solidFill>
            <a:schemeClr val="tx1"/>
          </a:solidFill>
          <a:latin typeface="Arial" charset="0"/>
          <a:ea typeface="ＭＳ Ｐゴシック" pitchFamily="50" charset="-128"/>
        </a:defRPr>
      </a:lvl4pPr>
      <a:lvl5pPr algn="l" rtl="0" eaLnBrk="0" fontAlgn="base" hangingPunct="0">
        <a:spcBef>
          <a:spcPct val="0"/>
        </a:spcBef>
        <a:spcAft>
          <a:spcPct val="0"/>
        </a:spcAft>
        <a:defRPr kumimoji="1" sz="4400">
          <a:solidFill>
            <a:schemeClr val="tx1"/>
          </a:solidFill>
          <a:latin typeface="Arial" charset="0"/>
          <a:ea typeface="ＭＳ Ｐゴシック" pitchFamily="50" charset="-128"/>
        </a:defRPr>
      </a:lvl5pPr>
      <a:lvl6pPr marL="457200" algn="l" rtl="0" fontAlgn="base">
        <a:spcBef>
          <a:spcPct val="0"/>
        </a:spcBef>
        <a:spcAft>
          <a:spcPct val="0"/>
        </a:spcAft>
        <a:defRPr kumimoji="1" sz="4400">
          <a:solidFill>
            <a:schemeClr val="tx1"/>
          </a:solidFill>
          <a:latin typeface="Arial" charset="0"/>
          <a:ea typeface="ＭＳ Ｐゴシック" pitchFamily="50" charset="-128"/>
        </a:defRPr>
      </a:lvl6pPr>
      <a:lvl7pPr marL="914400" algn="l" rtl="0" fontAlgn="base">
        <a:spcBef>
          <a:spcPct val="0"/>
        </a:spcBef>
        <a:spcAft>
          <a:spcPct val="0"/>
        </a:spcAft>
        <a:defRPr kumimoji="1" sz="4400">
          <a:solidFill>
            <a:schemeClr val="tx1"/>
          </a:solidFill>
          <a:latin typeface="Arial" charset="0"/>
          <a:ea typeface="ＭＳ Ｐゴシック" pitchFamily="50" charset="-128"/>
        </a:defRPr>
      </a:lvl7pPr>
      <a:lvl8pPr marL="1371600" algn="l" rtl="0" fontAlgn="base">
        <a:spcBef>
          <a:spcPct val="0"/>
        </a:spcBef>
        <a:spcAft>
          <a:spcPct val="0"/>
        </a:spcAft>
        <a:defRPr kumimoji="1" sz="4400">
          <a:solidFill>
            <a:schemeClr val="tx1"/>
          </a:solidFill>
          <a:latin typeface="Arial" charset="0"/>
          <a:ea typeface="ＭＳ Ｐゴシック" pitchFamily="50" charset="-128"/>
        </a:defRPr>
      </a:lvl8pPr>
      <a:lvl9pPr marL="1828800" algn="l" rtl="0" fontAlgn="base">
        <a:spcBef>
          <a:spcPct val="0"/>
        </a:spcBef>
        <a:spcAft>
          <a:spcPct val="0"/>
        </a:spcAft>
        <a:defRPr kumimoji="1" sz="4400">
          <a:solidFill>
            <a:schemeClr val="tx1"/>
          </a:solidFill>
          <a:latin typeface="Arial" charset="0"/>
          <a:ea typeface="ＭＳ Ｐゴシック" pitchFamily="50" charset="-128"/>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8">
            <a:extLst>
              <a:ext uri="{FF2B5EF4-FFF2-40B4-BE49-F238E27FC236}">
                <a16:creationId xmlns:a16="http://schemas.microsoft.com/office/drawing/2014/main" id="{5B5FE895-25E0-4163-8805-0B8673AD985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DCA3EBE0-5A3C-4AAB-B2B0-27F1720BD6E1}" type="slidenum">
              <a:rPr kumimoji="0" lang="en-US" altLang="ja-JP">
                <a:latin typeface="Arial Black" panose="020B0A04020102020204" pitchFamily="34" charset="0"/>
              </a:rPr>
              <a:pPr eaLnBrk="1" hangingPunct="1"/>
              <a:t>1</a:t>
            </a:fld>
            <a:endParaRPr kumimoji="0" lang="en-US" altLang="ja-JP">
              <a:latin typeface="Arial Black" panose="020B0A04020102020204" pitchFamily="34" charset="0"/>
            </a:endParaRPr>
          </a:p>
        </p:txBody>
      </p:sp>
      <p:sp>
        <p:nvSpPr>
          <p:cNvPr id="3075" name="Rectangle 2">
            <a:extLst>
              <a:ext uri="{FF2B5EF4-FFF2-40B4-BE49-F238E27FC236}">
                <a16:creationId xmlns:a16="http://schemas.microsoft.com/office/drawing/2014/main" id="{FF78A6BD-3758-49CE-BDC7-4DE438659BD7}"/>
              </a:ext>
            </a:extLst>
          </p:cNvPr>
          <p:cNvSpPr>
            <a:spLocks noGrp="1" noChangeArrowheads="1"/>
          </p:cNvSpPr>
          <p:nvPr>
            <p:ph type="ctrTitle"/>
          </p:nvPr>
        </p:nvSpPr>
        <p:spPr>
          <a:xfrm>
            <a:off x="3000375" y="2500313"/>
            <a:ext cx="5919788" cy="1138237"/>
          </a:xfrm>
        </p:spPr>
        <p:txBody>
          <a:bodyPr/>
          <a:lstStyle/>
          <a:p>
            <a:pPr eaLnBrk="1" hangingPunct="1"/>
            <a:r>
              <a:rPr lang="ja-JP" altLang="en-US" sz="3200"/>
              <a:t>第</a:t>
            </a:r>
            <a:r>
              <a:rPr lang="en-US" altLang="ja-JP" sz="3200"/>
              <a:t>8</a:t>
            </a:r>
            <a:r>
              <a:rPr lang="ja-JP" altLang="en-US" sz="3200"/>
              <a:t>章　</a:t>
            </a:r>
            <a:br>
              <a:rPr lang="en-US" altLang="ja-JP" sz="4000"/>
            </a:br>
            <a:r>
              <a:rPr lang="ja-JP" altLang="en-US" sz="4000"/>
              <a:t>キャッシュ・フロー計算書　</a:t>
            </a:r>
          </a:p>
        </p:txBody>
      </p:sp>
      <p:sp>
        <p:nvSpPr>
          <p:cNvPr id="3076" name="Text Box 5">
            <a:extLst>
              <a:ext uri="{FF2B5EF4-FFF2-40B4-BE49-F238E27FC236}">
                <a16:creationId xmlns:a16="http://schemas.microsoft.com/office/drawing/2014/main" id="{E5D610D9-4D16-460F-AA00-F534323F2AE4}"/>
              </a:ext>
            </a:extLst>
          </p:cNvPr>
          <p:cNvSpPr txBox="1">
            <a:spLocks noChangeArrowheads="1"/>
          </p:cNvSpPr>
          <p:nvPr/>
        </p:nvSpPr>
        <p:spPr bwMode="auto">
          <a:xfrm>
            <a:off x="3643313" y="1196975"/>
            <a:ext cx="48879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spcBef>
                <a:spcPct val="50000"/>
              </a:spcBef>
            </a:pPr>
            <a:endParaRPr lang="en-US" altLang="ja-JP">
              <a:latin typeface="Times New Roman" panose="02020603050405020304" pitchFamily="18" charset="0"/>
            </a:endParaRPr>
          </a:p>
          <a:p>
            <a:pPr eaLnBrk="1" hangingPunct="1">
              <a:spcBef>
                <a:spcPct val="50000"/>
              </a:spcBef>
            </a:pPr>
            <a:endParaRPr lang="en-US" altLang="ja-JP">
              <a:latin typeface="Times New Roman" panose="02020603050405020304" pitchFamily="18" charset="0"/>
            </a:endParaRPr>
          </a:p>
          <a:p>
            <a:pPr eaLnBrk="1" hangingPunct="1">
              <a:spcBef>
                <a:spcPct val="50000"/>
              </a:spcBef>
            </a:pPr>
            <a:endParaRPr lang="ja-JP" altLang="en-US">
              <a:latin typeface="Times New Roman" panose="02020603050405020304" pitchFamily="18" charset="0"/>
            </a:endParaRPr>
          </a:p>
        </p:txBody>
      </p:sp>
      <p:sp>
        <p:nvSpPr>
          <p:cNvPr id="3077" name="テキスト ボックス 4">
            <a:extLst>
              <a:ext uri="{FF2B5EF4-FFF2-40B4-BE49-F238E27FC236}">
                <a16:creationId xmlns:a16="http://schemas.microsoft.com/office/drawing/2014/main" id="{1DCEF869-4C91-43C1-9277-E053687030BC}"/>
              </a:ext>
            </a:extLst>
          </p:cNvPr>
          <p:cNvSpPr txBox="1">
            <a:spLocks noChangeArrowheads="1"/>
          </p:cNvSpPr>
          <p:nvPr/>
        </p:nvSpPr>
        <p:spPr bwMode="auto">
          <a:xfrm>
            <a:off x="3000375" y="4357688"/>
            <a:ext cx="6000750"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ash"/>
                <a:miter lim="800000"/>
                <a:headEnd/>
                <a:tailEnd/>
              </a14:hiddenLine>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3200"/>
              <a:t>第</a:t>
            </a:r>
            <a:r>
              <a:rPr lang="en-US" altLang="ja-JP" sz="3200"/>
              <a:t>19</a:t>
            </a:r>
            <a:r>
              <a:rPr lang="ja-JP" altLang="en-US" sz="3200"/>
              <a:t>節</a:t>
            </a:r>
            <a:endParaRPr lang="en-US" altLang="ja-JP" sz="3200"/>
          </a:p>
          <a:p>
            <a:pPr eaLnBrk="1" hangingPunct="1"/>
            <a:r>
              <a:rPr lang="ja-JP" altLang="en-US" sz="3200"/>
              <a:t>キャッシュ・フロー計算書とは何か</a:t>
            </a:r>
            <a:endParaRPr lang="en-US" altLang="ja-JP" sz="320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スライド番号プレースホルダ 4">
            <a:extLst>
              <a:ext uri="{FF2B5EF4-FFF2-40B4-BE49-F238E27FC236}">
                <a16:creationId xmlns:a16="http://schemas.microsoft.com/office/drawing/2014/main" id="{4202D673-B0C9-44C6-88A5-53A9856A56E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5549EF94-8096-4007-8CD1-BA709A2643D4}" type="slidenum">
              <a:rPr kumimoji="0" lang="en-US" altLang="ja-JP">
                <a:latin typeface="Arial Black" panose="020B0A04020102020204" pitchFamily="34" charset="0"/>
              </a:rPr>
              <a:pPr eaLnBrk="1" hangingPunct="1"/>
              <a:t>10</a:t>
            </a:fld>
            <a:endParaRPr kumimoji="0" lang="en-US" altLang="ja-JP">
              <a:latin typeface="Arial Black" panose="020B0A04020102020204" pitchFamily="34" charset="0"/>
            </a:endParaRPr>
          </a:p>
        </p:txBody>
      </p:sp>
      <p:sp>
        <p:nvSpPr>
          <p:cNvPr id="12291" name="Rectangle 2">
            <a:extLst>
              <a:ext uri="{FF2B5EF4-FFF2-40B4-BE49-F238E27FC236}">
                <a16:creationId xmlns:a16="http://schemas.microsoft.com/office/drawing/2014/main" id="{866625A0-9445-498B-BAD6-FCBD9409C165}"/>
              </a:ext>
            </a:extLst>
          </p:cNvPr>
          <p:cNvSpPr>
            <a:spLocks noGrp="1" noChangeArrowheads="1"/>
          </p:cNvSpPr>
          <p:nvPr>
            <p:ph type="title"/>
          </p:nvPr>
        </p:nvSpPr>
        <p:spPr>
          <a:xfrm>
            <a:off x="457200" y="620713"/>
            <a:ext cx="8229600" cy="1368425"/>
          </a:xfrm>
          <a:solidFill>
            <a:schemeClr val="bg2">
              <a:alpha val="79999"/>
            </a:schemeClr>
          </a:solidFill>
        </p:spPr>
        <p:txBody>
          <a:bodyPr/>
          <a:lstStyle/>
          <a:p>
            <a:pPr eaLnBrk="1" hangingPunct="1"/>
            <a:r>
              <a:rPr lang="ja-JP" altLang="en-US">
                <a:solidFill>
                  <a:schemeClr val="bg1"/>
                </a:solidFill>
              </a:rPr>
              <a:t>本節のポイント</a:t>
            </a:r>
          </a:p>
        </p:txBody>
      </p:sp>
      <p:sp>
        <p:nvSpPr>
          <p:cNvPr id="12292" name="Rectangle 3">
            <a:extLst>
              <a:ext uri="{FF2B5EF4-FFF2-40B4-BE49-F238E27FC236}">
                <a16:creationId xmlns:a16="http://schemas.microsoft.com/office/drawing/2014/main" id="{2BE7A21B-814E-4217-B2CA-D6656CCA114D}"/>
              </a:ext>
            </a:extLst>
          </p:cNvPr>
          <p:cNvSpPr>
            <a:spLocks noGrp="1" noChangeArrowheads="1"/>
          </p:cNvSpPr>
          <p:nvPr>
            <p:ph type="body" idx="1"/>
          </p:nvPr>
        </p:nvSpPr>
        <p:spPr>
          <a:xfrm>
            <a:off x="827088" y="2420938"/>
            <a:ext cx="7859712" cy="4176712"/>
          </a:xfrm>
        </p:spPr>
        <p:txBody>
          <a:bodyPr/>
          <a:lstStyle/>
          <a:p>
            <a:pPr eaLnBrk="1" hangingPunct="1"/>
            <a:r>
              <a:rPr lang="ja-JP" altLang="en-US"/>
              <a:t>営業キャッシュ・フローの範囲について理解できましたか</a:t>
            </a:r>
            <a:endParaRPr lang="en-US" altLang="ja-JP"/>
          </a:p>
          <a:p>
            <a:pPr eaLnBrk="1" hangingPunct="1"/>
            <a:r>
              <a:rPr lang="ja-JP" altLang="en-US"/>
              <a:t>営業キャッシュ・フローの区分の</a:t>
            </a:r>
            <a:r>
              <a:rPr lang="en-US" altLang="ja-JP"/>
              <a:t>2</a:t>
            </a:r>
            <a:r>
              <a:rPr lang="ja-JP" altLang="en-US"/>
              <a:t>種類の作成方法（直接法と間接法）は理解できましたか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2292">
                                            <p:txEl>
                                              <p:pRg st="0" end="0"/>
                                            </p:txEl>
                                          </p:spTgt>
                                        </p:tgtEl>
                                        <p:attrNameLst>
                                          <p:attrName>style.visibility</p:attrName>
                                        </p:attrNameLst>
                                      </p:cBhvr>
                                      <p:to>
                                        <p:strVal val="visible"/>
                                      </p:to>
                                    </p:set>
                                    <p:animEffect transition="in" filter="fade">
                                      <p:cBhvr>
                                        <p:cTn id="7" dur="2000"/>
                                        <p:tgtEl>
                                          <p:spTgt spid="1229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2292">
                                            <p:txEl>
                                              <p:pRg st="1" end="1"/>
                                            </p:txEl>
                                          </p:spTgt>
                                        </p:tgtEl>
                                        <p:attrNameLst>
                                          <p:attrName>style.visibility</p:attrName>
                                        </p:attrNameLst>
                                      </p:cBhvr>
                                      <p:to>
                                        <p:strVal val="visible"/>
                                      </p:to>
                                    </p:set>
                                    <p:animEffect transition="in" filter="fade">
                                      <p:cBhvr>
                                        <p:cTn id="12" dur="2000"/>
                                        <p:tgtEl>
                                          <p:spTgt spid="1229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8">
            <a:extLst>
              <a:ext uri="{FF2B5EF4-FFF2-40B4-BE49-F238E27FC236}">
                <a16:creationId xmlns:a16="http://schemas.microsoft.com/office/drawing/2014/main" id="{2F2AC87A-619D-4C17-AD2C-3BF35751988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8A606C40-90E2-4214-AE71-31F60A18FC8F}" type="slidenum">
              <a:rPr kumimoji="0" lang="en-US" altLang="ja-JP">
                <a:latin typeface="Arial Black" panose="020B0A04020102020204" pitchFamily="34" charset="0"/>
              </a:rPr>
              <a:pPr eaLnBrk="1" hangingPunct="1"/>
              <a:t>11</a:t>
            </a:fld>
            <a:endParaRPr kumimoji="0" lang="en-US" altLang="ja-JP">
              <a:latin typeface="Arial Black" panose="020B0A04020102020204" pitchFamily="34" charset="0"/>
            </a:endParaRPr>
          </a:p>
        </p:txBody>
      </p:sp>
      <p:sp>
        <p:nvSpPr>
          <p:cNvPr id="13315" name="Rectangle 2">
            <a:extLst>
              <a:ext uri="{FF2B5EF4-FFF2-40B4-BE49-F238E27FC236}">
                <a16:creationId xmlns:a16="http://schemas.microsoft.com/office/drawing/2014/main" id="{9645520F-46EF-4CCE-AF00-9EC5A3223990}"/>
              </a:ext>
            </a:extLst>
          </p:cNvPr>
          <p:cNvSpPr>
            <a:spLocks noGrp="1" noChangeArrowheads="1"/>
          </p:cNvSpPr>
          <p:nvPr>
            <p:ph type="ctrTitle"/>
          </p:nvPr>
        </p:nvSpPr>
        <p:spPr>
          <a:xfrm>
            <a:off x="3000375" y="2500313"/>
            <a:ext cx="5919788" cy="1138237"/>
          </a:xfrm>
        </p:spPr>
        <p:txBody>
          <a:bodyPr/>
          <a:lstStyle/>
          <a:p>
            <a:pPr eaLnBrk="1" hangingPunct="1"/>
            <a:r>
              <a:rPr lang="ja-JP" altLang="en-US" sz="3200"/>
              <a:t>第</a:t>
            </a:r>
            <a:r>
              <a:rPr lang="en-US" altLang="ja-JP" sz="3200"/>
              <a:t>8</a:t>
            </a:r>
            <a:r>
              <a:rPr lang="ja-JP" altLang="en-US" sz="3200"/>
              <a:t>章　</a:t>
            </a:r>
            <a:br>
              <a:rPr lang="en-US" altLang="ja-JP" sz="4000"/>
            </a:br>
            <a:r>
              <a:rPr lang="ja-JP" altLang="en-US" sz="4000"/>
              <a:t>キャッシュ・フロー計算書　</a:t>
            </a:r>
          </a:p>
        </p:txBody>
      </p:sp>
      <p:sp>
        <p:nvSpPr>
          <p:cNvPr id="13316" name="Text Box 5">
            <a:extLst>
              <a:ext uri="{FF2B5EF4-FFF2-40B4-BE49-F238E27FC236}">
                <a16:creationId xmlns:a16="http://schemas.microsoft.com/office/drawing/2014/main" id="{BE8A10C9-17BC-4213-B33C-594262A17843}"/>
              </a:ext>
            </a:extLst>
          </p:cNvPr>
          <p:cNvSpPr txBox="1">
            <a:spLocks noChangeArrowheads="1"/>
          </p:cNvSpPr>
          <p:nvPr/>
        </p:nvSpPr>
        <p:spPr bwMode="auto">
          <a:xfrm>
            <a:off x="3643313" y="1196975"/>
            <a:ext cx="48879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spcBef>
                <a:spcPct val="50000"/>
              </a:spcBef>
            </a:pPr>
            <a:endParaRPr lang="en-US" altLang="ja-JP">
              <a:latin typeface="Times New Roman" panose="02020603050405020304" pitchFamily="18" charset="0"/>
            </a:endParaRPr>
          </a:p>
          <a:p>
            <a:pPr eaLnBrk="1" hangingPunct="1">
              <a:spcBef>
                <a:spcPct val="50000"/>
              </a:spcBef>
            </a:pPr>
            <a:endParaRPr lang="en-US" altLang="ja-JP">
              <a:latin typeface="Times New Roman" panose="02020603050405020304" pitchFamily="18" charset="0"/>
            </a:endParaRPr>
          </a:p>
          <a:p>
            <a:pPr eaLnBrk="1" hangingPunct="1">
              <a:spcBef>
                <a:spcPct val="50000"/>
              </a:spcBef>
            </a:pPr>
            <a:endParaRPr lang="ja-JP" altLang="en-US">
              <a:latin typeface="Times New Roman" panose="02020603050405020304" pitchFamily="18" charset="0"/>
            </a:endParaRPr>
          </a:p>
        </p:txBody>
      </p:sp>
      <p:sp>
        <p:nvSpPr>
          <p:cNvPr id="13317" name="テキスト ボックス 4">
            <a:extLst>
              <a:ext uri="{FF2B5EF4-FFF2-40B4-BE49-F238E27FC236}">
                <a16:creationId xmlns:a16="http://schemas.microsoft.com/office/drawing/2014/main" id="{481D8F69-11CF-4D5D-A1CF-A319F033F98E}"/>
              </a:ext>
            </a:extLst>
          </p:cNvPr>
          <p:cNvSpPr txBox="1">
            <a:spLocks noChangeArrowheads="1"/>
          </p:cNvSpPr>
          <p:nvPr/>
        </p:nvSpPr>
        <p:spPr bwMode="auto">
          <a:xfrm>
            <a:off x="3000375" y="4357688"/>
            <a:ext cx="6000750"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ash"/>
                <a:miter lim="800000"/>
                <a:headEnd/>
                <a:tailEnd/>
              </a14:hiddenLine>
            </a:ext>
          </a:extLst>
        </p:spPr>
        <p:txBody>
          <a:bodyPr>
            <a:spAutoFit/>
          </a:bodyPr>
          <a:lstStyle>
            <a:lvl1pPr marL="1524000" indent="-1524000"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3200"/>
              <a:t>第</a:t>
            </a:r>
            <a:r>
              <a:rPr lang="en-US" altLang="ja-JP" sz="3200"/>
              <a:t>21</a:t>
            </a:r>
            <a:r>
              <a:rPr lang="ja-JP" altLang="en-US" sz="3200"/>
              <a:t>節　投資キャッシュ・フローと財務キャッシュ・フロー</a:t>
            </a:r>
            <a:endParaRPr lang="en-US" altLang="ja-JP" sz="320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番号プレースホルダ 4">
            <a:extLst>
              <a:ext uri="{FF2B5EF4-FFF2-40B4-BE49-F238E27FC236}">
                <a16:creationId xmlns:a16="http://schemas.microsoft.com/office/drawing/2014/main" id="{3CFB364F-3A5C-4827-974A-6E661C5196F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38360E0D-8FC1-4EC9-893E-32C3C07DAC4F}" type="slidenum">
              <a:rPr kumimoji="0" lang="en-US" altLang="ja-JP">
                <a:latin typeface="Arial Black" panose="020B0A04020102020204" pitchFamily="34" charset="0"/>
              </a:rPr>
              <a:pPr eaLnBrk="1" hangingPunct="1"/>
              <a:t>12</a:t>
            </a:fld>
            <a:endParaRPr kumimoji="0" lang="en-US" altLang="ja-JP">
              <a:latin typeface="Arial Black" panose="020B0A04020102020204" pitchFamily="34" charset="0"/>
            </a:endParaRPr>
          </a:p>
        </p:txBody>
      </p:sp>
      <p:sp>
        <p:nvSpPr>
          <p:cNvPr id="14339" name="Rectangle 2">
            <a:extLst>
              <a:ext uri="{FF2B5EF4-FFF2-40B4-BE49-F238E27FC236}">
                <a16:creationId xmlns:a16="http://schemas.microsoft.com/office/drawing/2014/main" id="{FA6B94DC-5A2E-4621-8742-F0AFFE5EEADA}"/>
              </a:ext>
            </a:extLst>
          </p:cNvPr>
          <p:cNvSpPr>
            <a:spLocks noGrp="1" noChangeArrowheads="1"/>
          </p:cNvSpPr>
          <p:nvPr>
            <p:ph type="title"/>
          </p:nvPr>
        </p:nvSpPr>
        <p:spPr>
          <a:xfrm>
            <a:off x="457200" y="620713"/>
            <a:ext cx="8229600" cy="1368425"/>
          </a:xfrm>
          <a:solidFill>
            <a:schemeClr val="bg2">
              <a:alpha val="79999"/>
            </a:schemeClr>
          </a:solidFill>
        </p:spPr>
        <p:txBody>
          <a:bodyPr/>
          <a:lstStyle/>
          <a:p>
            <a:pPr eaLnBrk="1" hangingPunct="1"/>
            <a:r>
              <a:rPr lang="ja-JP" altLang="en-US">
                <a:solidFill>
                  <a:schemeClr val="bg1"/>
                </a:solidFill>
              </a:rPr>
              <a:t>本節で学習する箇所</a:t>
            </a:r>
          </a:p>
        </p:txBody>
      </p:sp>
      <p:sp>
        <p:nvSpPr>
          <p:cNvPr id="14340" name="Rectangle 3">
            <a:extLst>
              <a:ext uri="{FF2B5EF4-FFF2-40B4-BE49-F238E27FC236}">
                <a16:creationId xmlns:a16="http://schemas.microsoft.com/office/drawing/2014/main" id="{50C254DA-BC85-49CE-8C00-41DBFD67EAE2}"/>
              </a:ext>
            </a:extLst>
          </p:cNvPr>
          <p:cNvSpPr>
            <a:spLocks noGrp="1" noChangeArrowheads="1"/>
          </p:cNvSpPr>
          <p:nvPr>
            <p:ph type="body" idx="1"/>
          </p:nvPr>
        </p:nvSpPr>
        <p:spPr>
          <a:xfrm>
            <a:off x="827088" y="2420938"/>
            <a:ext cx="7859712" cy="4176712"/>
          </a:xfrm>
        </p:spPr>
        <p:txBody>
          <a:bodyPr/>
          <a:lstStyle/>
          <a:p>
            <a:pPr eaLnBrk="1" hangingPunct="1"/>
            <a:r>
              <a:rPr lang="ja-JP" altLang="en-US"/>
              <a:t>キャッシュ・フローは、営業活動、投資活動、および財務活動という</a:t>
            </a:r>
            <a:r>
              <a:rPr lang="en-US" altLang="ja-JP"/>
              <a:t>3</a:t>
            </a:r>
            <a:r>
              <a:rPr lang="ja-JP" altLang="en-US"/>
              <a:t>つに区分されることは前節で学びました。本節では投資活動および財務活動によるキャッシュ・フローについて学習します。</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4340">
                                            <p:txEl>
                                              <p:pRg st="0" end="0"/>
                                            </p:txEl>
                                          </p:spTgt>
                                        </p:tgtEl>
                                        <p:attrNameLst>
                                          <p:attrName>style.visibility</p:attrName>
                                        </p:attrNameLst>
                                      </p:cBhvr>
                                      <p:to>
                                        <p:strVal val="visible"/>
                                      </p:to>
                                    </p:set>
                                    <p:animEffect transition="in" filter="fade">
                                      <p:cBhvr>
                                        <p:cTn id="7" dur="2000"/>
                                        <p:tgtEl>
                                          <p:spTgt spid="1434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スライド番号プレースホルダ 1">
            <a:extLst>
              <a:ext uri="{FF2B5EF4-FFF2-40B4-BE49-F238E27FC236}">
                <a16:creationId xmlns:a16="http://schemas.microsoft.com/office/drawing/2014/main" id="{426DF1BB-87E7-4BB8-BDA7-D800CFF0330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A78F7591-730D-4AF6-A2E0-A2992BDC58B4}" type="slidenum">
              <a:rPr kumimoji="0" lang="en-US" altLang="ja-JP">
                <a:latin typeface="Arial Black" panose="020B0A04020102020204" pitchFamily="34" charset="0"/>
              </a:rPr>
              <a:pPr eaLnBrk="1" hangingPunct="1"/>
              <a:t>13</a:t>
            </a:fld>
            <a:endParaRPr kumimoji="0" lang="en-US" altLang="ja-JP">
              <a:latin typeface="Arial Black" panose="020B0A04020102020204" pitchFamily="34" charset="0"/>
            </a:endParaRPr>
          </a:p>
        </p:txBody>
      </p:sp>
      <p:graphicFrame>
        <p:nvGraphicFramePr>
          <p:cNvPr id="3" name="表 2">
            <a:extLst>
              <a:ext uri="{FF2B5EF4-FFF2-40B4-BE49-F238E27FC236}">
                <a16:creationId xmlns:a16="http://schemas.microsoft.com/office/drawing/2014/main" id="{C4AEBC56-1016-457A-82B0-49CBF8E4255C}"/>
              </a:ext>
            </a:extLst>
          </p:cNvPr>
          <p:cNvGraphicFramePr>
            <a:graphicFrameLocks noGrp="1"/>
          </p:cNvGraphicFramePr>
          <p:nvPr/>
        </p:nvGraphicFramePr>
        <p:xfrm>
          <a:off x="642938" y="1785938"/>
          <a:ext cx="8001000" cy="4481512"/>
        </p:xfrm>
        <a:graphic>
          <a:graphicData uri="http://schemas.openxmlformats.org/drawingml/2006/table">
            <a:tbl>
              <a:tblPr/>
              <a:tblGrid>
                <a:gridCol w="6357938">
                  <a:extLst>
                    <a:ext uri="{9D8B030D-6E8A-4147-A177-3AD203B41FA5}">
                      <a16:colId xmlns:a16="http://schemas.microsoft.com/office/drawing/2014/main" val="20000"/>
                    </a:ext>
                  </a:extLst>
                </a:gridCol>
                <a:gridCol w="1643063">
                  <a:extLst>
                    <a:ext uri="{9D8B030D-6E8A-4147-A177-3AD203B41FA5}">
                      <a16:colId xmlns:a16="http://schemas.microsoft.com/office/drawing/2014/main" val="20001"/>
                    </a:ext>
                  </a:extLst>
                </a:gridCol>
              </a:tblGrid>
              <a:tr h="641034">
                <a:tc>
                  <a:txBody>
                    <a:bodyPr/>
                    <a:lstStyle/>
                    <a:p>
                      <a:pPr algn="just">
                        <a:spcAft>
                          <a:spcPts val="0"/>
                        </a:spcAft>
                      </a:pPr>
                      <a:r>
                        <a:rPr lang="ja-JP" sz="2800" kern="100" dirty="0">
                          <a:solidFill>
                            <a:schemeClr val="tx1"/>
                          </a:solidFill>
                          <a:latin typeface="Century"/>
                          <a:ea typeface="ＭＳ 明朝"/>
                          <a:cs typeface="Times New Roman"/>
                        </a:rPr>
                        <a:t>投資活動によるキャッシュ・フロー</a:t>
                      </a:r>
                    </a:p>
                  </a:txBody>
                  <a:tcPr marL="68580" marR="68580" marT="0" marB="0">
                    <a:lnL>
                      <a:noFill/>
                    </a:lnL>
                    <a:lnR>
                      <a:noFill/>
                    </a:lnR>
                    <a:lnT>
                      <a:noFill/>
                    </a:lnT>
                    <a:lnB>
                      <a:noFill/>
                    </a:lnB>
                  </a:tcPr>
                </a:tc>
                <a:tc>
                  <a:txBody>
                    <a:bodyPr/>
                    <a:lstStyle/>
                    <a:p>
                      <a:pPr algn="r">
                        <a:spcAft>
                          <a:spcPts val="0"/>
                        </a:spcAft>
                      </a:pPr>
                      <a:endParaRPr lang="en-US" sz="2800" kern="100" dirty="0">
                        <a:solidFill>
                          <a:schemeClr val="tx1"/>
                        </a:solidFill>
                        <a:latin typeface="Century"/>
                        <a:ea typeface="ＭＳ 明朝"/>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0"/>
                  </a:ext>
                </a:extLst>
              </a:tr>
              <a:tr h="426720">
                <a:tc>
                  <a:txBody>
                    <a:bodyPr/>
                    <a:lstStyle/>
                    <a:p>
                      <a:pPr indent="127000" algn="just">
                        <a:spcAft>
                          <a:spcPts val="0"/>
                        </a:spcAft>
                      </a:pPr>
                      <a:r>
                        <a:rPr lang="ja-JP" sz="2800" kern="100" dirty="0">
                          <a:solidFill>
                            <a:schemeClr val="tx1"/>
                          </a:solidFill>
                          <a:latin typeface="Century"/>
                          <a:ea typeface="ＭＳ 明朝"/>
                          <a:cs typeface="Times New Roman"/>
                        </a:rPr>
                        <a:t>有価証券の取得による支出</a:t>
                      </a:r>
                    </a:p>
                  </a:txBody>
                  <a:tcPr marL="68580" marR="68580" marT="0" marB="0">
                    <a:lnL>
                      <a:noFill/>
                    </a:lnL>
                    <a:lnR>
                      <a:noFill/>
                    </a:lnR>
                    <a:lnT>
                      <a:noFill/>
                    </a:lnT>
                    <a:lnB>
                      <a:noFill/>
                    </a:lnB>
                  </a:tcPr>
                </a:tc>
                <a:tc>
                  <a:txBody>
                    <a:bodyPr/>
                    <a:lstStyle/>
                    <a:p>
                      <a:pPr algn="r">
                        <a:spcAft>
                          <a:spcPts val="0"/>
                        </a:spcAft>
                      </a:pPr>
                      <a:r>
                        <a:rPr lang="ja-JP" sz="2800" kern="100">
                          <a:solidFill>
                            <a:schemeClr val="tx1"/>
                          </a:solidFill>
                          <a:latin typeface="Century"/>
                          <a:ea typeface="ＭＳ 明朝"/>
                          <a:cs typeface="Times New Roman"/>
                        </a:rPr>
                        <a:t>△×××</a:t>
                      </a:r>
                    </a:p>
                  </a:txBody>
                  <a:tcPr marL="68580" marR="68580" marT="0" marB="0">
                    <a:lnL>
                      <a:noFill/>
                    </a:lnL>
                    <a:lnR>
                      <a:noFill/>
                    </a:lnR>
                    <a:lnT>
                      <a:noFill/>
                    </a:lnT>
                    <a:lnB>
                      <a:noFill/>
                    </a:lnB>
                  </a:tcPr>
                </a:tc>
                <a:extLst>
                  <a:ext uri="{0D108BD9-81ED-4DB2-BD59-A6C34878D82A}">
                    <a16:rowId xmlns:a16="http://schemas.microsoft.com/office/drawing/2014/main" val="10001"/>
                  </a:ext>
                </a:extLst>
              </a:tr>
              <a:tr h="426720">
                <a:tc>
                  <a:txBody>
                    <a:bodyPr/>
                    <a:lstStyle/>
                    <a:p>
                      <a:pPr indent="127000" algn="just">
                        <a:spcAft>
                          <a:spcPts val="0"/>
                        </a:spcAft>
                      </a:pPr>
                      <a:r>
                        <a:rPr lang="ja-JP" sz="2800" kern="100" dirty="0">
                          <a:solidFill>
                            <a:schemeClr val="tx1"/>
                          </a:solidFill>
                          <a:latin typeface="Century"/>
                          <a:ea typeface="ＭＳ 明朝"/>
                          <a:cs typeface="Times New Roman"/>
                        </a:rPr>
                        <a:t>有価証券の売却による収入</a:t>
                      </a:r>
                    </a:p>
                  </a:txBody>
                  <a:tcPr marL="68580" marR="68580" marT="0" marB="0">
                    <a:lnL>
                      <a:noFill/>
                    </a:lnL>
                    <a:lnR>
                      <a:noFill/>
                    </a:lnR>
                    <a:lnT>
                      <a:noFill/>
                    </a:lnT>
                    <a:lnB>
                      <a:noFill/>
                    </a:lnB>
                  </a:tcPr>
                </a:tc>
                <a:tc>
                  <a:txBody>
                    <a:bodyPr/>
                    <a:lstStyle/>
                    <a:p>
                      <a:pPr algn="r">
                        <a:spcAft>
                          <a:spcPts val="0"/>
                        </a:spcAft>
                      </a:pPr>
                      <a:r>
                        <a:rPr lang="ja-JP" sz="2800" kern="100">
                          <a:solidFill>
                            <a:schemeClr val="tx1"/>
                          </a:solidFill>
                          <a:latin typeface="Century"/>
                          <a:ea typeface="ＭＳ 明朝"/>
                          <a:cs typeface="Times New Roman"/>
                        </a:rPr>
                        <a:t>×××</a:t>
                      </a:r>
                    </a:p>
                  </a:txBody>
                  <a:tcPr marL="68580" marR="68580" marT="0" marB="0">
                    <a:lnL>
                      <a:noFill/>
                    </a:lnL>
                    <a:lnR>
                      <a:noFill/>
                    </a:lnR>
                    <a:lnT>
                      <a:noFill/>
                    </a:lnT>
                    <a:lnB>
                      <a:noFill/>
                    </a:lnB>
                  </a:tcPr>
                </a:tc>
                <a:extLst>
                  <a:ext uri="{0D108BD9-81ED-4DB2-BD59-A6C34878D82A}">
                    <a16:rowId xmlns:a16="http://schemas.microsoft.com/office/drawing/2014/main" val="10002"/>
                  </a:ext>
                </a:extLst>
              </a:tr>
              <a:tr h="426720">
                <a:tc>
                  <a:txBody>
                    <a:bodyPr/>
                    <a:lstStyle/>
                    <a:p>
                      <a:pPr indent="127000" algn="just">
                        <a:spcAft>
                          <a:spcPts val="0"/>
                        </a:spcAft>
                      </a:pPr>
                      <a:r>
                        <a:rPr lang="ja-JP" sz="2800" kern="100">
                          <a:solidFill>
                            <a:schemeClr val="tx1"/>
                          </a:solidFill>
                          <a:latin typeface="Century"/>
                          <a:ea typeface="ＭＳ 明朝"/>
                          <a:cs typeface="Times New Roman"/>
                        </a:rPr>
                        <a:t>有形固定資産の取得による支出</a:t>
                      </a:r>
                    </a:p>
                  </a:txBody>
                  <a:tcPr marL="68580" marR="68580" marT="0" marB="0">
                    <a:lnL>
                      <a:noFill/>
                    </a:lnL>
                    <a:lnR>
                      <a:noFill/>
                    </a:lnR>
                    <a:lnT>
                      <a:noFill/>
                    </a:lnT>
                    <a:lnB>
                      <a:noFill/>
                    </a:lnB>
                  </a:tcPr>
                </a:tc>
                <a:tc>
                  <a:txBody>
                    <a:bodyPr/>
                    <a:lstStyle/>
                    <a:p>
                      <a:pPr algn="r">
                        <a:spcAft>
                          <a:spcPts val="0"/>
                        </a:spcAft>
                      </a:pPr>
                      <a:r>
                        <a:rPr lang="ja-JP" sz="2800" kern="100">
                          <a:solidFill>
                            <a:schemeClr val="tx1"/>
                          </a:solidFill>
                          <a:latin typeface="Century"/>
                          <a:ea typeface="ＭＳ 明朝"/>
                          <a:cs typeface="Times New Roman"/>
                        </a:rPr>
                        <a:t>△×××</a:t>
                      </a:r>
                    </a:p>
                  </a:txBody>
                  <a:tcPr marL="68580" marR="68580" marT="0" marB="0">
                    <a:lnL>
                      <a:noFill/>
                    </a:lnL>
                    <a:lnR>
                      <a:noFill/>
                    </a:lnR>
                    <a:lnT>
                      <a:noFill/>
                    </a:lnT>
                    <a:lnB>
                      <a:noFill/>
                    </a:lnB>
                  </a:tcPr>
                </a:tc>
                <a:extLst>
                  <a:ext uri="{0D108BD9-81ED-4DB2-BD59-A6C34878D82A}">
                    <a16:rowId xmlns:a16="http://schemas.microsoft.com/office/drawing/2014/main" val="10003"/>
                  </a:ext>
                </a:extLst>
              </a:tr>
              <a:tr h="426720">
                <a:tc>
                  <a:txBody>
                    <a:bodyPr/>
                    <a:lstStyle/>
                    <a:p>
                      <a:pPr indent="127000" algn="just">
                        <a:spcAft>
                          <a:spcPts val="0"/>
                        </a:spcAft>
                      </a:pPr>
                      <a:r>
                        <a:rPr lang="ja-JP" sz="2800" kern="100" dirty="0">
                          <a:solidFill>
                            <a:schemeClr val="tx1"/>
                          </a:solidFill>
                          <a:latin typeface="Century"/>
                          <a:ea typeface="ＭＳ 明朝"/>
                          <a:cs typeface="Times New Roman"/>
                        </a:rPr>
                        <a:t>有形固定資産の売却による収入</a:t>
                      </a:r>
                    </a:p>
                  </a:txBody>
                  <a:tcPr marL="68580" marR="68580" marT="0" marB="0">
                    <a:lnL>
                      <a:noFill/>
                    </a:lnL>
                    <a:lnR>
                      <a:noFill/>
                    </a:lnR>
                    <a:lnT>
                      <a:noFill/>
                    </a:lnT>
                    <a:lnB>
                      <a:noFill/>
                    </a:lnB>
                  </a:tcPr>
                </a:tc>
                <a:tc>
                  <a:txBody>
                    <a:bodyPr/>
                    <a:lstStyle/>
                    <a:p>
                      <a:pPr algn="r">
                        <a:spcAft>
                          <a:spcPts val="0"/>
                        </a:spcAft>
                      </a:pPr>
                      <a:r>
                        <a:rPr lang="ja-JP" sz="2800" kern="100">
                          <a:solidFill>
                            <a:schemeClr val="tx1"/>
                          </a:solidFill>
                          <a:latin typeface="Century"/>
                          <a:ea typeface="ＭＳ 明朝"/>
                          <a:cs typeface="Times New Roman"/>
                        </a:rPr>
                        <a:t>×××</a:t>
                      </a:r>
                    </a:p>
                  </a:txBody>
                  <a:tcPr marL="68580" marR="68580" marT="0" marB="0">
                    <a:lnL>
                      <a:noFill/>
                    </a:lnL>
                    <a:lnR>
                      <a:noFill/>
                    </a:lnR>
                    <a:lnT>
                      <a:noFill/>
                    </a:lnT>
                    <a:lnB>
                      <a:noFill/>
                    </a:lnB>
                  </a:tcPr>
                </a:tc>
                <a:extLst>
                  <a:ext uri="{0D108BD9-81ED-4DB2-BD59-A6C34878D82A}">
                    <a16:rowId xmlns:a16="http://schemas.microsoft.com/office/drawing/2014/main" val="10004"/>
                  </a:ext>
                </a:extLst>
              </a:tr>
              <a:tr h="426720">
                <a:tc>
                  <a:txBody>
                    <a:bodyPr/>
                    <a:lstStyle/>
                    <a:p>
                      <a:pPr marL="0" indent="0" algn="just">
                        <a:spcAft>
                          <a:spcPts val="0"/>
                        </a:spcAft>
                      </a:pPr>
                      <a:r>
                        <a:rPr lang="ja-JP" altLang="en-US" sz="2800" kern="100" baseline="0" dirty="0">
                          <a:solidFill>
                            <a:schemeClr val="tx1"/>
                          </a:solidFill>
                          <a:latin typeface="Century"/>
                          <a:ea typeface="ＭＳ 明朝"/>
                          <a:cs typeface="Times New Roman"/>
                        </a:rPr>
                        <a:t> </a:t>
                      </a:r>
                      <a:r>
                        <a:rPr lang="ja-JP" sz="2800" kern="100" dirty="0">
                          <a:solidFill>
                            <a:schemeClr val="tx1"/>
                          </a:solidFill>
                          <a:latin typeface="Century"/>
                          <a:ea typeface="ＭＳ 明朝"/>
                          <a:cs typeface="Times New Roman"/>
                        </a:rPr>
                        <a:t>投資有価証券の取得による支出</a:t>
                      </a:r>
                    </a:p>
                  </a:txBody>
                  <a:tcPr marL="68580" marR="68580" marT="0" marB="0">
                    <a:lnL>
                      <a:noFill/>
                    </a:lnL>
                    <a:lnR>
                      <a:noFill/>
                    </a:lnR>
                    <a:lnT>
                      <a:noFill/>
                    </a:lnT>
                    <a:lnB>
                      <a:noFill/>
                    </a:lnB>
                  </a:tcPr>
                </a:tc>
                <a:tc>
                  <a:txBody>
                    <a:bodyPr/>
                    <a:lstStyle/>
                    <a:p>
                      <a:pPr algn="r">
                        <a:spcAft>
                          <a:spcPts val="0"/>
                        </a:spcAft>
                      </a:pPr>
                      <a:r>
                        <a:rPr lang="ja-JP" sz="2800" kern="100">
                          <a:solidFill>
                            <a:schemeClr val="tx1"/>
                          </a:solidFill>
                          <a:latin typeface="Century"/>
                          <a:ea typeface="ＭＳ 明朝"/>
                          <a:cs typeface="Times New Roman"/>
                        </a:rPr>
                        <a:t>△×××</a:t>
                      </a:r>
                    </a:p>
                  </a:txBody>
                  <a:tcPr marL="68580" marR="68580" marT="0" marB="0">
                    <a:lnL>
                      <a:noFill/>
                    </a:lnL>
                    <a:lnR>
                      <a:noFill/>
                    </a:lnR>
                    <a:lnT>
                      <a:noFill/>
                    </a:lnT>
                    <a:lnB>
                      <a:noFill/>
                    </a:lnB>
                  </a:tcPr>
                </a:tc>
                <a:extLst>
                  <a:ext uri="{0D108BD9-81ED-4DB2-BD59-A6C34878D82A}">
                    <a16:rowId xmlns:a16="http://schemas.microsoft.com/office/drawing/2014/main" val="10005"/>
                  </a:ext>
                </a:extLst>
              </a:tr>
              <a:tr h="426720">
                <a:tc>
                  <a:txBody>
                    <a:bodyPr/>
                    <a:lstStyle/>
                    <a:p>
                      <a:pPr indent="127000" algn="just">
                        <a:spcAft>
                          <a:spcPts val="0"/>
                        </a:spcAft>
                      </a:pPr>
                      <a:r>
                        <a:rPr lang="ja-JP" sz="2800" kern="100" dirty="0">
                          <a:solidFill>
                            <a:schemeClr val="tx1"/>
                          </a:solidFill>
                          <a:latin typeface="Century"/>
                          <a:ea typeface="ＭＳ 明朝"/>
                          <a:cs typeface="Times New Roman"/>
                        </a:rPr>
                        <a:t>投資有価証券の売却による収入</a:t>
                      </a:r>
                    </a:p>
                  </a:txBody>
                  <a:tcPr marL="68580" marR="68580" marT="0" marB="0">
                    <a:lnL>
                      <a:noFill/>
                    </a:lnL>
                    <a:lnR>
                      <a:noFill/>
                    </a:lnR>
                    <a:lnT>
                      <a:noFill/>
                    </a:lnT>
                    <a:lnB>
                      <a:noFill/>
                    </a:lnB>
                  </a:tcPr>
                </a:tc>
                <a:tc>
                  <a:txBody>
                    <a:bodyPr/>
                    <a:lstStyle/>
                    <a:p>
                      <a:pPr algn="r">
                        <a:spcAft>
                          <a:spcPts val="0"/>
                        </a:spcAft>
                      </a:pPr>
                      <a:r>
                        <a:rPr lang="ja-JP" sz="2800" kern="100">
                          <a:solidFill>
                            <a:schemeClr val="tx1"/>
                          </a:solidFill>
                          <a:latin typeface="Century"/>
                          <a:ea typeface="ＭＳ 明朝"/>
                          <a:cs typeface="Times New Roman"/>
                        </a:rPr>
                        <a:t>×××</a:t>
                      </a:r>
                    </a:p>
                  </a:txBody>
                  <a:tcPr marL="68580" marR="68580" marT="0" marB="0">
                    <a:lnL>
                      <a:noFill/>
                    </a:lnL>
                    <a:lnR>
                      <a:noFill/>
                    </a:lnR>
                    <a:lnT>
                      <a:noFill/>
                    </a:lnT>
                    <a:lnB>
                      <a:noFill/>
                    </a:lnB>
                  </a:tcPr>
                </a:tc>
                <a:extLst>
                  <a:ext uri="{0D108BD9-81ED-4DB2-BD59-A6C34878D82A}">
                    <a16:rowId xmlns:a16="http://schemas.microsoft.com/office/drawing/2014/main" val="10006"/>
                  </a:ext>
                </a:extLst>
              </a:tr>
              <a:tr h="426720">
                <a:tc>
                  <a:txBody>
                    <a:bodyPr/>
                    <a:lstStyle/>
                    <a:p>
                      <a:pPr indent="127000" algn="just">
                        <a:spcAft>
                          <a:spcPts val="0"/>
                        </a:spcAft>
                      </a:pPr>
                      <a:r>
                        <a:rPr lang="ja-JP" sz="2800" kern="100" dirty="0">
                          <a:solidFill>
                            <a:schemeClr val="tx1"/>
                          </a:solidFill>
                          <a:latin typeface="Century"/>
                          <a:ea typeface="ＭＳ 明朝"/>
                          <a:cs typeface="Times New Roman"/>
                        </a:rPr>
                        <a:t>貸付けによる支出</a:t>
                      </a:r>
                    </a:p>
                  </a:txBody>
                  <a:tcPr marL="68580" marR="68580" marT="0" marB="0">
                    <a:lnL>
                      <a:noFill/>
                    </a:lnL>
                    <a:lnR>
                      <a:noFill/>
                    </a:lnR>
                    <a:lnT>
                      <a:noFill/>
                    </a:lnT>
                    <a:lnB>
                      <a:noFill/>
                    </a:lnB>
                  </a:tcPr>
                </a:tc>
                <a:tc>
                  <a:txBody>
                    <a:bodyPr/>
                    <a:lstStyle/>
                    <a:p>
                      <a:pPr algn="r">
                        <a:spcAft>
                          <a:spcPts val="0"/>
                        </a:spcAft>
                      </a:pPr>
                      <a:r>
                        <a:rPr lang="ja-JP" sz="2800" kern="100">
                          <a:solidFill>
                            <a:schemeClr val="tx1"/>
                          </a:solidFill>
                          <a:latin typeface="Century"/>
                          <a:ea typeface="ＭＳ 明朝"/>
                          <a:cs typeface="Times New Roman"/>
                        </a:rPr>
                        <a:t>△×××</a:t>
                      </a:r>
                    </a:p>
                  </a:txBody>
                  <a:tcPr marL="68580" marR="68580" marT="0" marB="0">
                    <a:lnL>
                      <a:noFill/>
                    </a:lnL>
                    <a:lnR>
                      <a:noFill/>
                    </a:lnR>
                    <a:lnT>
                      <a:noFill/>
                    </a:lnT>
                    <a:lnB>
                      <a:noFill/>
                    </a:lnB>
                  </a:tcPr>
                </a:tc>
                <a:extLst>
                  <a:ext uri="{0D108BD9-81ED-4DB2-BD59-A6C34878D82A}">
                    <a16:rowId xmlns:a16="http://schemas.microsoft.com/office/drawing/2014/main" val="10007"/>
                  </a:ext>
                </a:extLst>
              </a:tr>
              <a:tr h="426720">
                <a:tc>
                  <a:txBody>
                    <a:bodyPr/>
                    <a:lstStyle/>
                    <a:p>
                      <a:pPr indent="127000" algn="just">
                        <a:spcAft>
                          <a:spcPts val="0"/>
                        </a:spcAft>
                      </a:pPr>
                      <a:r>
                        <a:rPr lang="ja-JP" sz="2800" kern="100">
                          <a:solidFill>
                            <a:schemeClr val="tx1"/>
                          </a:solidFill>
                          <a:latin typeface="Century"/>
                          <a:ea typeface="ＭＳ 明朝"/>
                          <a:cs typeface="Times New Roman"/>
                        </a:rPr>
                        <a:t>貸付金の回収による収入</a:t>
                      </a:r>
                    </a:p>
                  </a:txBody>
                  <a:tcPr marL="68580" marR="68580" marT="0" marB="0">
                    <a:lnL>
                      <a:noFill/>
                    </a:lnL>
                    <a:lnR>
                      <a:noFill/>
                    </a:lnR>
                    <a:lnT>
                      <a:noFill/>
                    </a:lnT>
                    <a:lnB>
                      <a:noFill/>
                    </a:lnB>
                  </a:tcPr>
                </a:tc>
                <a:tc>
                  <a:txBody>
                    <a:bodyPr/>
                    <a:lstStyle/>
                    <a:p>
                      <a:pPr algn="r">
                        <a:spcAft>
                          <a:spcPts val="0"/>
                        </a:spcAft>
                      </a:pPr>
                      <a:r>
                        <a:rPr lang="ja-JP" sz="2800" kern="100" dirty="0">
                          <a:solidFill>
                            <a:schemeClr val="tx1"/>
                          </a:solidFill>
                          <a:latin typeface="Century"/>
                          <a:ea typeface="ＭＳ 明朝"/>
                          <a:cs typeface="Times New Roman"/>
                        </a:rPr>
                        <a:t>×××</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426720">
                <a:tc>
                  <a:txBody>
                    <a:bodyPr/>
                    <a:lstStyle/>
                    <a:p>
                      <a:pPr algn="just">
                        <a:spcAft>
                          <a:spcPts val="0"/>
                        </a:spcAft>
                      </a:pPr>
                      <a:r>
                        <a:rPr lang="ja-JP" sz="2800" kern="100">
                          <a:solidFill>
                            <a:schemeClr val="tx1"/>
                          </a:solidFill>
                          <a:latin typeface="Century"/>
                          <a:ea typeface="ＭＳ 明朝"/>
                          <a:cs typeface="Times New Roman"/>
                        </a:rPr>
                        <a:t>投資活動によるキャッシュ・フロー</a:t>
                      </a:r>
                    </a:p>
                  </a:txBody>
                  <a:tcPr marL="68580" marR="68580" marT="0" marB="0">
                    <a:lnL>
                      <a:noFill/>
                    </a:lnL>
                    <a:lnR>
                      <a:noFill/>
                    </a:lnR>
                    <a:lnT>
                      <a:noFill/>
                    </a:lnT>
                    <a:lnB>
                      <a:noFill/>
                    </a:lnB>
                  </a:tcPr>
                </a:tc>
                <a:tc>
                  <a:txBody>
                    <a:bodyPr/>
                    <a:lstStyle/>
                    <a:p>
                      <a:pPr algn="r">
                        <a:spcAft>
                          <a:spcPts val="0"/>
                        </a:spcAft>
                      </a:pPr>
                      <a:r>
                        <a:rPr lang="ja-JP" sz="2800" kern="100" dirty="0">
                          <a:solidFill>
                            <a:schemeClr val="tx1"/>
                          </a:solidFill>
                          <a:latin typeface="Century"/>
                          <a:ea typeface="ＭＳ 明朝"/>
                          <a:cs typeface="Times New Roman"/>
                        </a:rPr>
                        <a:t>×××</a:t>
                      </a:r>
                    </a:p>
                  </a:txBody>
                  <a:tcPr marL="68580" marR="68580" marT="0" marB="0">
                    <a:lnL>
                      <a:noFill/>
                    </a:lnL>
                    <a:lnR>
                      <a:noFill/>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15386" name="テキスト ボックス 3">
            <a:extLst>
              <a:ext uri="{FF2B5EF4-FFF2-40B4-BE49-F238E27FC236}">
                <a16:creationId xmlns:a16="http://schemas.microsoft.com/office/drawing/2014/main" id="{3727F1AE-0872-49C9-9C26-46980C572341}"/>
              </a:ext>
            </a:extLst>
          </p:cNvPr>
          <p:cNvSpPr txBox="1">
            <a:spLocks noChangeArrowheads="1"/>
          </p:cNvSpPr>
          <p:nvPr/>
        </p:nvSpPr>
        <p:spPr bwMode="auto">
          <a:xfrm>
            <a:off x="642938" y="1000125"/>
            <a:ext cx="78581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ash"/>
                <a:miter lim="800000"/>
                <a:headEnd/>
                <a:tailEnd/>
              </a14:hiddenLine>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buClr>
                <a:schemeClr val="tx1"/>
              </a:buClr>
            </a:pPr>
            <a:r>
              <a:rPr lang="ja-JP" altLang="en-US" sz="3200">
                <a:solidFill>
                  <a:schemeClr val="bg2"/>
                </a:solidFill>
              </a:rPr>
              <a:t>投資活動によるキャッシュ・フローの様式</a:t>
            </a:r>
          </a:p>
        </p:txBody>
      </p:sp>
      <p:sp>
        <p:nvSpPr>
          <p:cNvPr id="15387" name="正方形/長方形 4">
            <a:extLst>
              <a:ext uri="{FF2B5EF4-FFF2-40B4-BE49-F238E27FC236}">
                <a16:creationId xmlns:a16="http://schemas.microsoft.com/office/drawing/2014/main" id="{DDDBAEA1-2C71-45A6-8B9F-9BD4C09E0607}"/>
              </a:ext>
            </a:extLst>
          </p:cNvPr>
          <p:cNvSpPr>
            <a:spLocks noChangeArrowheads="1"/>
          </p:cNvSpPr>
          <p:nvPr/>
        </p:nvSpPr>
        <p:spPr bwMode="auto">
          <a:xfrm>
            <a:off x="571500" y="1714500"/>
            <a:ext cx="8286750" cy="4786313"/>
          </a:xfrm>
          <a:prstGeom prst="rect">
            <a:avLst/>
          </a:prstGeom>
          <a:noFill/>
          <a:ln w="9525" algn="ctr">
            <a:solidFill>
              <a:schemeClr val="tx1"/>
            </a:solidFill>
            <a:prstDash val="sysDash"/>
            <a:round/>
            <a:headEnd/>
            <a:tailEnd/>
          </a:ln>
          <a:extLst>
            <a:ext uri="{909E8E84-426E-40DD-AFC4-6F175D3DCCD1}">
              <a14:hiddenFill xmlns:a14="http://schemas.microsoft.com/office/drawing/2010/main">
                <a:solidFill>
                  <a:srgbClr val="FFFFFF"/>
                </a:solidFill>
              </a14:hiddenFill>
            </a:ext>
          </a:extLst>
        </p:spPr>
        <p:txBody>
          <a:bodyPr rot="10800000" anchor="ct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lang="ja-JP"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87"/>
                                        </p:tgtEl>
                                        <p:attrNameLst>
                                          <p:attrName>style.visibility</p:attrName>
                                        </p:attrNameLst>
                                      </p:cBhvr>
                                      <p:to>
                                        <p:strVal val="visible"/>
                                      </p:to>
                                    </p:set>
                                    <p:animEffect transition="in" filter="fade">
                                      <p:cBhvr>
                                        <p:cTn id="7" dur="2000"/>
                                        <p:tgtEl>
                                          <p:spTgt spid="15387"/>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8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スライド番号プレースホルダ 1">
            <a:extLst>
              <a:ext uri="{FF2B5EF4-FFF2-40B4-BE49-F238E27FC236}">
                <a16:creationId xmlns:a16="http://schemas.microsoft.com/office/drawing/2014/main" id="{7DEE9B8E-900C-4727-AF7B-B073A3FB71C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2C0C1260-6544-4E9B-8215-873ECBDA4585}" type="slidenum">
              <a:rPr kumimoji="0" lang="en-US" altLang="ja-JP">
                <a:latin typeface="Arial Black" panose="020B0A04020102020204" pitchFamily="34" charset="0"/>
              </a:rPr>
              <a:pPr eaLnBrk="1" hangingPunct="1"/>
              <a:t>14</a:t>
            </a:fld>
            <a:endParaRPr kumimoji="0" lang="en-US" altLang="ja-JP">
              <a:latin typeface="Arial Black" panose="020B0A04020102020204" pitchFamily="34" charset="0"/>
            </a:endParaRPr>
          </a:p>
        </p:txBody>
      </p:sp>
      <p:sp>
        <p:nvSpPr>
          <p:cNvPr id="16387" name="テキスト ボックス 2">
            <a:extLst>
              <a:ext uri="{FF2B5EF4-FFF2-40B4-BE49-F238E27FC236}">
                <a16:creationId xmlns:a16="http://schemas.microsoft.com/office/drawing/2014/main" id="{F7D612C3-477E-4018-AF79-9CB6BE36F917}"/>
              </a:ext>
            </a:extLst>
          </p:cNvPr>
          <p:cNvSpPr txBox="1">
            <a:spLocks noChangeArrowheads="1"/>
          </p:cNvSpPr>
          <p:nvPr/>
        </p:nvSpPr>
        <p:spPr bwMode="auto">
          <a:xfrm>
            <a:off x="571500" y="642938"/>
            <a:ext cx="75009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ash"/>
                <a:miter lim="800000"/>
                <a:headEnd/>
                <a:tailEnd/>
              </a14:hiddenLine>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3200">
                <a:solidFill>
                  <a:schemeClr val="bg2"/>
                </a:solidFill>
              </a:rPr>
              <a:t>財務活動によるキャッシュ・フローの様式</a:t>
            </a:r>
          </a:p>
        </p:txBody>
      </p:sp>
      <p:graphicFrame>
        <p:nvGraphicFramePr>
          <p:cNvPr id="4" name="表 3">
            <a:extLst>
              <a:ext uri="{FF2B5EF4-FFF2-40B4-BE49-F238E27FC236}">
                <a16:creationId xmlns:a16="http://schemas.microsoft.com/office/drawing/2014/main" id="{82AB0534-D656-44B3-8021-E994B64E35C6}"/>
              </a:ext>
            </a:extLst>
          </p:cNvPr>
          <p:cNvGraphicFramePr>
            <a:graphicFrameLocks noGrp="1"/>
          </p:cNvGraphicFramePr>
          <p:nvPr/>
        </p:nvGraphicFramePr>
        <p:xfrm>
          <a:off x="571500" y="1571625"/>
          <a:ext cx="7929563" cy="4837113"/>
        </p:xfrm>
        <a:graphic>
          <a:graphicData uri="http://schemas.openxmlformats.org/drawingml/2006/table">
            <a:tbl>
              <a:tblPr/>
              <a:tblGrid>
                <a:gridCol w="6357938">
                  <a:extLst>
                    <a:ext uri="{9D8B030D-6E8A-4147-A177-3AD203B41FA5}">
                      <a16:colId xmlns:a16="http://schemas.microsoft.com/office/drawing/2014/main" val="20000"/>
                    </a:ext>
                  </a:extLst>
                </a:gridCol>
                <a:gridCol w="1571625">
                  <a:extLst>
                    <a:ext uri="{9D8B030D-6E8A-4147-A177-3AD203B41FA5}">
                      <a16:colId xmlns:a16="http://schemas.microsoft.com/office/drawing/2014/main" val="20001"/>
                    </a:ext>
                  </a:extLst>
                </a:gridCol>
              </a:tblGrid>
              <a:tr h="569633">
                <a:tc>
                  <a:txBody>
                    <a:bodyPr/>
                    <a:lstStyle/>
                    <a:p>
                      <a:pPr algn="just">
                        <a:spcAft>
                          <a:spcPts val="0"/>
                        </a:spcAft>
                      </a:pPr>
                      <a:r>
                        <a:rPr lang="ja-JP" sz="2800" kern="100" dirty="0">
                          <a:solidFill>
                            <a:schemeClr val="tx1"/>
                          </a:solidFill>
                          <a:latin typeface="Century"/>
                          <a:ea typeface="ＭＳ 明朝"/>
                          <a:cs typeface="Times New Roman"/>
                        </a:rPr>
                        <a:t>財務活動によるキャッシュ・フロー</a:t>
                      </a:r>
                    </a:p>
                  </a:txBody>
                  <a:tcPr marL="68580" marR="68580" marT="0" marB="0">
                    <a:lnL>
                      <a:noFill/>
                    </a:lnL>
                    <a:lnR>
                      <a:noFill/>
                    </a:lnR>
                    <a:lnT>
                      <a:noFill/>
                    </a:lnT>
                    <a:lnB>
                      <a:noFill/>
                    </a:lnB>
                  </a:tcPr>
                </a:tc>
                <a:tc>
                  <a:txBody>
                    <a:bodyPr/>
                    <a:lstStyle/>
                    <a:p>
                      <a:pPr algn="r">
                        <a:spcAft>
                          <a:spcPts val="0"/>
                        </a:spcAft>
                      </a:pPr>
                      <a:endParaRPr lang="en-US" sz="2800" kern="100">
                        <a:solidFill>
                          <a:schemeClr val="tx1"/>
                        </a:solidFill>
                        <a:latin typeface="Century"/>
                        <a:ea typeface="ＭＳ 明朝"/>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0"/>
                  </a:ext>
                </a:extLst>
              </a:tr>
              <a:tr h="426748">
                <a:tc>
                  <a:txBody>
                    <a:bodyPr/>
                    <a:lstStyle/>
                    <a:p>
                      <a:pPr indent="127000" algn="just">
                        <a:spcAft>
                          <a:spcPts val="0"/>
                        </a:spcAft>
                      </a:pPr>
                      <a:r>
                        <a:rPr lang="ja-JP" sz="2800" kern="100" dirty="0">
                          <a:solidFill>
                            <a:schemeClr val="tx1"/>
                          </a:solidFill>
                          <a:latin typeface="Century"/>
                          <a:ea typeface="ＭＳ 明朝"/>
                          <a:cs typeface="Times New Roman"/>
                        </a:rPr>
                        <a:t>短期借入れによる収入</a:t>
                      </a:r>
                    </a:p>
                  </a:txBody>
                  <a:tcPr marL="68580" marR="68580" marT="0" marB="0">
                    <a:lnL>
                      <a:noFill/>
                    </a:lnL>
                    <a:lnR>
                      <a:noFill/>
                    </a:lnR>
                    <a:lnT>
                      <a:noFill/>
                    </a:lnT>
                    <a:lnB>
                      <a:noFill/>
                    </a:lnB>
                  </a:tcPr>
                </a:tc>
                <a:tc>
                  <a:txBody>
                    <a:bodyPr/>
                    <a:lstStyle/>
                    <a:p>
                      <a:pPr algn="r">
                        <a:spcAft>
                          <a:spcPts val="0"/>
                        </a:spcAft>
                      </a:pPr>
                      <a:r>
                        <a:rPr lang="ja-JP" sz="2800" kern="100">
                          <a:solidFill>
                            <a:schemeClr val="tx1"/>
                          </a:solidFill>
                          <a:latin typeface="Century"/>
                          <a:ea typeface="ＭＳ 明朝"/>
                          <a:cs typeface="Times New Roman"/>
                        </a:rPr>
                        <a:t>×××</a:t>
                      </a:r>
                    </a:p>
                  </a:txBody>
                  <a:tcPr marL="68580" marR="68580" marT="0" marB="0">
                    <a:lnL>
                      <a:noFill/>
                    </a:lnL>
                    <a:lnR>
                      <a:noFill/>
                    </a:lnR>
                    <a:lnT>
                      <a:noFill/>
                    </a:lnT>
                    <a:lnB>
                      <a:noFill/>
                    </a:lnB>
                  </a:tcPr>
                </a:tc>
                <a:extLst>
                  <a:ext uri="{0D108BD9-81ED-4DB2-BD59-A6C34878D82A}">
                    <a16:rowId xmlns:a16="http://schemas.microsoft.com/office/drawing/2014/main" val="10001"/>
                  </a:ext>
                </a:extLst>
              </a:tr>
              <a:tr h="426748">
                <a:tc>
                  <a:txBody>
                    <a:bodyPr/>
                    <a:lstStyle/>
                    <a:p>
                      <a:pPr indent="127000" algn="just">
                        <a:spcAft>
                          <a:spcPts val="0"/>
                        </a:spcAft>
                      </a:pPr>
                      <a:r>
                        <a:rPr lang="ja-JP" sz="2800" kern="100" dirty="0">
                          <a:solidFill>
                            <a:schemeClr val="tx1"/>
                          </a:solidFill>
                          <a:latin typeface="Century"/>
                          <a:ea typeface="ＭＳ 明朝"/>
                          <a:cs typeface="Times New Roman"/>
                        </a:rPr>
                        <a:t>短期借入金の返済による支出</a:t>
                      </a:r>
                    </a:p>
                  </a:txBody>
                  <a:tcPr marL="68580" marR="68580" marT="0" marB="0">
                    <a:lnL>
                      <a:noFill/>
                    </a:lnL>
                    <a:lnR>
                      <a:noFill/>
                    </a:lnR>
                    <a:lnT>
                      <a:noFill/>
                    </a:lnT>
                    <a:lnB>
                      <a:noFill/>
                    </a:lnB>
                  </a:tcPr>
                </a:tc>
                <a:tc>
                  <a:txBody>
                    <a:bodyPr/>
                    <a:lstStyle/>
                    <a:p>
                      <a:pPr algn="r">
                        <a:spcAft>
                          <a:spcPts val="0"/>
                        </a:spcAft>
                      </a:pPr>
                      <a:r>
                        <a:rPr lang="ja-JP" sz="2800" kern="100">
                          <a:solidFill>
                            <a:schemeClr val="tx1"/>
                          </a:solidFill>
                          <a:latin typeface="Century"/>
                          <a:ea typeface="ＭＳ 明朝"/>
                          <a:cs typeface="Times New Roman"/>
                        </a:rPr>
                        <a:t>△×××</a:t>
                      </a:r>
                    </a:p>
                  </a:txBody>
                  <a:tcPr marL="68580" marR="68580" marT="0" marB="0">
                    <a:lnL>
                      <a:noFill/>
                    </a:lnL>
                    <a:lnR>
                      <a:noFill/>
                    </a:lnR>
                    <a:lnT>
                      <a:noFill/>
                    </a:lnT>
                    <a:lnB>
                      <a:noFill/>
                    </a:lnB>
                  </a:tcPr>
                </a:tc>
                <a:extLst>
                  <a:ext uri="{0D108BD9-81ED-4DB2-BD59-A6C34878D82A}">
                    <a16:rowId xmlns:a16="http://schemas.microsoft.com/office/drawing/2014/main" val="10002"/>
                  </a:ext>
                </a:extLst>
              </a:tr>
              <a:tr h="426748">
                <a:tc>
                  <a:txBody>
                    <a:bodyPr/>
                    <a:lstStyle/>
                    <a:p>
                      <a:pPr indent="127000" algn="just">
                        <a:spcAft>
                          <a:spcPts val="0"/>
                        </a:spcAft>
                      </a:pPr>
                      <a:r>
                        <a:rPr lang="ja-JP" sz="2800" kern="100" dirty="0">
                          <a:solidFill>
                            <a:schemeClr val="tx1"/>
                          </a:solidFill>
                          <a:latin typeface="Century"/>
                          <a:ea typeface="ＭＳ 明朝"/>
                          <a:cs typeface="Times New Roman"/>
                        </a:rPr>
                        <a:t>長期借入れによる収入</a:t>
                      </a:r>
                    </a:p>
                  </a:txBody>
                  <a:tcPr marL="68580" marR="68580" marT="0" marB="0">
                    <a:lnL>
                      <a:noFill/>
                    </a:lnL>
                    <a:lnR>
                      <a:noFill/>
                    </a:lnR>
                    <a:lnT>
                      <a:noFill/>
                    </a:lnT>
                    <a:lnB>
                      <a:noFill/>
                    </a:lnB>
                  </a:tcPr>
                </a:tc>
                <a:tc>
                  <a:txBody>
                    <a:bodyPr/>
                    <a:lstStyle/>
                    <a:p>
                      <a:pPr algn="r">
                        <a:spcAft>
                          <a:spcPts val="0"/>
                        </a:spcAft>
                      </a:pPr>
                      <a:r>
                        <a:rPr lang="ja-JP" sz="2800" kern="100">
                          <a:solidFill>
                            <a:schemeClr val="tx1"/>
                          </a:solidFill>
                          <a:latin typeface="Century"/>
                          <a:ea typeface="ＭＳ 明朝"/>
                          <a:cs typeface="Times New Roman"/>
                        </a:rPr>
                        <a:t>×××</a:t>
                      </a:r>
                    </a:p>
                  </a:txBody>
                  <a:tcPr marL="68580" marR="68580" marT="0" marB="0">
                    <a:lnL>
                      <a:noFill/>
                    </a:lnL>
                    <a:lnR>
                      <a:noFill/>
                    </a:lnR>
                    <a:lnT>
                      <a:noFill/>
                    </a:lnT>
                    <a:lnB>
                      <a:noFill/>
                    </a:lnB>
                  </a:tcPr>
                </a:tc>
                <a:extLst>
                  <a:ext uri="{0D108BD9-81ED-4DB2-BD59-A6C34878D82A}">
                    <a16:rowId xmlns:a16="http://schemas.microsoft.com/office/drawing/2014/main" val="10003"/>
                  </a:ext>
                </a:extLst>
              </a:tr>
              <a:tr h="426748">
                <a:tc>
                  <a:txBody>
                    <a:bodyPr/>
                    <a:lstStyle/>
                    <a:p>
                      <a:pPr indent="127000" algn="just">
                        <a:spcAft>
                          <a:spcPts val="0"/>
                        </a:spcAft>
                      </a:pPr>
                      <a:r>
                        <a:rPr lang="ja-JP" sz="2800" kern="100" dirty="0">
                          <a:solidFill>
                            <a:schemeClr val="tx1"/>
                          </a:solidFill>
                          <a:latin typeface="Century"/>
                          <a:ea typeface="ＭＳ 明朝"/>
                          <a:cs typeface="Times New Roman"/>
                        </a:rPr>
                        <a:t>長期借入金の返済による支出</a:t>
                      </a:r>
                    </a:p>
                  </a:txBody>
                  <a:tcPr marL="68580" marR="68580" marT="0" marB="0">
                    <a:lnL>
                      <a:noFill/>
                    </a:lnL>
                    <a:lnR>
                      <a:noFill/>
                    </a:lnR>
                    <a:lnT>
                      <a:noFill/>
                    </a:lnT>
                    <a:lnB>
                      <a:noFill/>
                    </a:lnB>
                  </a:tcPr>
                </a:tc>
                <a:tc>
                  <a:txBody>
                    <a:bodyPr/>
                    <a:lstStyle/>
                    <a:p>
                      <a:pPr algn="r">
                        <a:spcAft>
                          <a:spcPts val="0"/>
                        </a:spcAft>
                      </a:pPr>
                      <a:r>
                        <a:rPr lang="ja-JP" sz="2800" kern="100">
                          <a:solidFill>
                            <a:schemeClr val="tx1"/>
                          </a:solidFill>
                          <a:latin typeface="Century"/>
                          <a:ea typeface="ＭＳ 明朝"/>
                          <a:cs typeface="Times New Roman"/>
                        </a:rPr>
                        <a:t>△×××</a:t>
                      </a:r>
                    </a:p>
                  </a:txBody>
                  <a:tcPr marL="68580" marR="68580" marT="0" marB="0">
                    <a:lnL>
                      <a:noFill/>
                    </a:lnL>
                    <a:lnR>
                      <a:noFill/>
                    </a:lnR>
                    <a:lnT>
                      <a:noFill/>
                    </a:lnT>
                    <a:lnB>
                      <a:noFill/>
                    </a:lnB>
                  </a:tcPr>
                </a:tc>
                <a:extLst>
                  <a:ext uri="{0D108BD9-81ED-4DB2-BD59-A6C34878D82A}">
                    <a16:rowId xmlns:a16="http://schemas.microsoft.com/office/drawing/2014/main" val="10004"/>
                  </a:ext>
                </a:extLst>
              </a:tr>
              <a:tr h="426748">
                <a:tc>
                  <a:txBody>
                    <a:bodyPr/>
                    <a:lstStyle/>
                    <a:p>
                      <a:pPr marL="0" indent="93663" algn="just">
                        <a:spcAft>
                          <a:spcPts val="0"/>
                        </a:spcAft>
                      </a:pPr>
                      <a:r>
                        <a:rPr lang="ja-JP" sz="2800" kern="100" dirty="0">
                          <a:solidFill>
                            <a:schemeClr val="tx1"/>
                          </a:solidFill>
                          <a:latin typeface="Century"/>
                          <a:ea typeface="ＭＳ 明朝"/>
                          <a:cs typeface="Times New Roman"/>
                        </a:rPr>
                        <a:t>社債の発行による収入</a:t>
                      </a:r>
                    </a:p>
                  </a:txBody>
                  <a:tcPr marL="68580" marR="68580" marT="0" marB="0">
                    <a:lnL>
                      <a:noFill/>
                    </a:lnL>
                    <a:lnR>
                      <a:noFill/>
                    </a:lnR>
                    <a:lnT>
                      <a:noFill/>
                    </a:lnT>
                    <a:lnB>
                      <a:noFill/>
                    </a:lnB>
                  </a:tcPr>
                </a:tc>
                <a:tc>
                  <a:txBody>
                    <a:bodyPr/>
                    <a:lstStyle/>
                    <a:p>
                      <a:pPr algn="r">
                        <a:spcAft>
                          <a:spcPts val="0"/>
                        </a:spcAft>
                      </a:pPr>
                      <a:r>
                        <a:rPr lang="ja-JP" sz="2800" kern="100" dirty="0">
                          <a:solidFill>
                            <a:schemeClr val="tx1"/>
                          </a:solidFill>
                          <a:latin typeface="Century"/>
                          <a:ea typeface="ＭＳ 明朝"/>
                          <a:cs typeface="Times New Roman"/>
                        </a:rPr>
                        <a:t>×××</a:t>
                      </a:r>
                    </a:p>
                  </a:txBody>
                  <a:tcPr marL="68580" marR="68580" marT="0" marB="0">
                    <a:lnL>
                      <a:noFill/>
                    </a:lnL>
                    <a:lnR>
                      <a:noFill/>
                    </a:lnR>
                    <a:lnT>
                      <a:noFill/>
                    </a:lnT>
                    <a:lnB>
                      <a:noFill/>
                    </a:lnB>
                  </a:tcPr>
                </a:tc>
                <a:extLst>
                  <a:ext uri="{0D108BD9-81ED-4DB2-BD59-A6C34878D82A}">
                    <a16:rowId xmlns:a16="http://schemas.microsoft.com/office/drawing/2014/main" val="10005"/>
                  </a:ext>
                </a:extLst>
              </a:tr>
              <a:tr h="426748">
                <a:tc>
                  <a:txBody>
                    <a:bodyPr/>
                    <a:lstStyle/>
                    <a:p>
                      <a:pPr indent="127000" algn="just">
                        <a:spcAft>
                          <a:spcPts val="0"/>
                        </a:spcAft>
                      </a:pPr>
                      <a:r>
                        <a:rPr lang="ja-JP" sz="2800" kern="100" dirty="0">
                          <a:solidFill>
                            <a:schemeClr val="tx1"/>
                          </a:solidFill>
                          <a:latin typeface="Century"/>
                          <a:ea typeface="ＭＳ 明朝"/>
                          <a:cs typeface="Times New Roman"/>
                        </a:rPr>
                        <a:t>社債の償還による支出</a:t>
                      </a:r>
                    </a:p>
                  </a:txBody>
                  <a:tcPr marL="68580" marR="68580" marT="0" marB="0">
                    <a:lnL>
                      <a:noFill/>
                    </a:lnL>
                    <a:lnR>
                      <a:noFill/>
                    </a:lnR>
                    <a:lnT>
                      <a:noFill/>
                    </a:lnT>
                    <a:lnB>
                      <a:noFill/>
                    </a:lnB>
                  </a:tcPr>
                </a:tc>
                <a:tc>
                  <a:txBody>
                    <a:bodyPr/>
                    <a:lstStyle/>
                    <a:p>
                      <a:pPr algn="r">
                        <a:spcAft>
                          <a:spcPts val="0"/>
                        </a:spcAft>
                      </a:pPr>
                      <a:r>
                        <a:rPr lang="ja-JP" sz="2800" kern="100" dirty="0">
                          <a:solidFill>
                            <a:schemeClr val="tx1"/>
                          </a:solidFill>
                          <a:latin typeface="Century"/>
                          <a:ea typeface="ＭＳ 明朝"/>
                          <a:cs typeface="Times New Roman"/>
                        </a:rPr>
                        <a:t>△×××</a:t>
                      </a:r>
                    </a:p>
                  </a:txBody>
                  <a:tcPr marL="68580" marR="68580" marT="0" marB="0">
                    <a:lnL>
                      <a:noFill/>
                    </a:lnL>
                    <a:lnR>
                      <a:noFill/>
                    </a:lnR>
                    <a:lnT>
                      <a:noFill/>
                    </a:lnT>
                    <a:lnB>
                      <a:noFill/>
                    </a:lnB>
                  </a:tcPr>
                </a:tc>
                <a:extLst>
                  <a:ext uri="{0D108BD9-81ED-4DB2-BD59-A6C34878D82A}">
                    <a16:rowId xmlns:a16="http://schemas.microsoft.com/office/drawing/2014/main" val="10006"/>
                  </a:ext>
                </a:extLst>
              </a:tr>
              <a:tr h="426748">
                <a:tc>
                  <a:txBody>
                    <a:bodyPr/>
                    <a:lstStyle/>
                    <a:p>
                      <a:pPr indent="127000" algn="just">
                        <a:spcAft>
                          <a:spcPts val="0"/>
                        </a:spcAft>
                      </a:pPr>
                      <a:r>
                        <a:rPr lang="ja-JP" sz="2800" kern="100" dirty="0">
                          <a:solidFill>
                            <a:schemeClr val="tx1"/>
                          </a:solidFill>
                          <a:latin typeface="Century"/>
                          <a:ea typeface="ＭＳ 明朝"/>
                          <a:cs typeface="Times New Roman"/>
                        </a:rPr>
                        <a:t>株式の発行による収入</a:t>
                      </a:r>
                    </a:p>
                  </a:txBody>
                  <a:tcPr marL="68580" marR="68580" marT="0" marB="0">
                    <a:lnL>
                      <a:noFill/>
                    </a:lnL>
                    <a:lnR>
                      <a:noFill/>
                    </a:lnR>
                    <a:lnT>
                      <a:noFill/>
                    </a:lnT>
                    <a:lnB>
                      <a:noFill/>
                    </a:lnB>
                  </a:tcPr>
                </a:tc>
                <a:tc>
                  <a:txBody>
                    <a:bodyPr/>
                    <a:lstStyle/>
                    <a:p>
                      <a:pPr algn="r">
                        <a:spcAft>
                          <a:spcPts val="0"/>
                        </a:spcAft>
                      </a:pPr>
                      <a:r>
                        <a:rPr lang="ja-JP" sz="2800" kern="100" dirty="0">
                          <a:solidFill>
                            <a:schemeClr val="tx1"/>
                          </a:solidFill>
                          <a:latin typeface="Century"/>
                          <a:ea typeface="ＭＳ 明朝"/>
                          <a:cs typeface="Times New Roman"/>
                        </a:rPr>
                        <a:t>×××</a:t>
                      </a:r>
                    </a:p>
                  </a:txBody>
                  <a:tcPr marL="68580" marR="68580" marT="0" marB="0">
                    <a:lnL>
                      <a:noFill/>
                    </a:lnL>
                    <a:lnR>
                      <a:noFill/>
                    </a:lnR>
                    <a:lnT>
                      <a:noFill/>
                    </a:lnT>
                    <a:lnB>
                      <a:noFill/>
                    </a:lnB>
                  </a:tcPr>
                </a:tc>
                <a:extLst>
                  <a:ext uri="{0D108BD9-81ED-4DB2-BD59-A6C34878D82A}">
                    <a16:rowId xmlns:a16="http://schemas.microsoft.com/office/drawing/2014/main" val="10007"/>
                  </a:ext>
                </a:extLst>
              </a:tr>
              <a:tr h="426748">
                <a:tc>
                  <a:txBody>
                    <a:bodyPr/>
                    <a:lstStyle/>
                    <a:p>
                      <a:pPr indent="127000" algn="just">
                        <a:spcAft>
                          <a:spcPts val="0"/>
                        </a:spcAft>
                      </a:pPr>
                      <a:r>
                        <a:rPr lang="ja-JP" sz="2800" kern="100" dirty="0">
                          <a:solidFill>
                            <a:schemeClr val="tx1"/>
                          </a:solidFill>
                          <a:latin typeface="Century"/>
                          <a:ea typeface="ＭＳ 明朝"/>
                          <a:cs typeface="Times New Roman"/>
                        </a:rPr>
                        <a:t>自己株式の取得による支出</a:t>
                      </a:r>
                    </a:p>
                  </a:txBody>
                  <a:tcPr marL="68580" marR="68580" marT="0" marB="0">
                    <a:lnL>
                      <a:noFill/>
                    </a:lnL>
                    <a:lnR>
                      <a:noFill/>
                    </a:lnR>
                    <a:lnT>
                      <a:noFill/>
                    </a:lnT>
                    <a:lnB>
                      <a:noFill/>
                    </a:lnB>
                  </a:tcPr>
                </a:tc>
                <a:tc>
                  <a:txBody>
                    <a:bodyPr/>
                    <a:lstStyle/>
                    <a:p>
                      <a:pPr algn="r">
                        <a:spcAft>
                          <a:spcPts val="0"/>
                        </a:spcAft>
                      </a:pPr>
                      <a:r>
                        <a:rPr lang="ja-JP" sz="2800" kern="100" dirty="0">
                          <a:solidFill>
                            <a:schemeClr val="tx1"/>
                          </a:solidFill>
                          <a:latin typeface="Century"/>
                          <a:ea typeface="ＭＳ 明朝"/>
                          <a:cs typeface="Times New Roman"/>
                        </a:rPr>
                        <a:t>△×××</a:t>
                      </a:r>
                    </a:p>
                  </a:txBody>
                  <a:tcPr marL="68580" marR="68580" marT="0" marB="0">
                    <a:lnL>
                      <a:noFill/>
                    </a:lnL>
                    <a:lnR>
                      <a:noFill/>
                    </a:lnR>
                    <a:lnT>
                      <a:noFill/>
                    </a:lnT>
                    <a:lnB>
                      <a:noFill/>
                    </a:lnB>
                  </a:tcPr>
                </a:tc>
                <a:extLst>
                  <a:ext uri="{0D108BD9-81ED-4DB2-BD59-A6C34878D82A}">
                    <a16:rowId xmlns:a16="http://schemas.microsoft.com/office/drawing/2014/main" val="10008"/>
                  </a:ext>
                </a:extLst>
              </a:tr>
              <a:tr h="426748">
                <a:tc>
                  <a:txBody>
                    <a:bodyPr/>
                    <a:lstStyle/>
                    <a:p>
                      <a:pPr indent="127000" algn="just">
                        <a:spcAft>
                          <a:spcPts val="0"/>
                        </a:spcAft>
                      </a:pPr>
                      <a:r>
                        <a:rPr lang="ja-JP" sz="2800" kern="100" dirty="0">
                          <a:solidFill>
                            <a:schemeClr val="tx1"/>
                          </a:solidFill>
                          <a:latin typeface="Century"/>
                          <a:ea typeface="ＭＳ 明朝"/>
                          <a:cs typeface="Times New Roman"/>
                        </a:rPr>
                        <a:t>配当金の支払額</a:t>
                      </a:r>
                    </a:p>
                  </a:txBody>
                  <a:tcPr marL="68580" marR="68580" marT="0" marB="0">
                    <a:lnL>
                      <a:noFill/>
                    </a:lnL>
                    <a:lnR>
                      <a:noFill/>
                    </a:lnR>
                    <a:lnT>
                      <a:noFill/>
                    </a:lnT>
                    <a:lnB>
                      <a:noFill/>
                    </a:lnB>
                  </a:tcPr>
                </a:tc>
                <a:tc>
                  <a:txBody>
                    <a:bodyPr/>
                    <a:lstStyle/>
                    <a:p>
                      <a:pPr algn="r">
                        <a:spcAft>
                          <a:spcPts val="0"/>
                        </a:spcAft>
                      </a:pPr>
                      <a:r>
                        <a:rPr lang="ja-JP" sz="2800" kern="100" dirty="0">
                          <a:solidFill>
                            <a:schemeClr val="tx1"/>
                          </a:solidFill>
                          <a:latin typeface="Century"/>
                          <a:ea typeface="ＭＳ 明朝"/>
                          <a:cs typeface="Times New Roman"/>
                        </a:rPr>
                        <a:t>×××</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426748">
                <a:tc>
                  <a:txBody>
                    <a:bodyPr/>
                    <a:lstStyle/>
                    <a:p>
                      <a:pPr algn="just">
                        <a:spcAft>
                          <a:spcPts val="0"/>
                        </a:spcAft>
                      </a:pPr>
                      <a:r>
                        <a:rPr lang="ja-JP" sz="2800" kern="100">
                          <a:solidFill>
                            <a:schemeClr val="tx1"/>
                          </a:solidFill>
                          <a:latin typeface="Century"/>
                          <a:ea typeface="ＭＳ 明朝"/>
                          <a:cs typeface="Times New Roman"/>
                        </a:rPr>
                        <a:t>財務活動によるキャッシュ・フロー</a:t>
                      </a:r>
                    </a:p>
                  </a:txBody>
                  <a:tcPr marL="68580" marR="68580" marT="0" marB="0">
                    <a:lnL>
                      <a:noFill/>
                    </a:lnL>
                    <a:lnR>
                      <a:noFill/>
                    </a:lnR>
                    <a:lnT>
                      <a:noFill/>
                    </a:lnT>
                    <a:lnB>
                      <a:noFill/>
                    </a:lnB>
                  </a:tcPr>
                </a:tc>
                <a:tc>
                  <a:txBody>
                    <a:bodyPr/>
                    <a:lstStyle/>
                    <a:p>
                      <a:pPr algn="r">
                        <a:spcAft>
                          <a:spcPts val="0"/>
                        </a:spcAft>
                      </a:pPr>
                      <a:r>
                        <a:rPr lang="ja-JP" sz="2800" kern="100" dirty="0">
                          <a:solidFill>
                            <a:schemeClr val="tx1"/>
                          </a:solidFill>
                          <a:latin typeface="Century"/>
                          <a:ea typeface="ＭＳ 明朝"/>
                          <a:cs typeface="Times New Roman"/>
                        </a:rPr>
                        <a:t>×××</a:t>
                      </a:r>
                    </a:p>
                  </a:txBody>
                  <a:tcPr marL="68580" marR="68580" marT="0" marB="0">
                    <a:lnL>
                      <a:noFill/>
                    </a:lnL>
                    <a:lnR>
                      <a:noFill/>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
        <p:nvSpPr>
          <p:cNvPr id="16413" name="正方形/長方形 4">
            <a:extLst>
              <a:ext uri="{FF2B5EF4-FFF2-40B4-BE49-F238E27FC236}">
                <a16:creationId xmlns:a16="http://schemas.microsoft.com/office/drawing/2014/main" id="{3B731D7E-600C-461D-A049-FA71F6C7A61D}"/>
              </a:ext>
            </a:extLst>
          </p:cNvPr>
          <p:cNvSpPr>
            <a:spLocks noChangeArrowheads="1"/>
          </p:cNvSpPr>
          <p:nvPr/>
        </p:nvSpPr>
        <p:spPr bwMode="auto">
          <a:xfrm>
            <a:off x="428625" y="1428750"/>
            <a:ext cx="8215313" cy="5143500"/>
          </a:xfrm>
          <a:prstGeom prst="rect">
            <a:avLst/>
          </a:prstGeom>
          <a:noFill/>
          <a:ln w="9525" algn="ctr">
            <a:solidFill>
              <a:schemeClr val="tx1"/>
            </a:solidFill>
            <a:prstDash val="sysDash"/>
            <a:round/>
            <a:headEnd/>
            <a:tailEnd/>
          </a:ln>
          <a:extLst>
            <a:ext uri="{909E8E84-426E-40DD-AFC4-6F175D3DCCD1}">
              <a14:hiddenFill xmlns:a14="http://schemas.microsoft.com/office/drawing/2010/main">
                <a:solidFill>
                  <a:srgbClr val="FFFFFF"/>
                </a:solidFill>
              </a14:hiddenFill>
            </a:ext>
          </a:extLst>
        </p:spPr>
        <p:txBody>
          <a:bodyPr rot="10800000" anchor="ct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lang="ja-JP"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413"/>
                                        </p:tgtEl>
                                        <p:attrNameLst>
                                          <p:attrName>style.visibility</p:attrName>
                                        </p:attrNameLst>
                                      </p:cBhvr>
                                      <p:to>
                                        <p:strVal val="visible"/>
                                      </p:to>
                                    </p:set>
                                    <p:animEffect transition="in" filter="fade">
                                      <p:cBhvr>
                                        <p:cTn id="10" dur="2000"/>
                                        <p:tgtEl>
                                          <p:spTgt spid="16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スライド番号プレースホルダ 4">
            <a:extLst>
              <a:ext uri="{FF2B5EF4-FFF2-40B4-BE49-F238E27FC236}">
                <a16:creationId xmlns:a16="http://schemas.microsoft.com/office/drawing/2014/main" id="{68399D51-6ECE-4456-847D-AEE66C96697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080EB015-A653-48C8-B641-FDE32197F140}" type="slidenum">
              <a:rPr kumimoji="0" lang="en-US" altLang="ja-JP">
                <a:latin typeface="Arial Black" panose="020B0A04020102020204" pitchFamily="34" charset="0"/>
              </a:rPr>
              <a:pPr eaLnBrk="1" hangingPunct="1"/>
              <a:t>15</a:t>
            </a:fld>
            <a:endParaRPr kumimoji="0" lang="en-US" altLang="ja-JP">
              <a:latin typeface="Arial Black" panose="020B0A04020102020204" pitchFamily="34" charset="0"/>
            </a:endParaRPr>
          </a:p>
        </p:txBody>
      </p:sp>
      <p:sp>
        <p:nvSpPr>
          <p:cNvPr id="17411" name="Rectangle 2">
            <a:extLst>
              <a:ext uri="{FF2B5EF4-FFF2-40B4-BE49-F238E27FC236}">
                <a16:creationId xmlns:a16="http://schemas.microsoft.com/office/drawing/2014/main" id="{DF735551-3B3A-4D4D-955B-3E544283AFB7}"/>
              </a:ext>
            </a:extLst>
          </p:cNvPr>
          <p:cNvSpPr>
            <a:spLocks noGrp="1" noChangeArrowheads="1"/>
          </p:cNvSpPr>
          <p:nvPr>
            <p:ph type="title"/>
          </p:nvPr>
        </p:nvSpPr>
        <p:spPr>
          <a:xfrm>
            <a:off x="457200" y="620713"/>
            <a:ext cx="8229600" cy="1368425"/>
          </a:xfrm>
          <a:solidFill>
            <a:schemeClr val="bg2">
              <a:alpha val="79999"/>
            </a:schemeClr>
          </a:solidFill>
        </p:spPr>
        <p:txBody>
          <a:bodyPr/>
          <a:lstStyle/>
          <a:p>
            <a:pPr eaLnBrk="1" hangingPunct="1"/>
            <a:r>
              <a:rPr lang="ja-JP" altLang="en-US">
                <a:solidFill>
                  <a:schemeClr val="bg1"/>
                </a:solidFill>
              </a:rPr>
              <a:t>本節のポイント</a:t>
            </a:r>
          </a:p>
        </p:txBody>
      </p:sp>
      <p:sp>
        <p:nvSpPr>
          <p:cNvPr id="17412" name="Rectangle 3">
            <a:extLst>
              <a:ext uri="{FF2B5EF4-FFF2-40B4-BE49-F238E27FC236}">
                <a16:creationId xmlns:a16="http://schemas.microsoft.com/office/drawing/2014/main" id="{AF917D1D-BA3E-41FD-9321-FCC85D270F72}"/>
              </a:ext>
            </a:extLst>
          </p:cNvPr>
          <p:cNvSpPr>
            <a:spLocks noGrp="1" noChangeArrowheads="1"/>
          </p:cNvSpPr>
          <p:nvPr>
            <p:ph type="body" idx="1"/>
          </p:nvPr>
        </p:nvSpPr>
        <p:spPr>
          <a:xfrm>
            <a:off x="827088" y="2420938"/>
            <a:ext cx="7859712" cy="4176712"/>
          </a:xfrm>
        </p:spPr>
        <p:txBody>
          <a:bodyPr/>
          <a:lstStyle/>
          <a:p>
            <a:pPr eaLnBrk="1" hangingPunct="1"/>
            <a:r>
              <a:rPr lang="ja-JP" altLang="en-US"/>
              <a:t>投資活動によるキャッシュ・フローについて理解できましたか。</a:t>
            </a:r>
            <a:endParaRPr lang="en-US" altLang="ja-JP"/>
          </a:p>
          <a:p>
            <a:pPr eaLnBrk="1" hangingPunct="1"/>
            <a:r>
              <a:rPr lang="ja-JP" altLang="en-US"/>
              <a:t>財務活動によるキャッシュ・フローについて理解できましたか。</a:t>
            </a:r>
            <a:endParaRPr lang="en-US" altLang="ja-JP"/>
          </a:p>
          <a:p>
            <a:pPr eaLnBrk="1" hangingPunct="1"/>
            <a:r>
              <a:rPr lang="ja-JP" altLang="en-US"/>
              <a:t>キャッシュ・フロー計算書のフォームについて、もう一度理解できましたか。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7412">
                                            <p:txEl>
                                              <p:pRg st="0" end="0"/>
                                            </p:txEl>
                                          </p:spTgt>
                                        </p:tgtEl>
                                        <p:attrNameLst>
                                          <p:attrName>style.visibility</p:attrName>
                                        </p:attrNameLst>
                                      </p:cBhvr>
                                      <p:to>
                                        <p:strVal val="visible"/>
                                      </p:to>
                                    </p:set>
                                    <p:animEffect transition="in" filter="fade">
                                      <p:cBhvr>
                                        <p:cTn id="7" dur="2000"/>
                                        <p:tgtEl>
                                          <p:spTgt spid="1741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7412">
                                            <p:txEl>
                                              <p:pRg st="1" end="1"/>
                                            </p:txEl>
                                          </p:spTgt>
                                        </p:tgtEl>
                                        <p:attrNameLst>
                                          <p:attrName>style.visibility</p:attrName>
                                        </p:attrNameLst>
                                      </p:cBhvr>
                                      <p:to>
                                        <p:strVal val="visible"/>
                                      </p:to>
                                    </p:set>
                                    <p:animEffect transition="in" filter="fade">
                                      <p:cBhvr>
                                        <p:cTn id="12" dur="2000"/>
                                        <p:tgtEl>
                                          <p:spTgt spid="1741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7412">
                                            <p:txEl>
                                              <p:pRg st="2" end="2"/>
                                            </p:txEl>
                                          </p:spTgt>
                                        </p:tgtEl>
                                        <p:attrNameLst>
                                          <p:attrName>style.visibility</p:attrName>
                                        </p:attrNameLst>
                                      </p:cBhvr>
                                      <p:to>
                                        <p:strVal val="visible"/>
                                      </p:to>
                                    </p:set>
                                    <p:animEffect transition="in" filter="fade">
                                      <p:cBhvr>
                                        <p:cTn id="17" dur="2000"/>
                                        <p:tgtEl>
                                          <p:spTgt spid="174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8">
            <a:extLst>
              <a:ext uri="{FF2B5EF4-FFF2-40B4-BE49-F238E27FC236}">
                <a16:creationId xmlns:a16="http://schemas.microsoft.com/office/drawing/2014/main" id="{BDF51751-7DF2-4834-B5D0-9538C6ABD86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60483456-8EBE-469A-8D90-AF2570EF1201}" type="slidenum">
              <a:rPr kumimoji="0" lang="en-US" altLang="ja-JP">
                <a:latin typeface="Arial Black" panose="020B0A04020102020204" pitchFamily="34" charset="0"/>
              </a:rPr>
              <a:pPr eaLnBrk="1" hangingPunct="1"/>
              <a:t>16</a:t>
            </a:fld>
            <a:endParaRPr kumimoji="0" lang="en-US" altLang="ja-JP">
              <a:latin typeface="Arial Black" panose="020B0A04020102020204" pitchFamily="34" charset="0"/>
            </a:endParaRPr>
          </a:p>
        </p:txBody>
      </p:sp>
      <p:sp>
        <p:nvSpPr>
          <p:cNvPr id="18435" name="Rectangle 2">
            <a:extLst>
              <a:ext uri="{FF2B5EF4-FFF2-40B4-BE49-F238E27FC236}">
                <a16:creationId xmlns:a16="http://schemas.microsoft.com/office/drawing/2014/main" id="{F74F2670-A39A-4FA0-9F2C-9D441EA096BD}"/>
              </a:ext>
            </a:extLst>
          </p:cNvPr>
          <p:cNvSpPr>
            <a:spLocks noGrp="1" noChangeArrowheads="1"/>
          </p:cNvSpPr>
          <p:nvPr>
            <p:ph type="ctrTitle"/>
          </p:nvPr>
        </p:nvSpPr>
        <p:spPr>
          <a:xfrm>
            <a:off x="3357563" y="1828800"/>
            <a:ext cx="5634037" cy="2209800"/>
          </a:xfrm>
        </p:spPr>
        <p:txBody>
          <a:bodyPr/>
          <a:lstStyle/>
          <a:p>
            <a:pPr eaLnBrk="1" hangingPunct="1"/>
            <a:r>
              <a:rPr lang="ja-JP" altLang="en-US" sz="3200"/>
              <a:t>第</a:t>
            </a:r>
            <a:r>
              <a:rPr lang="en-US" altLang="ja-JP" sz="3200"/>
              <a:t>9</a:t>
            </a:r>
            <a:r>
              <a:rPr lang="ja-JP" altLang="en-US" sz="3200"/>
              <a:t>章</a:t>
            </a:r>
            <a:br>
              <a:rPr lang="en-US" altLang="ja-JP" sz="3200"/>
            </a:br>
            <a:r>
              <a:rPr lang="ja-JP" altLang="en-US" sz="4000"/>
              <a:t>株主資本等変動計算書　</a:t>
            </a:r>
          </a:p>
        </p:txBody>
      </p:sp>
      <p:sp>
        <p:nvSpPr>
          <p:cNvPr id="18436" name="Text Box 5">
            <a:extLst>
              <a:ext uri="{FF2B5EF4-FFF2-40B4-BE49-F238E27FC236}">
                <a16:creationId xmlns:a16="http://schemas.microsoft.com/office/drawing/2014/main" id="{065177A3-6431-402B-81A6-94779A2F099E}"/>
              </a:ext>
            </a:extLst>
          </p:cNvPr>
          <p:cNvSpPr txBox="1">
            <a:spLocks noChangeArrowheads="1"/>
          </p:cNvSpPr>
          <p:nvPr/>
        </p:nvSpPr>
        <p:spPr bwMode="auto">
          <a:xfrm>
            <a:off x="3643313" y="1196975"/>
            <a:ext cx="48879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spcBef>
                <a:spcPct val="50000"/>
              </a:spcBef>
            </a:pPr>
            <a:endParaRPr lang="en-US" altLang="ja-JP">
              <a:latin typeface="Times New Roman" panose="02020603050405020304" pitchFamily="18" charset="0"/>
            </a:endParaRPr>
          </a:p>
          <a:p>
            <a:pPr eaLnBrk="1" hangingPunct="1">
              <a:spcBef>
                <a:spcPct val="50000"/>
              </a:spcBef>
            </a:pPr>
            <a:endParaRPr lang="en-US" altLang="ja-JP">
              <a:latin typeface="Times New Roman" panose="02020603050405020304" pitchFamily="18" charset="0"/>
            </a:endParaRPr>
          </a:p>
          <a:p>
            <a:pPr eaLnBrk="1" hangingPunct="1">
              <a:spcBef>
                <a:spcPct val="50000"/>
              </a:spcBef>
            </a:pPr>
            <a:endParaRPr lang="ja-JP" altLang="en-US">
              <a:latin typeface="Times New Roman" panose="02020603050405020304" pitchFamily="18" charset="0"/>
            </a:endParaRPr>
          </a:p>
        </p:txBody>
      </p:sp>
      <p:sp>
        <p:nvSpPr>
          <p:cNvPr id="18437" name="テキスト ボックス 4">
            <a:extLst>
              <a:ext uri="{FF2B5EF4-FFF2-40B4-BE49-F238E27FC236}">
                <a16:creationId xmlns:a16="http://schemas.microsoft.com/office/drawing/2014/main" id="{B5520EC8-3BE7-46F3-B935-629AE8C64BE4}"/>
              </a:ext>
            </a:extLst>
          </p:cNvPr>
          <p:cNvSpPr txBox="1">
            <a:spLocks noChangeArrowheads="1"/>
          </p:cNvSpPr>
          <p:nvPr/>
        </p:nvSpPr>
        <p:spPr bwMode="auto">
          <a:xfrm>
            <a:off x="3143250" y="4357688"/>
            <a:ext cx="5857875"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ash"/>
                <a:miter lim="800000"/>
                <a:headEnd/>
                <a:tailEnd/>
              </a14:hiddenLine>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3200"/>
              <a:t>第</a:t>
            </a:r>
            <a:r>
              <a:rPr lang="en-US" altLang="ja-JP" sz="3200"/>
              <a:t>22</a:t>
            </a:r>
            <a:r>
              <a:rPr lang="ja-JP" altLang="en-US" sz="3200"/>
              <a:t>節　</a:t>
            </a:r>
            <a:endParaRPr lang="en-US" altLang="ja-JP" sz="3200"/>
          </a:p>
          <a:p>
            <a:pPr eaLnBrk="1" hangingPunct="1"/>
            <a:r>
              <a:rPr lang="ja-JP" altLang="en-US" sz="3200"/>
              <a:t>株主資本等変動計算書とは何か</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スライド番号プレースホルダ 4">
            <a:extLst>
              <a:ext uri="{FF2B5EF4-FFF2-40B4-BE49-F238E27FC236}">
                <a16:creationId xmlns:a16="http://schemas.microsoft.com/office/drawing/2014/main" id="{0123D8B3-D161-48AC-A719-2ADB2CD54FE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892537DF-6F68-447B-92DF-35356267EFF4}" type="slidenum">
              <a:rPr kumimoji="0" lang="en-US" altLang="ja-JP">
                <a:latin typeface="Arial Black" panose="020B0A04020102020204" pitchFamily="34" charset="0"/>
              </a:rPr>
              <a:pPr eaLnBrk="1" hangingPunct="1"/>
              <a:t>17</a:t>
            </a:fld>
            <a:endParaRPr kumimoji="0" lang="en-US" altLang="ja-JP">
              <a:latin typeface="Arial Black" panose="020B0A04020102020204" pitchFamily="34" charset="0"/>
            </a:endParaRPr>
          </a:p>
        </p:txBody>
      </p:sp>
      <p:sp>
        <p:nvSpPr>
          <p:cNvPr id="19459" name="Rectangle 2">
            <a:extLst>
              <a:ext uri="{FF2B5EF4-FFF2-40B4-BE49-F238E27FC236}">
                <a16:creationId xmlns:a16="http://schemas.microsoft.com/office/drawing/2014/main" id="{F7CF95E9-8C1A-41E0-B03A-F8A11700E66C}"/>
              </a:ext>
            </a:extLst>
          </p:cNvPr>
          <p:cNvSpPr>
            <a:spLocks noGrp="1" noChangeArrowheads="1"/>
          </p:cNvSpPr>
          <p:nvPr>
            <p:ph type="title"/>
          </p:nvPr>
        </p:nvSpPr>
        <p:spPr>
          <a:xfrm>
            <a:off x="457200" y="620713"/>
            <a:ext cx="8229600" cy="1368425"/>
          </a:xfrm>
          <a:solidFill>
            <a:schemeClr val="bg2">
              <a:alpha val="79999"/>
            </a:schemeClr>
          </a:solidFill>
        </p:spPr>
        <p:txBody>
          <a:bodyPr/>
          <a:lstStyle/>
          <a:p>
            <a:pPr eaLnBrk="1" hangingPunct="1"/>
            <a:r>
              <a:rPr lang="ja-JP" altLang="en-US">
                <a:solidFill>
                  <a:schemeClr val="bg1"/>
                </a:solidFill>
              </a:rPr>
              <a:t>本節で学習する箇所</a:t>
            </a:r>
          </a:p>
        </p:txBody>
      </p:sp>
      <p:sp>
        <p:nvSpPr>
          <p:cNvPr id="19460" name="Rectangle 3">
            <a:extLst>
              <a:ext uri="{FF2B5EF4-FFF2-40B4-BE49-F238E27FC236}">
                <a16:creationId xmlns:a16="http://schemas.microsoft.com/office/drawing/2014/main" id="{BFA2C7C0-64DD-4304-AF4B-16076FC394F1}"/>
              </a:ext>
            </a:extLst>
          </p:cNvPr>
          <p:cNvSpPr>
            <a:spLocks noGrp="1" noChangeArrowheads="1"/>
          </p:cNvSpPr>
          <p:nvPr>
            <p:ph type="body" idx="1"/>
          </p:nvPr>
        </p:nvSpPr>
        <p:spPr>
          <a:xfrm>
            <a:off x="827088" y="2420938"/>
            <a:ext cx="7859712" cy="4176712"/>
          </a:xfrm>
        </p:spPr>
        <p:txBody>
          <a:bodyPr/>
          <a:lstStyle/>
          <a:p>
            <a:pPr eaLnBrk="1" hangingPunct="1"/>
            <a:r>
              <a:rPr lang="ja-JP" altLang="en-US"/>
              <a:t>貸借対照表の純資産の部は、株主資本、評価・換算差額等および新株予約権に区分されることは、すでに学びました。本節では、純資産の部について表示する株主資本等変動計算書を学習します。</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9460">
                                            <p:txEl>
                                              <p:pRg st="0" end="0"/>
                                            </p:txEl>
                                          </p:spTgt>
                                        </p:tgtEl>
                                        <p:attrNameLst>
                                          <p:attrName>style.visibility</p:attrName>
                                        </p:attrNameLst>
                                      </p:cBhvr>
                                      <p:to>
                                        <p:strVal val="visible"/>
                                      </p:to>
                                    </p:set>
                                    <p:animEffect transition="in" filter="fade">
                                      <p:cBhvr>
                                        <p:cTn id="7" dur="2000"/>
                                        <p:tgtEl>
                                          <p:spTgt spid="1946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4689185E-B4E2-4EB5-AC48-3A2192C9DB77}"/>
              </a:ext>
            </a:extLst>
          </p:cNvPr>
          <p:cNvSpPr>
            <a:spLocks noChangeArrowheads="1"/>
          </p:cNvSpPr>
          <p:nvPr/>
        </p:nvSpPr>
        <p:spPr bwMode="auto">
          <a:xfrm>
            <a:off x="357188" y="642938"/>
            <a:ext cx="84328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buFont typeface="Wingdings" panose="05000000000000000000" pitchFamily="2" charset="2"/>
              <a:buChar char="n"/>
            </a:pPr>
            <a:r>
              <a:rPr lang="ja-JP" altLang="en-US" sz="3200">
                <a:solidFill>
                  <a:schemeClr val="bg2"/>
                </a:solidFill>
              </a:rPr>
              <a:t>　株主資本等変動計算書の様式</a:t>
            </a:r>
            <a:endParaRPr lang="ja-JP" altLang="en-US" sz="3600">
              <a:solidFill>
                <a:schemeClr val="bg2"/>
              </a:solidFill>
            </a:endParaRPr>
          </a:p>
        </p:txBody>
      </p:sp>
      <p:graphicFrame>
        <p:nvGraphicFramePr>
          <p:cNvPr id="31859" name="Group 115">
            <a:extLst>
              <a:ext uri="{FF2B5EF4-FFF2-40B4-BE49-F238E27FC236}">
                <a16:creationId xmlns:a16="http://schemas.microsoft.com/office/drawing/2014/main" id="{ABA975BE-6F0E-4945-8A68-ED5BEE509022}"/>
              </a:ext>
            </a:extLst>
          </p:cNvPr>
          <p:cNvGraphicFramePr>
            <a:graphicFrameLocks noGrp="1"/>
          </p:cNvGraphicFramePr>
          <p:nvPr>
            <p:ph sz="half" idx="2"/>
          </p:nvPr>
        </p:nvGraphicFramePr>
        <p:xfrm>
          <a:off x="1692275" y="2492375"/>
          <a:ext cx="3808413" cy="3800475"/>
        </p:xfrm>
        <a:graphic>
          <a:graphicData uri="http://schemas.openxmlformats.org/drawingml/2006/table">
            <a:tbl>
              <a:tblPr/>
              <a:tblGrid>
                <a:gridCol w="1657347">
                  <a:extLst>
                    <a:ext uri="{9D8B030D-6E8A-4147-A177-3AD203B41FA5}">
                      <a16:colId xmlns:a16="http://schemas.microsoft.com/office/drawing/2014/main" val="20000"/>
                    </a:ext>
                  </a:extLst>
                </a:gridCol>
                <a:gridCol w="650870">
                  <a:extLst>
                    <a:ext uri="{9D8B030D-6E8A-4147-A177-3AD203B41FA5}">
                      <a16:colId xmlns:a16="http://schemas.microsoft.com/office/drawing/2014/main" val="20001"/>
                    </a:ext>
                  </a:extLst>
                </a:gridCol>
                <a:gridCol w="642941">
                  <a:extLst>
                    <a:ext uri="{9D8B030D-6E8A-4147-A177-3AD203B41FA5}">
                      <a16:colId xmlns:a16="http://schemas.microsoft.com/office/drawing/2014/main" val="20002"/>
                    </a:ext>
                  </a:extLst>
                </a:gridCol>
                <a:gridCol w="642941">
                  <a:extLst>
                    <a:ext uri="{9D8B030D-6E8A-4147-A177-3AD203B41FA5}">
                      <a16:colId xmlns:a16="http://schemas.microsoft.com/office/drawing/2014/main" val="20003"/>
                    </a:ext>
                  </a:extLst>
                </a:gridCol>
                <a:gridCol w="214314">
                  <a:extLst>
                    <a:ext uri="{9D8B030D-6E8A-4147-A177-3AD203B41FA5}">
                      <a16:colId xmlns:a16="http://schemas.microsoft.com/office/drawing/2014/main" val="20004"/>
                    </a:ext>
                  </a:extLst>
                </a:gridCol>
              </a:tblGrid>
              <a:tr h="1584325">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1" lang="ja-JP" altLang="en-US" sz="2000" b="0" i="0" u="none" strike="noStrike" cap="none" normalizeH="0" baseline="0" dirty="0">
                        <a:ln>
                          <a:noFill/>
                        </a:ln>
                        <a:solidFill>
                          <a:schemeClr val="tx1"/>
                        </a:solidFill>
                        <a:effectLst/>
                        <a:latin typeface="Arial" charset="0"/>
                        <a:ea typeface="ＭＳ Ｐゴシック" pitchFamily="50" charset="-128"/>
                      </a:endParaRPr>
                    </a:p>
                  </a:txBody>
                  <a:tcPr vert="eaVert"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2000" b="0" i="0" u="none" strike="noStrike" cap="none" normalizeH="0" baseline="0">
                          <a:ln>
                            <a:noFill/>
                          </a:ln>
                          <a:solidFill>
                            <a:schemeClr val="tx1"/>
                          </a:solidFill>
                          <a:effectLst/>
                          <a:latin typeface="Arial" charset="0"/>
                          <a:ea typeface="ＭＳ Ｐゴシック" pitchFamily="50" charset="-128"/>
                        </a:rPr>
                        <a:t>資本金</a:t>
                      </a:r>
                    </a:p>
                  </a:txBody>
                  <a:tcPr vert="eaVert"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2000" b="0" i="0" u="none" strike="noStrike" cap="none" normalizeH="0" baseline="0" dirty="0">
                          <a:ln>
                            <a:noFill/>
                          </a:ln>
                          <a:solidFill>
                            <a:schemeClr val="tx1"/>
                          </a:solidFill>
                          <a:effectLst/>
                          <a:latin typeface="Arial" charset="0"/>
                          <a:ea typeface="ＭＳ Ｐゴシック" pitchFamily="50" charset="-128"/>
                        </a:rPr>
                        <a:t>資本剰余金</a:t>
                      </a:r>
                    </a:p>
                  </a:txBody>
                  <a:tcPr vert="eaVert"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2000" b="0" i="0" u="none" strike="noStrike" cap="none" normalizeH="0" baseline="0" dirty="0">
                          <a:ln>
                            <a:noFill/>
                          </a:ln>
                          <a:solidFill>
                            <a:schemeClr val="tx1"/>
                          </a:solidFill>
                          <a:effectLst/>
                          <a:latin typeface="Arial" charset="0"/>
                          <a:ea typeface="ＭＳ Ｐゴシック" pitchFamily="50" charset="-128"/>
                        </a:rPr>
                        <a:t>利益剰余金</a:t>
                      </a:r>
                    </a:p>
                  </a:txBody>
                  <a:tcPr vert="eaVert"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1" lang="ja-JP" altLang="en-US" sz="2000" b="0" i="0" u="none" strike="noStrike" cap="none" normalizeH="0" baseline="0" dirty="0">
                        <a:ln>
                          <a:noFill/>
                        </a:ln>
                        <a:solidFill>
                          <a:schemeClr val="tx1"/>
                        </a:solidFill>
                        <a:effectLst/>
                        <a:latin typeface="Arial" charset="0"/>
                        <a:ea typeface="ＭＳ Ｐゴシック" pitchFamily="50" charset="-128"/>
                      </a:endParaRPr>
                    </a:p>
                  </a:txBody>
                  <a:tcPr vert="eaVert" horzOverflow="overflow">
                    <a:lnL w="12700" cap="flat" cmpd="sng" algn="ctr">
                      <a:solidFill>
                        <a:schemeClr val="tx1"/>
                      </a:solidFill>
                      <a:prstDash val="solid"/>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31825">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2000" b="0" i="0" u="none" strike="noStrike" cap="none" normalizeH="0" baseline="0">
                          <a:ln>
                            <a:noFill/>
                          </a:ln>
                          <a:solidFill>
                            <a:schemeClr val="tx1"/>
                          </a:solidFill>
                          <a:effectLst/>
                          <a:latin typeface="Arial" charset="0"/>
                          <a:ea typeface="ＭＳ Ｐゴシック" pitchFamily="50" charset="-128"/>
                        </a:rPr>
                        <a:t>前期末残高</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en-US" altLang="ja-JP" sz="2000" b="0" i="0" u="none" strike="noStrike" cap="none" normalizeH="0" baseline="0" dirty="0">
                          <a:ln>
                            <a:noFill/>
                          </a:ln>
                          <a:solidFill>
                            <a:schemeClr val="tx1"/>
                          </a:solidFill>
                          <a:effectLst/>
                          <a:latin typeface="Arial" charset="0"/>
                          <a:ea typeface="ＭＳ Ｐゴシック" pitchFamily="50" charset="-128"/>
                        </a:rPr>
                        <a:t>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en-US" altLang="ja-JP" sz="2000" b="0" i="0" u="none" strike="noStrike" cap="none" normalizeH="0" baseline="0" dirty="0">
                          <a:ln>
                            <a:noFill/>
                          </a:ln>
                          <a:solidFill>
                            <a:schemeClr val="tx1"/>
                          </a:solidFill>
                          <a:effectLst/>
                          <a:latin typeface="Arial" charset="0"/>
                          <a:ea typeface="ＭＳ Ｐゴシック" pitchFamily="50" charset="-128"/>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en-US" altLang="ja-JP" sz="2000" b="0" i="0" u="none" strike="noStrike" cap="none" normalizeH="0" baseline="0" dirty="0">
                          <a:ln>
                            <a:noFill/>
                          </a:ln>
                          <a:solidFill>
                            <a:schemeClr val="tx1"/>
                          </a:solidFill>
                          <a:effectLst/>
                          <a:latin typeface="Arial" charset="0"/>
                          <a:ea typeface="ＭＳ Ｐゴシック" pitchFamily="50" charset="-128"/>
                        </a:rPr>
                        <a:t>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1" lang="ja-JP" altLang="en-US" sz="2000" b="0" i="0" u="none" strike="noStrike" cap="none" normalizeH="0" baseline="0">
                        <a:ln>
                          <a:noFill/>
                        </a:ln>
                        <a:solidFill>
                          <a:schemeClr val="tx1"/>
                        </a:solidFill>
                        <a:effectLst/>
                        <a:latin typeface="Arial" charset="0"/>
                        <a:ea typeface="ＭＳ Ｐゴシック"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52500">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2000" b="0" i="0" u="none" strike="noStrike" cap="none" normalizeH="0" baseline="0">
                          <a:ln>
                            <a:noFill/>
                          </a:ln>
                          <a:solidFill>
                            <a:schemeClr val="tx1"/>
                          </a:solidFill>
                          <a:effectLst/>
                          <a:latin typeface="Arial" charset="0"/>
                          <a:ea typeface="ＭＳ Ｐゴシック" pitchFamily="50" charset="-128"/>
                        </a:rPr>
                        <a:t>当期変動額</a:t>
                      </a:r>
                    </a:p>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2000" b="0" i="0" u="none" strike="noStrike" cap="none" normalizeH="0" baseline="0">
                          <a:ln>
                            <a:noFill/>
                          </a:ln>
                          <a:solidFill>
                            <a:schemeClr val="tx1"/>
                          </a:solidFill>
                          <a:effectLst/>
                          <a:latin typeface="Arial" charset="0"/>
                          <a:ea typeface="ＭＳ Ｐゴシック" pitchFamily="50" charset="-128"/>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en-US" altLang="ja-JP" sz="2000" b="0" i="0" u="none" strike="noStrike" cap="none" normalizeH="0" baseline="0" dirty="0">
                          <a:ln>
                            <a:noFill/>
                          </a:ln>
                          <a:solidFill>
                            <a:schemeClr val="tx1"/>
                          </a:solidFill>
                          <a:effectLst/>
                          <a:latin typeface="Arial" charset="0"/>
                          <a:ea typeface="ＭＳ Ｐゴシック" pitchFamily="50" charset="-128"/>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en-US" altLang="ja-JP" sz="2000" b="0" i="0" u="none" strike="noStrike" cap="none" normalizeH="0" baseline="0" dirty="0">
                          <a:ln>
                            <a:noFill/>
                          </a:ln>
                          <a:solidFill>
                            <a:schemeClr val="tx1"/>
                          </a:solidFill>
                          <a:effectLst/>
                          <a:latin typeface="Arial" charset="0"/>
                          <a:ea typeface="ＭＳ Ｐゴシック" pitchFamily="50" charset="-128"/>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en-US" altLang="ja-JP" sz="2000" b="0" i="0" u="none" strike="noStrike" cap="none" normalizeH="0" baseline="0" dirty="0">
                          <a:ln>
                            <a:noFill/>
                          </a:ln>
                          <a:solidFill>
                            <a:schemeClr val="tx1"/>
                          </a:solidFill>
                          <a:effectLst/>
                          <a:latin typeface="Arial" charset="0"/>
                          <a:ea typeface="ＭＳ Ｐゴシック" pitchFamily="50" charset="-128"/>
                        </a:rPr>
                        <a:t>130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1" lang="ja-JP" altLang="en-US" sz="2000" b="0" i="0" u="none" strike="noStrike" cap="none" normalizeH="0" baseline="0" dirty="0">
                        <a:ln>
                          <a:noFill/>
                        </a:ln>
                        <a:solidFill>
                          <a:schemeClr val="tx1"/>
                        </a:solidFill>
                        <a:effectLst/>
                        <a:latin typeface="Arial" charset="0"/>
                        <a:ea typeface="ＭＳ Ｐゴシック"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31825">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2000" b="0" i="0" u="none" strike="noStrike" cap="none" normalizeH="0" baseline="0">
                          <a:ln>
                            <a:noFill/>
                          </a:ln>
                          <a:solidFill>
                            <a:schemeClr val="tx1"/>
                          </a:solidFill>
                          <a:effectLst/>
                          <a:latin typeface="Arial" charset="0"/>
                          <a:ea typeface="ＭＳ Ｐゴシック" pitchFamily="50" charset="-128"/>
                        </a:rPr>
                        <a:t>当期末残高</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en-US" altLang="ja-JP" sz="2000" b="0" i="0" u="none" strike="noStrike" cap="none" normalizeH="0" baseline="0" dirty="0">
                          <a:ln>
                            <a:noFill/>
                          </a:ln>
                          <a:solidFill>
                            <a:schemeClr val="tx1"/>
                          </a:solidFill>
                          <a:effectLst/>
                          <a:latin typeface="Arial" charset="0"/>
                          <a:ea typeface="ＭＳ Ｐゴシック" pitchFamily="50" charset="-128"/>
                        </a:rPr>
                        <a:t>350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en-US" altLang="ja-JP" sz="2000" b="0" i="0" u="none" strike="noStrike" cap="none" normalizeH="0" baseline="0" dirty="0">
                          <a:ln>
                            <a:noFill/>
                          </a:ln>
                          <a:solidFill>
                            <a:schemeClr val="tx1"/>
                          </a:solidFill>
                          <a:effectLst/>
                          <a:latin typeface="Arial" charset="0"/>
                          <a:ea typeface="ＭＳ Ｐゴシック" pitchFamily="50" charset="-128"/>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en-US" altLang="ja-JP" sz="2000" b="0" i="0" u="none" strike="noStrike" cap="none" normalizeH="0" baseline="0" dirty="0">
                          <a:ln>
                            <a:noFill/>
                          </a:ln>
                          <a:solidFill>
                            <a:schemeClr val="tx1"/>
                          </a:solidFill>
                          <a:effectLst/>
                          <a:latin typeface="Arial" charset="0"/>
                          <a:ea typeface="ＭＳ Ｐゴシック" pitchFamily="50" charset="-128"/>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1" lang="ja-JP" altLang="en-US" sz="2000" b="0" i="0" u="none" strike="noStrike" cap="none" normalizeH="0" baseline="0" dirty="0">
                        <a:ln>
                          <a:noFill/>
                        </a:ln>
                        <a:solidFill>
                          <a:schemeClr val="tx1"/>
                        </a:solidFill>
                        <a:effectLst/>
                        <a:latin typeface="Arial" charset="0"/>
                        <a:ea typeface="ＭＳ Ｐゴシック"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0515" name="AutoShape 106">
            <a:extLst>
              <a:ext uri="{FF2B5EF4-FFF2-40B4-BE49-F238E27FC236}">
                <a16:creationId xmlns:a16="http://schemas.microsoft.com/office/drawing/2014/main" id="{348AC28D-1C26-4E8B-812E-0DAEA15F113C}"/>
              </a:ext>
            </a:extLst>
          </p:cNvPr>
          <p:cNvSpPr>
            <a:spLocks noChangeArrowheads="1"/>
          </p:cNvSpPr>
          <p:nvPr/>
        </p:nvSpPr>
        <p:spPr bwMode="auto">
          <a:xfrm>
            <a:off x="2643188" y="1643063"/>
            <a:ext cx="3455987" cy="576262"/>
          </a:xfrm>
          <a:prstGeom prst="wedgeRectCallout">
            <a:avLst>
              <a:gd name="adj1" fmla="val -12750"/>
              <a:gd name="adj2" fmla="val 93185"/>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ctr" eaLnBrk="1" hangingPunct="1"/>
            <a:endParaRPr lang="ja-JP" altLang="en-US"/>
          </a:p>
        </p:txBody>
      </p:sp>
      <p:sp>
        <p:nvSpPr>
          <p:cNvPr id="20516" name="Text Box 107">
            <a:extLst>
              <a:ext uri="{FF2B5EF4-FFF2-40B4-BE49-F238E27FC236}">
                <a16:creationId xmlns:a16="http://schemas.microsoft.com/office/drawing/2014/main" id="{521D2F68-B2B6-44AD-A905-C09E786181DF}"/>
              </a:ext>
            </a:extLst>
          </p:cNvPr>
          <p:cNvSpPr txBox="1">
            <a:spLocks noChangeArrowheads="1"/>
          </p:cNvSpPr>
          <p:nvPr/>
        </p:nvSpPr>
        <p:spPr bwMode="auto">
          <a:xfrm>
            <a:off x="2714625" y="1714500"/>
            <a:ext cx="34559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50000"/>
              </a:spcBef>
            </a:pPr>
            <a:r>
              <a:rPr lang="ja-JP" altLang="en-US"/>
              <a:t>純資産の各項目を横に並べます</a:t>
            </a:r>
          </a:p>
        </p:txBody>
      </p:sp>
      <p:sp>
        <p:nvSpPr>
          <p:cNvPr id="20517" name="AutoShape 108">
            <a:extLst>
              <a:ext uri="{FF2B5EF4-FFF2-40B4-BE49-F238E27FC236}">
                <a16:creationId xmlns:a16="http://schemas.microsoft.com/office/drawing/2014/main" id="{858E893C-0DBF-4361-85CF-B53EA595E2D7}"/>
              </a:ext>
            </a:extLst>
          </p:cNvPr>
          <p:cNvSpPr>
            <a:spLocks noChangeArrowheads="1"/>
          </p:cNvSpPr>
          <p:nvPr/>
        </p:nvSpPr>
        <p:spPr bwMode="auto">
          <a:xfrm>
            <a:off x="395288" y="3716338"/>
            <a:ext cx="863600" cy="2520950"/>
          </a:xfrm>
          <a:prstGeom prst="wedgeRectCallout">
            <a:avLst>
              <a:gd name="adj1" fmla="val 93199"/>
              <a:gd name="adj2" fmla="val 12153"/>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ctr" eaLnBrk="1" hangingPunct="1"/>
            <a:endParaRPr lang="ja-JP" altLang="en-US"/>
          </a:p>
        </p:txBody>
      </p:sp>
      <p:sp>
        <p:nvSpPr>
          <p:cNvPr id="20518" name="Text Box 120">
            <a:extLst>
              <a:ext uri="{FF2B5EF4-FFF2-40B4-BE49-F238E27FC236}">
                <a16:creationId xmlns:a16="http://schemas.microsoft.com/office/drawing/2014/main" id="{EA7E4C45-DB2C-42FD-B346-2829D6F966DC}"/>
              </a:ext>
            </a:extLst>
          </p:cNvPr>
          <p:cNvSpPr txBox="1">
            <a:spLocks noChangeArrowheads="1"/>
          </p:cNvSpPr>
          <p:nvPr/>
        </p:nvSpPr>
        <p:spPr bwMode="auto">
          <a:xfrm>
            <a:off x="457200" y="3860800"/>
            <a:ext cx="73025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90000" tIns="46800" rIns="90000" bIns="46800">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50000"/>
              </a:spcBef>
            </a:pPr>
            <a:r>
              <a:rPr lang="ja-JP" altLang="en-US"/>
              <a:t>各項目が、どれだけ変動したかを示します</a:t>
            </a:r>
          </a:p>
        </p:txBody>
      </p:sp>
      <p:graphicFrame>
        <p:nvGraphicFramePr>
          <p:cNvPr id="8" name="表 7">
            <a:extLst>
              <a:ext uri="{FF2B5EF4-FFF2-40B4-BE49-F238E27FC236}">
                <a16:creationId xmlns:a16="http://schemas.microsoft.com/office/drawing/2014/main" id="{F5837C4B-85D7-47FD-B26C-AC8A985DAEC7}"/>
              </a:ext>
            </a:extLst>
          </p:cNvPr>
          <p:cNvGraphicFramePr>
            <a:graphicFrameLocks noGrp="1"/>
          </p:cNvGraphicFramePr>
          <p:nvPr/>
        </p:nvGraphicFramePr>
        <p:xfrm>
          <a:off x="6786563" y="2714625"/>
          <a:ext cx="2214562" cy="1552575"/>
        </p:xfrm>
        <a:graphic>
          <a:graphicData uri="http://schemas.openxmlformats.org/drawingml/2006/table">
            <a:tbl>
              <a:tblPr firstRow="1" bandRow="1">
                <a:tableStyleId>{D7AC3CCA-C797-4891-BE02-D94E43425B78}</a:tableStyleId>
              </a:tblPr>
              <a:tblGrid>
                <a:gridCol w="1071562">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tblGrid>
              <a:tr h="607408">
                <a:tc rowSpan="2">
                  <a:txBody>
                    <a:bodyPr/>
                    <a:lstStyle/>
                    <a:p>
                      <a:endParaRPr kumimoji="1" lang="ja-JP" altLang="en-US" sz="1800" dirty="0"/>
                    </a:p>
                  </a:txBody>
                  <a:tcPr marL="91439" marR="91439" marT="45734" marB="45734">
                    <a:noFill/>
                  </a:tcPr>
                </a:tc>
                <a:tc>
                  <a:txBody>
                    <a:bodyPr/>
                    <a:lstStyle/>
                    <a:p>
                      <a:endParaRPr kumimoji="1" lang="ja-JP" altLang="en-US" sz="1800"/>
                    </a:p>
                  </a:txBody>
                  <a:tcPr marL="91439" marR="91439" marT="45734" marB="45734">
                    <a:noFill/>
                  </a:tcPr>
                </a:tc>
                <a:extLst>
                  <a:ext uri="{0D108BD9-81ED-4DB2-BD59-A6C34878D82A}">
                    <a16:rowId xmlns:a16="http://schemas.microsoft.com/office/drawing/2014/main" val="10000"/>
                  </a:ext>
                </a:extLst>
              </a:tr>
              <a:tr h="945167">
                <a:tc vMerge="1">
                  <a:txBody>
                    <a:bodyPr/>
                    <a:lstStyle/>
                    <a:p>
                      <a:endParaRPr kumimoji="1" lang="ja-JP" altLang="en-US" dirty="0"/>
                    </a:p>
                  </a:txBody>
                  <a:tcPr>
                    <a:noFill/>
                  </a:tcPr>
                </a:tc>
                <a:tc>
                  <a:txBody>
                    <a:bodyPr/>
                    <a:lstStyle/>
                    <a:p>
                      <a:r>
                        <a:rPr kumimoji="1" lang="ja-JP" altLang="en-US" sz="1400" dirty="0"/>
                        <a:t>資本金</a:t>
                      </a:r>
                      <a:endParaRPr kumimoji="1" lang="en-US" altLang="ja-JP" sz="1400" dirty="0"/>
                    </a:p>
                    <a:p>
                      <a:r>
                        <a:rPr kumimoji="1" lang="ja-JP" altLang="en-US" sz="1400" dirty="0"/>
                        <a:t>資本剰余金</a:t>
                      </a:r>
                      <a:endParaRPr kumimoji="1" lang="en-US" altLang="ja-JP" sz="1400" dirty="0"/>
                    </a:p>
                    <a:p>
                      <a:r>
                        <a:rPr kumimoji="1" lang="ja-JP" altLang="en-US" sz="1400" dirty="0"/>
                        <a:t>利益剰余金</a:t>
                      </a:r>
                      <a:endParaRPr kumimoji="1" lang="en-US" altLang="ja-JP" sz="1400" dirty="0"/>
                    </a:p>
                    <a:p>
                      <a:r>
                        <a:rPr kumimoji="1" lang="ja-JP" altLang="en-US" sz="1400" dirty="0"/>
                        <a:t>・・・・・・</a:t>
                      </a:r>
                    </a:p>
                  </a:txBody>
                  <a:tcPr marL="91439" marR="91439" marT="45734" marB="45734">
                    <a:solidFill>
                      <a:schemeClr val="bg2">
                        <a:lumMod val="20000"/>
                        <a:lumOff val="80000"/>
                      </a:schemeClr>
                    </a:solidFill>
                  </a:tcPr>
                </a:tc>
                <a:extLst>
                  <a:ext uri="{0D108BD9-81ED-4DB2-BD59-A6C34878D82A}">
                    <a16:rowId xmlns:a16="http://schemas.microsoft.com/office/drawing/2014/main" val="10001"/>
                  </a:ext>
                </a:extLst>
              </a:tr>
            </a:tbl>
          </a:graphicData>
        </a:graphic>
      </p:graphicFrame>
      <p:graphicFrame>
        <p:nvGraphicFramePr>
          <p:cNvPr id="9" name="表 8">
            <a:extLst>
              <a:ext uri="{FF2B5EF4-FFF2-40B4-BE49-F238E27FC236}">
                <a16:creationId xmlns:a16="http://schemas.microsoft.com/office/drawing/2014/main" id="{9B91D270-226F-4799-B1DA-22AF4DD97E3A}"/>
              </a:ext>
            </a:extLst>
          </p:cNvPr>
          <p:cNvGraphicFramePr>
            <a:graphicFrameLocks noGrp="1"/>
          </p:cNvGraphicFramePr>
          <p:nvPr/>
        </p:nvGraphicFramePr>
        <p:xfrm>
          <a:off x="6786563" y="5072063"/>
          <a:ext cx="2214562" cy="1617662"/>
        </p:xfrm>
        <a:graphic>
          <a:graphicData uri="http://schemas.openxmlformats.org/drawingml/2006/table">
            <a:tbl>
              <a:tblPr firstRow="1" bandRow="1">
                <a:tableStyleId>{D7AC3CCA-C797-4891-BE02-D94E43425B78}</a:tableStyleId>
              </a:tblPr>
              <a:tblGrid>
                <a:gridCol w="1071562">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tblGrid>
              <a:tr h="672341">
                <a:tc rowSpan="2">
                  <a:txBody>
                    <a:bodyPr/>
                    <a:lstStyle/>
                    <a:p>
                      <a:endParaRPr kumimoji="1" lang="ja-JP" altLang="en-US" sz="1800" dirty="0"/>
                    </a:p>
                  </a:txBody>
                  <a:tcPr marL="91439" marR="91439" marT="45741" marB="45741">
                    <a:noFill/>
                  </a:tcPr>
                </a:tc>
                <a:tc>
                  <a:txBody>
                    <a:bodyPr/>
                    <a:lstStyle/>
                    <a:p>
                      <a:endParaRPr kumimoji="1" lang="ja-JP" altLang="en-US" sz="1800" dirty="0"/>
                    </a:p>
                  </a:txBody>
                  <a:tcPr marL="91439" marR="91439" marT="45741" marB="45741">
                    <a:noFill/>
                  </a:tcPr>
                </a:tc>
                <a:extLst>
                  <a:ext uri="{0D108BD9-81ED-4DB2-BD59-A6C34878D82A}">
                    <a16:rowId xmlns:a16="http://schemas.microsoft.com/office/drawing/2014/main" val="10000"/>
                  </a:ext>
                </a:extLst>
              </a:tr>
              <a:tr h="945321">
                <a:tc vMerge="1">
                  <a:txBody>
                    <a:bodyPr/>
                    <a:lstStyle/>
                    <a:p>
                      <a:endParaRPr kumimoji="1" lang="ja-JP" altLang="en-US" dirty="0"/>
                    </a:p>
                  </a:txBody>
                  <a:tcPr>
                    <a:noFill/>
                  </a:tcPr>
                </a:tc>
                <a:tc>
                  <a:txBody>
                    <a:bodyPr/>
                    <a:lstStyle/>
                    <a:p>
                      <a:r>
                        <a:rPr kumimoji="1" lang="ja-JP" altLang="en-US" sz="1400" dirty="0"/>
                        <a:t>資本金</a:t>
                      </a:r>
                      <a:endParaRPr kumimoji="1" lang="en-US" altLang="ja-JP" sz="1400" dirty="0"/>
                    </a:p>
                    <a:p>
                      <a:r>
                        <a:rPr kumimoji="1" lang="ja-JP" altLang="en-US" sz="1400" dirty="0"/>
                        <a:t>資本剰余金</a:t>
                      </a:r>
                      <a:endParaRPr kumimoji="1" lang="en-US" altLang="ja-JP" sz="1400" dirty="0"/>
                    </a:p>
                    <a:p>
                      <a:r>
                        <a:rPr kumimoji="1" lang="ja-JP" altLang="en-US" sz="1400" dirty="0"/>
                        <a:t>利益剰余金</a:t>
                      </a:r>
                      <a:endParaRPr kumimoji="1" lang="en-US" altLang="ja-JP" sz="1400" dirty="0"/>
                    </a:p>
                    <a:p>
                      <a:r>
                        <a:rPr kumimoji="1" lang="ja-JP" altLang="en-US" sz="1400" dirty="0"/>
                        <a:t>・・・・・・・</a:t>
                      </a:r>
                    </a:p>
                  </a:txBody>
                  <a:tcPr marL="91439" marR="91439" marT="45741" marB="45741">
                    <a:solidFill>
                      <a:srgbClr val="FFCC99"/>
                    </a:solidFill>
                  </a:tcPr>
                </a:tc>
                <a:extLst>
                  <a:ext uri="{0D108BD9-81ED-4DB2-BD59-A6C34878D82A}">
                    <a16:rowId xmlns:a16="http://schemas.microsoft.com/office/drawing/2014/main" val="10001"/>
                  </a:ext>
                </a:extLst>
              </a:tr>
            </a:tbl>
          </a:graphicData>
        </a:graphic>
      </p:graphicFrame>
      <p:sp>
        <p:nvSpPr>
          <p:cNvPr id="20539" name="下矢印 9">
            <a:extLst>
              <a:ext uri="{FF2B5EF4-FFF2-40B4-BE49-F238E27FC236}">
                <a16:creationId xmlns:a16="http://schemas.microsoft.com/office/drawing/2014/main" id="{A0DF4BDE-C303-424D-9A83-0B9292EAA0FA}"/>
              </a:ext>
            </a:extLst>
          </p:cNvPr>
          <p:cNvSpPr>
            <a:spLocks noChangeArrowheads="1"/>
          </p:cNvSpPr>
          <p:nvPr/>
        </p:nvSpPr>
        <p:spPr bwMode="auto">
          <a:xfrm>
            <a:off x="7643813" y="4357688"/>
            <a:ext cx="357187" cy="642937"/>
          </a:xfrm>
          <a:prstGeom prst="downArrow">
            <a:avLst>
              <a:gd name="adj1" fmla="val 50000"/>
              <a:gd name="adj2" fmla="val 50000"/>
            </a:avLst>
          </a:prstGeom>
          <a:solidFill>
            <a:srgbClr val="FFFF99"/>
          </a:solidFill>
          <a:ln w="9525" algn="ctr">
            <a:solidFill>
              <a:schemeClr val="tx1"/>
            </a:solidFill>
            <a:round/>
            <a:headEnd/>
            <a:tailEnd/>
          </a:ln>
        </p:spPr>
        <p:txBody>
          <a:bodyPr rot="10800000" anchor="ct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lang="ja-JP" altLang="en-US"/>
          </a:p>
        </p:txBody>
      </p:sp>
      <p:sp>
        <p:nvSpPr>
          <p:cNvPr id="20540" name="円/楕円 10">
            <a:extLst>
              <a:ext uri="{FF2B5EF4-FFF2-40B4-BE49-F238E27FC236}">
                <a16:creationId xmlns:a16="http://schemas.microsoft.com/office/drawing/2014/main" id="{CAE4077D-ABDB-429A-A713-67E467F12490}"/>
              </a:ext>
            </a:extLst>
          </p:cNvPr>
          <p:cNvSpPr>
            <a:spLocks noChangeArrowheads="1"/>
          </p:cNvSpPr>
          <p:nvPr/>
        </p:nvSpPr>
        <p:spPr bwMode="auto">
          <a:xfrm>
            <a:off x="3286125" y="4000500"/>
            <a:ext cx="2143125" cy="571500"/>
          </a:xfrm>
          <a:prstGeom prst="ellipse">
            <a:avLst/>
          </a:prstGeom>
          <a:noFill/>
          <a:ln w="9525" algn="ctr">
            <a:solidFill>
              <a:srgbClr val="0070C0"/>
            </a:solidFill>
            <a:round/>
            <a:headEnd/>
            <a:tailEnd/>
          </a:ln>
          <a:extLst>
            <a:ext uri="{909E8E84-426E-40DD-AFC4-6F175D3DCCD1}">
              <a14:hiddenFill xmlns:a14="http://schemas.microsoft.com/office/drawing/2010/main">
                <a:solidFill>
                  <a:srgbClr val="FFFFFF"/>
                </a:solidFill>
              </a14:hiddenFill>
            </a:ext>
          </a:extLst>
        </p:spPr>
        <p:txBody>
          <a:bodyPr rot="10800000" anchor="ct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lang="ja-JP" altLang="en-US"/>
          </a:p>
        </p:txBody>
      </p:sp>
      <p:sp>
        <p:nvSpPr>
          <p:cNvPr id="20541" name="円/楕円 11">
            <a:extLst>
              <a:ext uri="{FF2B5EF4-FFF2-40B4-BE49-F238E27FC236}">
                <a16:creationId xmlns:a16="http://schemas.microsoft.com/office/drawing/2014/main" id="{3DAB9376-12D1-4923-9C03-AF9089745E68}"/>
              </a:ext>
            </a:extLst>
          </p:cNvPr>
          <p:cNvSpPr>
            <a:spLocks noChangeArrowheads="1"/>
          </p:cNvSpPr>
          <p:nvPr/>
        </p:nvSpPr>
        <p:spPr bwMode="auto">
          <a:xfrm>
            <a:off x="3286125" y="5572125"/>
            <a:ext cx="2143125" cy="571500"/>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rot="10800000" anchor="ct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lang="ja-JP" altLang="en-US"/>
          </a:p>
        </p:txBody>
      </p:sp>
      <p:cxnSp>
        <p:nvCxnSpPr>
          <p:cNvPr id="14" name="直線矢印コネクタ 13">
            <a:extLst>
              <a:ext uri="{FF2B5EF4-FFF2-40B4-BE49-F238E27FC236}">
                <a16:creationId xmlns:a16="http://schemas.microsoft.com/office/drawing/2014/main" id="{274D446B-8DC6-4B12-BFEA-967156DDBA7E}"/>
              </a:ext>
            </a:extLst>
          </p:cNvPr>
          <p:cNvCxnSpPr/>
          <p:nvPr/>
        </p:nvCxnSpPr>
        <p:spPr bwMode="auto">
          <a:xfrm flipV="1">
            <a:off x="5500688" y="3857625"/>
            <a:ext cx="2286000" cy="428625"/>
          </a:xfrm>
          <a:prstGeom prst="straightConnector1">
            <a:avLst/>
          </a:prstGeom>
          <a:solidFill>
            <a:srgbClr val="FFFF99"/>
          </a:solidFill>
          <a:ln w="9525" cap="flat" cmpd="sng" algn="ctr">
            <a:solidFill>
              <a:schemeClr val="bg2">
                <a:lumMod val="60000"/>
                <a:lumOff val="40000"/>
              </a:schemeClr>
            </a:solidFill>
            <a:prstDash val="solid"/>
            <a:round/>
            <a:headEnd type="arrow"/>
            <a:tailEnd type="arrow"/>
          </a:ln>
          <a:effectLst/>
        </p:spPr>
      </p:cxnSp>
      <p:cxnSp>
        <p:nvCxnSpPr>
          <p:cNvPr id="20543" name="直線矢印コネクタ 15">
            <a:extLst>
              <a:ext uri="{FF2B5EF4-FFF2-40B4-BE49-F238E27FC236}">
                <a16:creationId xmlns:a16="http://schemas.microsoft.com/office/drawing/2014/main" id="{175FFA8E-0480-4992-B7DD-20645025AE95}"/>
              </a:ext>
            </a:extLst>
          </p:cNvPr>
          <p:cNvCxnSpPr>
            <a:cxnSpLocks noChangeShapeType="1"/>
          </p:cNvCxnSpPr>
          <p:nvPr/>
        </p:nvCxnSpPr>
        <p:spPr bwMode="auto">
          <a:xfrm>
            <a:off x="5500688" y="5857875"/>
            <a:ext cx="2286000" cy="357188"/>
          </a:xfrm>
          <a:prstGeom prst="straightConnector1">
            <a:avLst/>
          </a:prstGeom>
          <a:noFill/>
          <a:ln w="9525" algn="ctr">
            <a:solidFill>
              <a:srgbClr val="FF0000"/>
            </a:solidFill>
            <a:round/>
            <a:headEnd type="arrow" w="med" len="med"/>
            <a:tailEnd type="arrow" w="med" len="med"/>
          </a:ln>
          <a:extLst>
            <a:ext uri="{909E8E84-426E-40DD-AFC4-6F175D3DCCD1}">
              <a14:hiddenFill xmlns:a14="http://schemas.microsoft.com/office/drawing/2010/main">
                <a:noFill/>
              </a14:hiddenFill>
            </a:ext>
          </a:extLst>
        </p:spPr>
      </p:cxnSp>
      <p:sp>
        <p:nvSpPr>
          <p:cNvPr id="20544" name="テキスト ボックス 21">
            <a:extLst>
              <a:ext uri="{FF2B5EF4-FFF2-40B4-BE49-F238E27FC236}">
                <a16:creationId xmlns:a16="http://schemas.microsoft.com/office/drawing/2014/main" id="{E4C50DD8-54EF-40C5-AFA5-6C6998B11C90}"/>
              </a:ext>
            </a:extLst>
          </p:cNvPr>
          <p:cNvSpPr txBox="1">
            <a:spLocks noChangeArrowheads="1"/>
          </p:cNvSpPr>
          <p:nvPr/>
        </p:nvSpPr>
        <p:spPr bwMode="auto">
          <a:xfrm>
            <a:off x="6643688" y="2286000"/>
            <a:ext cx="10715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ash"/>
                <a:miter lim="800000"/>
                <a:headEnd/>
                <a:tailEnd/>
              </a14:hiddenLine>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1600"/>
              <a:t>(</a:t>
            </a:r>
            <a:r>
              <a:rPr lang="ja-JP" altLang="en-US" sz="1600"/>
              <a:t>前期末）</a:t>
            </a:r>
          </a:p>
        </p:txBody>
      </p:sp>
      <p:sp>
        <p:nvSpPr>
          <p:cNvPr id="20545" name="テキスト ボックス 22">
            <a:extLst>
              <a:ext uri="{FF2B5EF4-FFF2-40B4-BE49-F238E27FC236}">
                <a16:creationId xmlns:a16="http://schemas.microsoft.com/office/drawing/2014/main" id="{25421DCE-EE0F-4231-9ECA-679131768B1A}"/>
              </a:ext>
            </a:extLst>
          </p:cNvPr>
          <p:cNvSpPr txBox="1">
            <a:spLocks noChangeArrowheads="1"/>
          </p:cNvSpPr>
          <p:nvPr/>
        </p:nvSpPr>
        <p:spPr bwMode="auto">
          <a:xfrm>
            <a:off x="6643688" y="4643438"/>
            <a:ext cx="107156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ash"/>
                <a:miter lim="800000"/>
                <a:headEnd/>
                <a:tailEnd/>
              </a14:hiddenLine>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1600"/>
              <a:t>(</a:t>
            </a:r>
            <a:r>
              <a:rPr lang="ja-JP" altLang="en-US" sz="1600"/>
              <a:t>当期末）</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515"/>
                                        </p:tgtEl>
                                        <p:attrNameLst>
                                          <p:attrName>style.visibility</p:attrName>
                                        </p:attrNameLst>
                                      </p:cBhvr>
                                      <p:to>
                                        <p:strVal val="visible"/>
                                      </p:to>
                                    </p:set>
                                    <p:animEffect transition="in" filter="fade">
                                      <p:cBhvr>
                                        <p:cTn id="7" dur="2000"/>
                                        <p:tgtEl>
                                          <p:spTgt spid="20515"/>
                                        </p:tgtEl>
                                      </p:cBhvr>
                                    </p:animEffect>
                                  </p:childTnLst>
                                </p:cTn>
                              </p:par>
                              <p:par>
                                <p:cTn id="8" presetID="10" presetClass="entr" presetSubtype="0" fill="hold" nodeType="withEffect">
                                  <p:stCondLst>
                                    <p:cond delay="0"/>
                                  </p:stCondLst>
                                  <p:childTnLst>
                                    <p:set>
                                      <p:cBhvr>
                                        <p:cTn id="9" dur="1" fill="hold">
                                          <p:stCondLst>
                                            <p:cond delay="0"/>
                                          </p:stCondLst>
                                        </p:cTn>
                                        <p:tgtEl>
                                          <p:spTgt spid="31859"/>
                                        </p:tgtEl>
                                        <p:attrNameLst>
                                          <p:attrName>style.visibility</p:attrName>
                                        </p:attrNameLst>
                                      </p:cBhvr>
                                      <p:to>
                                        <p:strVal val="visible"/>
                                      </p:to>
                                    </p:set>
                                    <p:animEffect transition="in" filter="fade">
                                      <p:cBhvr>
                                        <p:cTn id="10" dur="2000"/>
                                        <p:tgtEl>
                                          <p:spTgt spid="3185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516"/>
                                        </p:tgtEl>
                                        <p:attrNameLst>
                                          <p:attrName>style.visibility</p:attrName>
                                        </p:attrNameLst>
                                      </p:cBhvr>
                                      <p:to>
                                        <p:strVal val="visible"/>
                                      </p:to>
                                    </p:set>
                                    <p:animEffect transition="in" filter="fade">
                                      <p:cBhvr>
                                        <p:cTn id="13" dur="2000"/>
                                        <p:tgtEl>
                                          <p:spTgt spid="2051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0517"/>
                                        </p:tgtEl>
                                        <p:attrNameLst>
                                          <p:attrName>style.visibility</p:attrName>
                                        </p:attrNameLst>
                                      </p:cBhvr>
                                      <p:to>
                                        <p:strVal val="visible"/>
                                      </p:to>
                                    </p:set>
                                    <p:animEffect transition="in" filter="fade">
                                      <p:cBhvr>
                                        <p:cTn id="18" dur="2000"/>
                                        <p:tgtEl>
                                          <p:spTgt spid="2051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0518"/>
                                        </p:tgtEl>
                                        <p:attrNameLst>
                                          <p:attrName>style.visibility</p:attrName>
                                        </p:attrNameLst>
                                      </p:cBhvr>
                                      <p:to>
                                        <p:strVal val="visible"/>
                                      </p:to>
                                    </p:set>
                                    <p:animEffect transition="in" filter="fade">
                                      <p:cBhvr>
                                        <p:cTn id="21" dur="2000"/>
                                        <p:tgtEl>
                                          <p:spTgt spid="2051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0540"/>
                                        </p:tgtEl>
                                        <p:attrNameLst>
                                          <p:attrName>style.visibility</p:attrName>
                                        </p:attrNameLst>
                                      </p:cBhvr>
                                      <p:to>
                                        <p:strVal val="visible"/>
                                      </p:to>
                                    </p:set>
                                    <p:animEffect transition="in" filter="fade">
                                      <p:cBhvr>
                                        <p:cTn id="24" dur="2000"/>
                                        <p:tgtEl>
                                          <p:spTgt spid="2054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0541"/>
                                        </p:tgtEl>
                                        <p:attrNameLst>
                                          <p:attrName>style.visibility</p:attrName>
                                        </p:attrNameLst>
                                      </p:cBhvr>
                                      <p:to>
                                        <p:strVal val="visible"/>
                                      </p:to>
                                    </p:set>
                                    <p:animEffect transition="in" filter="fade">
                                      <p:cBhvr>
                                        <p:cTn id="27" dur="2000"/>
                                        <p:tgtEl>
                                          <p:spTgt spid="20541"/>
                                        </p:tgtEl>
                                      </p:cBhvr>
                                    </p:animEffect>
                                  </p:childTnLst>
                                </p:cTn>
                              </p:par>
                              <p:par>
                                <p:cTn id="28" presetID="10" presetClass="entr" presetSubtype="0"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2000"/>
                                        <p:tgtEl>
                                          <p:spTgt spid="14"/>
                                        </p:tgtEl>
                                      </p:cBhvr>
                                    </p:animEffect>
                                  </p:childTnLst>
                                </p:cTn>
                              </p:par>
                              <p:par>
                                <p:cTn id="31" presetID="10" presetClass="entr" presetSubtype="0" fill="hold" nodeType="withEffect">
                                  <p:stCondLst>
                                    <p:cond delay="0"/>
                                  </p:stCondLst>
                                  <p:childTnLst>
                                    <p:set>
                                      <p:cBhvr>
                                        <p:cTn id="32" dur="1" fill="hold">
                                          <p:stCondLst>
                                            <p:cond delay="0"/>
                                          </p:stCondLst>
                                        </p:cTn>
                                        <p:tgtEl>
                                          <p:spTgt spid="20543"/>
                                        </p:tgtEl>
                                        <p:attrNameLst>
                                          <p:attrName>style.visibility</p:attrName>
                                        </p:attrNameLst>
                                      </p:cBhvr>
                                      <p:to>
                                        <p:strVal val="visible"/>
                                      </p:to>
                                    </p:set>
                                    <p:animEffect transition="in" filter="fade">
                                      <p:cBhvr>
                                        <p:cTn id="33" dur="2000"/>
                                        <p:tgtEl>
                                          <p:spTgt spid="2054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0544"/>
                                        </p:tgtEl>
                                        <p:attrNameLst>
                                          <p:attrName>style.visibility</p:attrName>
                                        </p:attrNameLst>
                                      </p:cBhvr>
                                      <p:to>
                                        <p:strVal val="visible"/>
                                      </p:to>
                                    </p:set>
                                    <p:animEffect transition="in" filter="fade">
                                      <p:cBhvr>
                                        <p:cTn id="36" dur="2000"/>
                                        <p:tgtEl>
                                          <p:spTgt spid="20544"/>
                                        </p:tgtEl>
                                      </p:cBhvr>
                                    </p:animEffect>
                                  </p:childTnLst>
                                </p:cTn>
                              </p:par>
                              <p:par>
                                <p:cTn id="37" presetID="10" presetClass="entr" presetSubtype="0" fill="hold"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2000"/>
                                        <p:tgtEl>
                                          <p:spTgt spid="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0539"/>
                                        </p:tgtEl>
                                        <p:attrNameLst>
                                          <p:attrName>style.visibility</p:attrName>
                                        </p:attrNameLst>
                                      </p:cBhvr>
                                      <p:to>
                                        <p:strVal val="visible"/>
                                      </p:to>
                                    </p:set>
                                    <p:animEffect transition="in" filter="fade">
                                      <p:cBhvr>
                                        <p:cTn id="42" dur="2000"/>
                                        <p:tgtEl>
                                          <p:spTgt spid="2053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0545"/>
                                        </p:tgtEl>
                                        <p:attrNameLst>
                                          <p:attrName>style.visibility</p:attrName>
                                        </p:attrNameLst>
                                      </p:cBhvr>
                                      <p:to>
                                        <p:strVal val="visible"/>
                                      </p:to>
                                    </p:set>
                                    <p:animEffect transition="in" filter="fade">
                                      <p:cBhvr>
                                        <p:cTn id="45" dur="2000"/>
                                        <p:tgtEl>
                                          <p:spTgt spid="20545"/>
                                        </p:tgtEl>
                                      </p:cBhvr>
                                    </p:animEffect>
                                  </p:childTnLst>
                                </p:cTn>
                              </p:par>
                              <p:par>
                                <p:cTn id="46" presetID="10" presetClass="entr" presetSubtype="0" fill="hold" nodeType="with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fade">
                                      <p:cBhvr>
                                        <p:cTn id="48"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5" grpId="0" animBg="1"/>
      <p:bldP spid="20516" grpId="0"/>
      <p:bldP spid="20517" grpId="0" animBg="1"/>
      <p:bldP spid="20518" grpId="0"/>
      <p:bldP spid="20539" grpId="0" animBg="1"/>
      <p:bldP spid="20540" grpId="0" animBg="1"/>
      <p:bldP spid="20541" grpId="0" animBg="1"/>
      <p:bldP spid="20544" grpId="0"/>
      <p:bldP spid="2054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スライド番号プレースホルダ 15">
            <a:extLst>
              <a:ext uri="{FF2B5EF4-FFF2-40B4-BE49-F238E27FC236}">
                <a16:creationId xmlns:a16="http://schemas.microsoft.com/office/drawing/2014/main" id="{34BD9608-EED9-409F-AB9F-DB4770E9078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A751DF25-C2B1-4B27-9786-86B8619CAA38}" type="slidenum">
              <a:rPr kumimoji="0" lang="en-US" altLang="ja-JP">
                <a:latin typeface="Arial Black" panose="020B0A04020102020204" pitchFamily="34" charset="0"/>
              </a:rPr>
              <a:pPr eaLnBrk="1" hangingPunct="1"/>
              <a:t>19</a:t>
            </a:fld>
            <a:endParaRPr kumimoji="0" lang="en-US" altLang="ja-JP">
              <a:latin typeface="Arial Black" panose="020B0A04020102020204" pitchFamily="34" charset="0"/>
            </a:endParaRPr>
          </a:p>
        </p:txBody>
      </p:sp>
      <p:graphicFrame>
        <p:nvGraphicFramePr>
          <p:cNvPr id="9639" name="Group 423">
            <a:extLst>
              <a:ext uri="{FF2B5EF4-FFF2-40B4-BE49-F238E27FC236}">
                <a16:creationId xmlns:a16="http://schemas.microsoft.com/office/drawing/2014/main" id="{0B3C2E96-979F-42CF-8B04-A9204CF13EAC}"/>
              </a:ext>
            </a:extLst>
          </p:cNvPr>
          <p:cNvGraphicFramePr>
            <a:graphicFrameLocks noGrp="1"/>
          </p:cNvGraphicFramePr>
          <p:nvPr/>
        </p:nvGraphicFramePr>
        <p:xfrm>
          <a:off x="214313" y="500063"/>
          <a:ext cx="8501062" cy="5332412"/>
        </p:xfrm>
        <a:graphic>
          <a:graphicData uri="http://schemas.openxmlformats.org/drawingml/2006/table">
            <a:tbl>
              <a:tblPr/>
              <a:tblGrid>
                <a:gridCol w="1643062">
                  <a:extLst>
                    <a:ext uri="{9D8B030D-6E8A-4147-A177-3AD203B41FA5}">
                      <a16:colId xmlns:a16="http://schemas.microsoft.com/office/drawing/2014/main" val="2930199079"/>
                    </a:ext>
                  </a:extLst>
                </a:gridCol>
                <a:gridCol w="571500">
                  <a:extLst>
                    <a:ext uri="{9D8B030D-6E8A-4147-A177-3AD203B41FA5}">
                      <a16:colId xmlns:a16="http://schemas.microsoft.com/office/drawing/2014/main" val="2103954300"/>
                    </a:ext>
                  </a:extLst>
                </a:gridCol>
                <a:gridCol w="500063">
                  <a:extLst>
                    <a:ext uri="{9D8B030D-6E8A-4147-A177-3AD203B41FA5}">
                      <a16:colId xmlns:a16="http://schemas.microsoft.com/office/drawing/2014/main" val="2452107761"/>
                    </a:ext>
                  </a:extLst>
                </a:gridCol>
                <a:gridCol w="450850">
                  <a:extLst>
                    <a:ext uri="{9D8B030D-6E8A-4147-A177-3AD203B41FA5}">
                      <a16:colId xmlns:a16="http://schemas.microsoft.com/office/drawing/2014/main" val="131850040"/>
                    </a:ext>
                  </a:extLst>
                </a:gridCol>
                <a:gridCol w="503237">
                  <a:extLst>
                    <a:ext uri="{9D8B030D-6E8A-4147-A177-3AD203B41FA5}">
                      <a16:colId xmlns:a16="http://schemas.microsoft.com/office/drawing/2014/main" val="421725894"/>
                    </a:ext>
                  </a:extLst>
                </a:gridCol>
                <a:gridCol w="579438">
                  <a:extLst>
                    <a:ext uri="{9D8B030D-6E8A-4147-A177-3AD203B41FA5}">
                      <a16:colId xmlns:a16="http://schemas.microsoft.com/office/drawing/2014/main" val="2273055826"/>
                    </a:ext>
                  </a:extLst>
                </a:gridCol>
                <a:gridCol w="596900">
                  <a:extLst>
                    <a:ext uri="{9D8B030D-6E8A-4147-A177-3AD203B41FA5}">
                      <a16:colId xmlns:a16="http://schemas.microsoft.com/office/drawing/2014/main" val="1033191809"/>
                    </a:ext>
                  </a:extLst>
                </a:gridCol>
                <a:gridCol w="560387">
                  <a:extLst>
                    <a:ext uri="{9D8B030D-6E8A-4147-A177-3AD203B41FA5}">
                      <a16:colId xmlns:a16="http://schemas.microsoft.com/office/drawing/2014/main" val="1906490827"/>
                    </a:ext>
                  </a:extLst>
                </a:gridCol>
                <a:gridCol w="582613">
                  <a:extLst>
                    <a:ext uri="{9D8B030D-6E8A-4147-A177-3AD203B41FA5}">
                      <a16:colId xmlns:a16="http://schemas.microsoft.com/office/drawing/2014/main" val="3797752143"/>
                    </a:ext>
                  </a:extLst>
                </a:gridCol>
                <a:gridCol w="557212">
                  <a:extLst>
                    <a:ext uri="{9D8B030D-6E8A-4147-A177-3AD203B41FA5}">
                      <a16:colId xmlns:a16="http://schemas.microsoft.com/office/drawing/2014/main" val="804064322"/>
                    </a:ext>
                  </a:extLst>
                </a:gridCol>
                <a:gridCol w="403225">
                  <a:extLst>
                    <a:ext uri="{9D8B030D-6E8A-4147-A177-3AD203B41FA5}">
                      <a16:colId xmlns:a16="http://schemas.microsoft.com/office/drawing/2014/main" val="3448847600"/>
                    </a:ext>
                  </a:extLst>
                </a:gridCol>
                <a:gridCol w="444500">
                  <a:extLst>
                    <a:ext uri="{9D8B030D-6E8A-4147-A177-3AD203B41FA5}">
                      <a16:colId xmlns:a16="http://schemas.microsoft.com/office/drawing/2014/main" val="3305308603"/>
                    </a:ext>
                  </a:extLst>
                </a:gridCol>
                <a:gridCol w="442913">
                  <a:extLst>
                    <a:ext uri="{9D8B030D-6E8A-4147-A177-3AD203B41FA5}">
                      <a16:colId xmlns:a16="http://schemas.microsoft.com/office/drawing/2014/main" val="1741889385"/>
                    </a:ext>
                  </a:extLst>
                </a:gridCol>
                <a:gridCol w="665162">
                  <a:extLst>
                    <a:ext uri="{9D8B030D-6E8A-4147-A177-3AD203B41FA5}">
                      <a16:colId xmlns:a16="http://schemas.microsoft.com/office/drawing/2014/main" val="2883567389"/>
                    </a:ext>
                  </a:extLst>
                </a:gridCol>
              </a:tblGrid>
              <a:tr h="371475">
                <a:tc rowSpan="4">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400" b="1"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endParaRPr>
                    </a:p>
                  </a:txBody>
                  <a:tcPr vert="eaVert"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9">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400" b="1"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rPr>
                        <a:t>株　主　資　本</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rowSpan="2" gridSpan="2">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400" b="1"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rPr>
                        <a:t>評価・換算差額等</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hMerge="1">
                  <a:txBody>
                    <a:bodyPr/>
                    <a:lstStyle/>
                    <a:p>
                      <a:endParaRPr kumimoji="1" lang="ja-JP" altLang="en-US"/>
                    </a:p>
                  </a:txBody>
                  <a:tcPr/>
                </a:tc>
                <a:tc rowSpan="4">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400" b="1"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rPr>
                        <a:t>新株予約権</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400" b="1"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rPr>
                        <a:t>純資産合計</a:t>
                      </a:r>
                    </a:p>
                  </a:txBody>
                  <a:tcPr vert="eaVert"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26599762"/>
                  </a:ext>
                </a:extLst>
              </a:tr>
              <a:tr h="293688">
                <a:tc vMerge="1">
                  <a:txBody>
                    <a:bodyPr/>
                    <a:lstStyle/>
                    <a:p>
                      <a:endParaRPr kumimoji="1" lang="ja-JP" altLang="en-US"/>
                    </a:p>
                  </a:txBody>
                  <a:tcPr/>
                </a:tc>
                <a:tc rowSpan="3">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rPr>
                        <a:t>資本金</a:t>
                      </a:r>
                    </a:p>
                  </a:txBody>
                  <a:tcPr vert="eaVert"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gridSpan="3">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rPr>
                        <a:t>資本剰余金</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hMerge="1">
                  <a:txBody>
                    <a:bodyPr/>
                    <a:lstStyle/>
                    <a:p>
                      <a:endParaRPr kumimoji="1" lang="ja-JP" altLang="en-US"/>
                    </a:p>
                  </a:txBody>
                  <a:tcPr/>
                </a:tc>
                <a:tc rowSpan="2" hMerge="1">
                  <a:txBody>
                    <a:bodyPr/>
                    <a:lstStyle/>
                    <a:p>
                      <a:endParaRPr kumimoji="1" lang="ja-JP" altLang="en-US"/>
                    </a:p>
                  </a:txBody>
                  <a:tcPr/>
                </a:tc>
                <a:tc rowSpan="2" gridSpan="3">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rPr>
                        <a:t>利益剰余金</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hMerge="1">
                  <a:txBody>
                    <a:bodyPr/>
                    <a:lstStyle/>
                    <a:p>
                      <a:endParaRPr kumimoji="1" lang="ja-JP" altLang="en-US"/>
                    </a:p>
                  </a:txBody>
                  <a:tcPr/>
                </a:tc>
                <a:tc rowSpan="2" hMerge="1">
                  <a:txBody>
                    <a:bodyPr/>
                    <a:lstStyle/>
                    <a:p>
                      <a:endParaRPr kumimoji="1" lang="ja-JP" altLang="en-US"/>
                    </a:p>
                  </a:txBody>
                  <a:tcPr/>
                </a:tc>
                <a:tc rowSpan="3">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rPr>
                        <a:t>自己株式</a:t>
                      </a:r>
                    </a:p>
                  </a:txBody>
                  <a:tcPr vert="eaVert"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rPr>
                        <a:t>株主資本合計</a:t>
                      </a:r>
                    </a:p>
                  </a:txBody>
                  <a:tcPr vert="eaVert"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vMerge="1">
                  <a:txBody>
                    <a:bodyPr/>
                    <a:lstStyle/>
                    <a:p>
                      <a:endParaRPr kumimoji="1" lang="ja-JP" altLang="en-US"/>
                    </a:p>
                  </a:txBody>
                  <a:tcPr/>
                </a:tc>
                <a:tc hMerge="1"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3820011210"/>
                  </a:ext>
                </a:extLst>
              </a:tr>
              <a:tr h="0">
                <a:tc vMerge="1">
                  <a:txBody>
                    <a:bodyPr/>
                    <a:lstStyle/>
                    <a:p>
                      <a:endParaRPr kumimoji="1" lang="ja-JP" altLang="en-US"/>
                    </a:p>
                  </a:txBody>
                  <a:tcPr/>
                </a:tc>
                <a:tc vMerge="1">
                  <a:txBody>
                    <a:bodyPr/>
                    <a:lstStyle/>
                    <a:p>
                      <a:endParaRPr kumimoji="1" lang="ja-JP" altLang="en-US"/>
                    </a:p>
                  </a:txBody>
                  <a:tcPr/>
                </a:tc>
                <a:tc gridSpan="3" vMerge="1">
                  <a:txBody>
                    <a:bodyPr/>
                    <a:lstStyle/>
                    <a:p>
                      <a:endParaRPr kumimoji="1" lang="ja-JP" altLang="en-US"/>
                    </a:p>
                  </a:txBody>
                  <a:tcPr/>
                </a:tc>
                <a:tc hMerge="1" vMerge="1">
                  <a:txBody>
                    <a:bodyPr/>
                    <a:lstStyle/>
                    <a:p>
                      <a:endParaRPr kumimoji="1" lang="ja-JP" altLang="en-US"/>
                    </a:p>
                  </a:txBody>
                  <a:tcPr/>
                </a:tc>
                <a:tc hMerge="1" vMerge="1">
                  <a:txBody>
                    <a:bodyPr/>
                    <a:lstStyle/>
                    <a:p>
                      <a:endParaRPr kumimoji="1" lang="ja-JP" altLang="en-US"/>
                    </a:p>
                  </a:txBody>
                  <a:tcPr/>
                </a:tc>
                <a:tc gridSpan="3" vMerge="1">
                  <a:txBody>
                    <a:bodyPr/>
                    <a:lstStyle/>
                    <a:p>
                      <a:endParaRPr kumimoji="1" lang="ja-JP" altLang="en-US"/>
                    </a:p>
                  </a:txBody>
                  <a:tcPr/>
                </a:tc>
                <a:tc hMerge="1" vMerge="1">
                  <a:txBody>
                    <a:bodyPr/>
                    <a:lstStyle/>
                    <a:p>
                      <a:endParaRPr kumimoji="1" lang="ja-JP" altLang="en-US"/>
                    </a:p>
                  </a:txBody>
                  <a:tcPr/>
                </a:tc>
                <a:tc hMerge="1"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rowSpan="2">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その他有価証券評価差額金</a:t>
                      </a:r>
                    </a:p>
                  </a:txBody>
                  <a:tcPr vert="eaVert"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評価・換算差額等合計</a:t>
                      </a:r>
                    </a:p>
                  </a:txBody>
                  <a:tcPr vert="eaVert"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4241690318"/>
                  </a:ext>
                </a:extLst>
              </a:tr>
              <a:tr h="1196975">
                <a:tc vMerge="1">
                  <a:txBody>
                    <a:bodyPr/>
                    <a:lstStyle/>
                    <a:p>
                      <a:endParaRPr kumimoji="1" lang="ja-JP" altLang="en-US"/>
                    </a:p>
                  </a:txBody>
                  <a:tcPr/>
                </a:tc>
                <a:tc vMerge="1">
                  <a:txBody>
                    <a:bodyPr/>
                    <a:lstStyle/>
                    <a:p>
                      <a:endParaRPr kumimoji="1" lang="ja-JP" altLang="en-US"/>
                    </a:p>
                  </a:txBody>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rPr>
                        <a:t>資本準備金</a:t>
                      </a:r>
                    </a:p>
                  </a:txBody>
                  <a:tcPr vert="eaVert"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rPr>
                        <a:t>その他資本剰余金</a:t>
                      </a:r>
                    </a:p>
                  </a:txBody>
                  <a:tcPr vert="eaVert"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rPr>
                        <a:t>資本剰余金合計</a:t>
                      </a:r>
                    </a:p>
                  </a:txBody>
                  <a:tcPr vert="eaVert"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rPr>
                        <a:t>利益準備金</a:t>
                      </a:r>
                    </a:p>
                  </a:txBody>
                  <a:tcPr vert="eaVert"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rPr>
                        <a:t>その他利益剰余金</a:t>
                      </a:r>
                    </a:p>
                  </a:txBody>
                  <a:tcPr vert="eaVert"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rPr>
                        <a:t>利益剰余金合計</a:t>
                      </a:r>
                    </a:p>
                  </a:txBody>
                  <a:tcPr vert="eaVert"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1732215805"/>
                  </a:ext>
                </a:extLst>
              </a:tr>
              <a:tr h="371475">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rPr>
                        <a:t>前期末残高</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rPr>
                        <a:t>300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rPr>
                        <a:t>35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rPr>
                        <a:t>15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rPr>
                        <a:t>50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rPr>
                        <a:t>15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rPr>
                        <a:t>55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rPr>
                        <a:t>70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rPr>
                        <a:t>Δ30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rPr>
                        <a:t>390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rPr>
                        <a:t>50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rPr>
                        <a:t>50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rPr>
                        <a:t>20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rPr>
                        <a:t>460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26519658"/>
                  </a:ext>
                </a:extLst>
              </a:tr>
              <a:tr h="371475">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rPr>
                        <a:t>当期変動額</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lgDash"/>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lgDash"/>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lgDash"/>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lgDash"/>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lgDash"/>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lgDash"/>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lgDash"/>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lgDash"/>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lgDash"/>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lgDash"/>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lgDash"/>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lgDash"/>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lgDash"/>
                      <a:round/>
                      <a:headEnd type="none" w="med" len="med"/>
                      <a:tailEnd type="none" w="med" len="med"/>
                    </a:lnB>
                    <a:lnTlToBr>
                      <a:noFill/>
                    </a:lnTlToBr>
                    <a:lnBlToTr>
                      <a:noFill/>
                    </a:lnBlToTr>
                    <a:noFill/>
                  </a:tcPr>
                </a:tc>
                <a:extLst>
                  <a:ext uri="{0D108BD9-81ED-4DB2-BD59-A6C34878D82A}">
                    <a16:rowId xmlns:a16="http://schemas.microsoft.com/office/drawing/2014/main" val="3353415286"/>
                  </a:ext>
                </a:extLst>
              </a:tr>
              <a:tr h="371475">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rPr>
                        <a:t>　新株の発行</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rPr>
                        <a:t>50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rPr>
                        <a:t>50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rPr>
                        <a:t>50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rPr>
                        <a:t>100</a:t>
                      </a:r>
                      <a:endParaRPr kumimoji="1" lang="ja-JP" altLang="en-US"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rPr>
                        <a:t>100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lnTlToBr>
                      <a:noFill/>
                    </a:lnTlToBr>
                    <a:lnBlToTr>
                      <a:noFill/>
                    </a:lnBlToTr>
                    <a:noFill/>
                  </a:tcPr>
                </a:tc>
                <a:extLst>
                  <a:ext uri="{0D108BD9-81ED-4DB2-BD59-A6C34878D82A}">
                    <a16:rowId xmlns:a16="http://schemas.microsoft.com/office/drawing/2014/main" val="235937154"/>
                  </a:ext>
                </a:extLst>
              </a:tr>
              <a:tr h="371475">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rPr>
                        <a:t>　剰余金の配当</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rPr>
                        <a:t>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rPr>
                        <a:t>Δ55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rPr>
                        <a:t>Δ50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rPr>
                        <a:t>Δ50</a:t>
                      </a:r>
                      <a:endParaRPr kumimoji="1" lang="ja-JP" altLang="en-US"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rPr>
                        <a:t>Δ50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lnTlToBr>
                      <a:noFill/>
                    </a:lnTlToBr>
                    <a:lnBlToTr>
                      <a:noFill/>
                    </a:lnBlToTr>
                    <a:noFill/>
                  </a:tcPr>
                </a:tc>
                <a:extLst>
                  <a:ext uri="{0D108BD9-81ED-4DB2-BD59-A6C34878D82A}">
                    <a16:rowId xmlns:a16="http://schemas.microsoft.com/office/drawing/2014/main" val="3872275431"/>
                  </a:ext>
                </a:extLst>
              </a:tr>
              <a:tr h="371475">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rPr>
                        <a:t>　当期純利益</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rPr>
                        <a:t>180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rPr>
                        <a:t>180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rPr>
                        <a:t>180</a:t>
                      </a:r>
                      <a:endParaRPr kumimoji="1" lang="ja-JP" altLang="en-US"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rPr>
                        <a:t>180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lnTlToBr>
                      <a:noFill/>
                    </a:lnTlToBr>
                    <a:lnBlToTr>
                      <a:noFill/>
                    </a:lnBlToTr>
                    <a:noFill/>
                  </a:tcPr>
                </a:tc>
                <a:extLst>
                  <a:ext uri="{0D108BD9-81ED-4DB2-BD59-A6C34878D82A}">
                    <a16:rowId xmlns:a16="http://schemas.microsoft.com/office/drawing/2014/main" val="325302111"/>
                  </a:ext>
                </a:extLst>
              </a:tr>
              <a:tr h="714375">
                <a:tc>
                  <a:txBody>
                    <a:bodyPr/>
                    <a:lstStyle>
                      <a:lvl1pPr marL="93663" indent="-93663"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93663" marR="0" lvl="0" indent="-93663"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rPr>
                        <a:t>　株主資本以外の項目の当期変動額（純額）</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rPr>
                        <a:t>12</a:t>
                      </a:r>
                      <a:endParaRPr kumimoji="1" lang="ja-JP" altLang="en-US"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rPr>
                        <a:t>12</a:t>
                      </a:r>
                      <a:endParaRPr kumimoji="1" lang="ja-JP" altLang="en-US"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rPr>
                        <a:t>12</a:t>
                      </a:r>
                      <a:endParaRPr kumimoji="1" lang="ja-JP" altLang="en-US"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lnTlToBr>
                      <a:noFill/>
                    </a:lnTlToBr>
                    <a:lnBlToTr>
                      <a:noFill/>
                    </a:lnBlToTr>
                    <a:noFill/>
                  </a:tcPr>
                </a:tc>
                <a:extLst>
                  <a:ext uri="{0D108BD9-81ED-4DB2-BD59-A6C34878D82A}">
                    <a16:rowId xmlns:a16="http://schemas.microsoft.com/office/drawing/2014/main" val="420289125"/>
                  </a:ext>
                </a:extLst>
              </a:tr>
              <a:tr h="371475">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rPr>
                        <a:t>当期変動額合計</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rPr>
                        <a:t>50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rPr>
                        <a:t>50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rPr>
                        <a:t>50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rPr>
                        <a:t>5</a:t>
                      </a:r>
                      <a:endParaRPr kumimoji="1" lang="ja-JP" altLang="en-US"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rPr>
                        <a:t>125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rPr>
                        <a:t>130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rPr>
                        <a:t>230</a:t>
                      </a:r>
                      <a:endParaRPr kumimoji="1" lang="ja-JP" altLang="en-US"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rPr>
                        <a:t>12</a:t>
                      </a:r>
                      <a:endParaRPr kumimoji="1" lang="ja-JP" altLang="en-US"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rPr>
                        <a:t>12</a:t>
                      </a:r>
                      <a:endParaRPr kumimoji="1" lang="ja-JP" altLang="en-US"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rPr>
                        <a:t>242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55239337"/>
                  </a:ext>
                </a:extLst>
              </a:tr>
              <a:tr h="371475">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rPr>
                        <a:t>当期末残高</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rPr>
                        <a:t>350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rPr>
                        <a:t>85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rPr>
                        <a:t>15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rPr>
                        <a:t>100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rPr>
                        <a:t>20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rPr>
                        <a:t>180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rPr>
                        <a:t>200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rPr>
                        <a:t>Δ30</a:t>
                      </a:r>
                      <a:endParaRPr kumimoji="1" lang="ja-JP" altLang="en-US"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rPr>
                        <a:t>620</a:t>
                      </a:r>
                      <a:endParaRPr kumimoji="1" lang="ja-JP" altLang="en-US"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rPr>
                        <a:t>62</a:t>
                      </a:r>
                      <a:endParaRPr kumimoji="1" lang="ja-JP" altLang="en-US"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rPr>
                        <a:t>62</a:t>
                      </a:r>
                      <a:endParaRPr kumimoji="1" lang="ja-JP" altLang="en-US"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rPr>
                        <a:t>20</a:t>
                      </a:r>
                      <a:endParaRPr kumimoji="1" lang="ja-JP" altLang="en-US"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kumimoji="1" sz="28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lr>
                          <a:schemeClr val="accent2"/>
                        </a:buClr>
                        <a:buSzPct val="80000"/>
                        <a:buFont typeface="Wingdings" panose="05000000000000000000" pitchFamily="2" charset="2"/>
                        <a:defRPr kumimoji="1"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lr>
                          <a:schemeClr val="bg2"/>
                        </a:buClr>
                        <a:buSzPct val="65000"/>
                        <a:buFont typeface="Wingdings" panose="05000000000000000000" pitchFamily="2" charset="2"/>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a:ln>
                            <a:noFill/>
                          </a:ln>
                          <a:solidFill>
                            <a:srgbClr val="000000"/>
                          </a:solidFill>
                          <a:effectLst/>
                          <a:latin typeface="Arial" panose="020B0604020202020204" pitchFamily="34" charset="0"/>
                          <a:ea typeface="ＭＳ Ｐゴシック" panose="020B0600070205080204" pitchFamily="50" charset="-128"/>
                        </a:rPr>
                        <a:t>702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81810089"/>
                  </a:ext>
                </a:extLst>
              </a:tr>
            </a:tbl>
          </a:graphicData>
        </a:graphic>
      </p:graphicFrame>
      <p:sp>
        <p:nvSpPr>
          <p:cNvPr id="21666" name="Text Box 424">
            <a:extLst>
              <a:ext uri="{FF2B5EF4-FFF2-40B4-BE49-F238E27FC236}">
                <a16:creationId xmlns:a16="http://schemas.microsoft.com/office/drawing/2014/main" id="{BDBAEC3C-972F-4017-9143-3EC9A8B8F472}"/>
              </a:ext>
            </a:extLst>
          </p:cNvPr>
          <p:cNvSpPr txBox="1">
            <a:spLocks noChangeArrowheads="1"/>
          </p:cNvSpPr>
          <p:nvPr/>
        </p:nvSpPr>
        <p:spPr bwMode="auto">
          <a:xfrm>
            <a:off x="1500188" y="6072188"/>
            <a:ext cx="4103687" cy="650875"/>
          </a:xfrm>
          <a:prstGeom prst="rect">
            <a:avLst/>
          </a:prstGeom>
          <a:noFill/>
          <a:ln w="9525" cap="rnd">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spcBef>
                <a:spcPct val="50000"/>
              </a:spcBef>
            </a:pPr>
            <a:r>
              <a:rPr lang="ja-JP" altLang="en-US"/>
              <a:t>株主資本については、変動の理由ごとに総額で金額を表示します</a:t>
            </a:r>
          </a:p>
        </p:txBody>
      </p:sp>
      <p:sp>
        <p:nvSpPr>
          <p:cNvPr id="21667" name="Text Box 426">
            <a:extLst>
              <a:ext uri="{FF2B5EF4-FFF2-40B4-BE49-F238E27FC236}">
                <a16:creationId xmlns:a16="http://schemas.microsoft.com/office/drawing/2014/main" id="{92638EC5-96BF-484B-849D-1E44FEC7C1D2}"/>
              </a:ext>
            </a:extLst>
          </p:cNvPr>
          <p:cNvSpPr txBox="1">
            <a:spLocks noChangeArrowheads="1"/>
          </p:cNvSpPr>
          <p:nvPr/>
        </p:nvSpPr>
        <p:spPr bwMode="auto">
          <a:xfrm>
            <a:off x="6500813" y="6072188"/>
            <a:ext cx="2413000" cy="590550"/>
          </a:xfrm>
          <a:prstGeom prst="rect">
            <a:avLst/>
          </a:prstGeom>
          <a:noFill/>
          <a:ln w="9525" cap="rnd">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spcBef>
                <a:spcPct val="50000"/>
              </a:spcBef>
            </a:pPr>
            <a:r>
              <a:rPr lang="ja-JP" altLang="en-US" sz="1600"/>
              <a:t>株主資本以外は、原則として純額で表示します</a:t>
            </a:r>
          </a:p>
        </p:txBody>
      </p:sp>
      <p:sp>
        <p:nvSpPr>
          <p:cNvPr id="21668" name="AutoShape 427">
            <a:extLst>
              <a:ext uri="{FF2B5EF4-FFF2-40B4-BE49-F238E27FC236}">
                <a16:creationId xmlns:a16="http://schemas.microsoft.com/office/drawing/2014/main" id="{B7662965-B6EC-42F8-AD58-0DD4BD224088}"/>
              </a:ext>
            </a:extLst>
          </p:cNvPr>
          <p:cNvSpPr>
            <a:spLocks/>
          </p:cNvSpPr>
          <p:nvPr/>
        </p:nvSpPr>
        <p:spPr bwMode="auto">
          <a:xfrm rot="-5400000">
            <a:off x="4696618" y="3590132"/>
            <a:ext cx="144463" cy="4679950"/>
          </a:xfrm>
          <a:prstGeom prst="leftBrace">
            <a:avLst>
              <a:gd name="adj1" fmla="val 26996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lang="ja-JP" altLang="en-US"/>
          </a:p>
        </p:txBody>
      </p:sp>
      <p:sp>
        <p:nvSpPr>
          <p:cNvPr id="21669" name="AutoShape 428">
            <a:extLst>
              <a:ext uri="{FF2B5EF4-FFF2-40B4-BE49-F238E27FC236}">
                <a16:creationId xmlns:a16="http://schemas.microsoft.com/office/drawing/2014/main" id="{093D4458-D694-4C80-933D-C12D4CAA9EDF}"/>
              </a:ext>
            </a:extLst>
          </p:cNvPr>
          <p:cNvSpPr>
            <a:spLocks/>
          </p:cNvSpPr>
          <p:nvPr/>
        </p:nvSpPr>
        <p:spPr bwMode="auto">
          <a:xfrm rot="-5400000">
            <a:off x="7539831" y="5461794"/>
            <a:ext cx="144463" cy="936625"/>
          </a:xfrm>
          <a:prstGeom prst="leftBrace">
            <a:avLst>
              <a:gd name="adj1" fmla="val 5402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lang="ja-JP"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639"/>
                                        </p:tgtEl>
                                        <p:attrNameLst>
                                          <p:attrName>style.visibility</p:attrName>
                                        </p:attrNameLst>
                                      </p:cBhvr>
                                      <p:to>
                                        <p:strVal val="visible"/>
                                      </p:to>
                                    </p:set>
                                    <p:animEffect transition="in" filter="fade">
                                      <p:cBhvr>
                                        <p:cTn id="7" dur="2000"/>
                                        <p:tgtEl>
                                          <p:spTgt spid="963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668"/>
                                        </p:tgtEl>
                                        <p:attrNameLst>
                                          <p:attrName>style.visibility</p:attrName>
                                        </p:attrNameLst>
                                      </p:cBhvr>
                                      <p:to>
                                        <p:strVal val="visible"/>
                                      </p:to>
                                    </p:set>
                                    <p:animEffect transition="in" filter="fade">
                                      <p:cBhvr>
                                        <p:cTn id="10" dur="2000"/>
                                        <p:tgtEl>
                                          <p:spTgt spid="2166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669"/>
                                        </p:tgtEl>
                                        <p:attrNameLst>
                                          <p:attrName>style.visibility</p:attrName>
                                        </p:attrNameLst>
                                      </p:cBhvr>
                                      <p:to>
                                        <p:strVal val="visible"/>
                                      </p:to>
                                    </p:set>
                                    <p:animEffect transition="in" filter="fade">
                                      <p:cBhvr>
                                        <p:cTn id="13" dur="2000"/>
                                        <p:tgtEl>
                                          <p:spTgt spid="2166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666"/>
                                        </p:tgtEl>
                                        <p:attrNameLst>
                                          <p:attrName>style.visibility</p:attrName>
                                        </p:attrNameLst>
                                      </p:cBhvr>
                                      <p:to>
                                        <p:strVal val="visible"/>
                                      </p:to>
                                    </p:set>
                                    <p:animEffect transition="in" filter="fade">
                                      <p:cBhvr>
                                        <p:cTn id="16" dur="2000"/>
                                        <p:tgtEl>
                                          <p:spTgt spid="2166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1667"/>
                                        </p:tgtEl>
                                        <p:attrNameLst>
                                          <p:attrName>style.visibility</p:attrName>
                                        </p:attrNameLst>
                                      </p:cBhvr>
                                      <p:to>
                                        <p:strVal val="visible"/>
                                      </p:to>
                                    </p:set>
                                    <p:animEffect transition="in" filter="fade">
                                      <p:cBhvr>
                                        <p:cTn id="19" dur="2000"/>
                                        <p:tgtEl>
                                          <p:spTgt spid="216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66" grpId="0" animBg="1"/>
      <p:bldP spid="21667" grpId="0" animBg="1"/>
      <p:bldP spid="21668" grpId="0" animBg="1"/>
      <p:bldP spid="2166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スライド番号プレースホルダ 4">
            <a:extLst>
              <a:ext uri="{FF2B5EF4-FFF2-40B4-BE49-F238E27FC236}">
                <a16:creationId xmlns:a16="http://schemas.microsoft.com/office/drawing/2014/main" id="{049430F3-143F-4435-A827-089B5583AE7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F2E1E9B8-5C4D-420E-8008-8B1D83F94759}" type="slidenum">
              <a:rPr kumimoji="0" lang="en-US" altLang="ja-JP">
                <a:latin typeface="Arial Black" panose="020B0A04020102020204" pitchFamily="34" charset="0"/>
              </a:rPr>
              <a:pPr eaLnBrk="1" hangingPunct="1"/>
              <a:t>2</a:t>
            </a:fld>
            <a:endParaRPr kumimoji="0" lang="en-US" altLang="ja-JP">
              <a:latin typeface="Arial Black" panose="020B0A04020102020204" pitchFamily="34" charset="0"/>
            </a:endParaRPr>
          </a:p>
        </p:txBody>
      </p:sp>
      <p:sp>
        <p:nvSpPr>
          <p:cNvPr id="4099" name="Rectangle 2">
            <a:extLst>
              <a:ext uri="{FF2B5EF4-FFF2-40B4-BE49-F238E27FC236}">
                <a16:creationId xmlns:a16="http://schemas.microsoft.com/office/drawing/2014/main" id="{E2BEA187-04D9-4CD1-B5A2-D471C6C4065E}"/>
              </a:ext>
            </a:extLst>
          </p:cNvPr>
          <p:cNvSpPr>
            <a:spLocks noGrp="1" noChangeArrowheads="1"/>
          </p:cNvSpPr>
          <p:nvPr>
            <p:ph type="title"/>
          </p:nvPr>
        </p:nvSpPr>
        <p:spPr>
          <a:xfrm>
            <a:off x="457200" y="620713"/>
            <a:ext cx="8229600" cy="1368425"/>
          </a:xfrm>
          <a:solidFill>
            <a:schemeClr val="bg2">
              <a:alpha val="79999"/>
            </a:schemeClr>
          </a:solidFill>
        </p:spPr>
        <p:txBody>
          <a:bodyPr/>
          <a:lstStyle/>
          <a:p>
            <a:pPr eaLnBrk="1" hangingPunct="1"/>
            <a:r>
              <a:rPr lang="ja-JP" altLang="en-US">
                <a:solidFill>
                  <a:schemeClr val="bg1"/>
                </a:solidFill>
              </a:rPr>
              <a:t>本節で学習する箇所</a:t>
            </a:r>
          </a:p>
        </p:txBody>
      </p:sp>
      <p:sp>
        <p:nvSpPr>
          <p:cNvPr id="4100" name="Rectangle 3">
            <a:extLst>
              <a:ext uri="{FF2B5EF4-FFF2-40B4-BE49-F238E27FC236}">
                <a16:creationId xmlns:a16="http://schemas.microsoft.com/office/drawing/2014/main" id="{04E42B66-F067-48C5-81F5-B3567699159D}"/>
              </a:ext>
            </a:extLst>
          </p:cNvPr>
          <p:cNvSpPr>
            <a:spLocks noGrp="1" noChangeArrowheads="1"/>
          </p:cNvSpPr>
          <p:nvPr>
            <p:ph type="body" idx="1"/>
          </p:nvPr>
        </p:nvSpPr>
        <p:spPr>
          <a:xfrm>
            <a:off x="827088" y="2420938"/>
            <a:ext cx="7859712" cy="4176712"/>
          </a:xfrm>
        </p:spPr>
        <p:txBody>
          <a:bodyPr/>
          <a:lstStyle/>
          <a:p>
            <a:pPr eaLnBrk="1" hangingPunct="1"/>
            <a:r>
              <a:rPr lang="ja-JP" altLang="en-US"/>
              <a:t>キャッシュ（現金及び現金同等物）の収支とその原因について示すキャッシュ・フロー計算書を学習します。</a:t>
            </a:r>
            <a:endParaRPr lang="en-US" altLang="ja-JP"/>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100">
                                            <p:txEl>
                                              <p:pRg st="0" end="0"/>
                                            </p:txEl>
                                          </p:spTgt>
                                        </p:tgtEl>
                                        <p:attrNameLst>
                                          <p:attrName>style.visibility</p:attrName>
                                        </p:attrNameLst>
                                      </p:cBhvr>
                                      <p:to>
                                        <p:strVal val="visible"/>
                                      </p:to>
                                    </p:set>
                                    <p:animEffect transition="in" filter="fade">
                                      <p:cBhvr>
                                        <p:cTn id="7" dur="2000"/>
                                        <p:tgtEl>
                                          <p:spTgt spid="410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スライド番号プレースホルダ 4">
            <a:extLst>
              <a:ext uri="{FF2B5EF4-FFF2-40B4-BE49-F238E27FC236}">
                <a16:creationId xmlns:a16="http://schemas.microsoft.com/office/drawing/2014/main" id="{069DC1A4-ED19-4C8D-A150-947D3E0CEE4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1FD026EE-7CE9-44D3-B340-1BFFFF25F0D4}" type="slidenum">
              <a:rPr kumimoji="0" lang="en-US" altLang="ja-JP">
                <a:latin typeface="Arial Black" panose="020B0A04020102020204" pitchFamily="34" charset="0"/>
              </a:rPr>
              <a:pPr eaLnBrk="1" hangingPunct="1"/>
              <a:t>20</a:t>
            </a:fld>
            <a:endParaRPr kumimoji="0" lang="en-US" altLang="ja-JP">
              <a:latin typeface="Arial Black" panose="020B0A04020102020204" pitchFamily="34" charset="0"/>
            </a:endParaRPr>
          </a:p>
        </p:txBody>
      </p:sp>
      <p:sp>
        <p:nvSpPr>
          <p:cNvPr id="22531" name="Rectangle 2">
            <a:extLst>
              <a:ext uri="{FF2B5EF4-FFF2-40B4-BE49-F238E27FC236}">
                <a16:creationId xmlns:a16="http://schemas.microsoft.com/office/drawing/2014/main" id="{4F308348-90C3-4436-AA30-901FD7A80673}"/>
              </a:ext>
            </a:extLst>
          </p:cNvPr>
          <p:cNvSpPr>
            <a:spLocks noGrp="1" noChangeArrowheads="1"/>
          </p:cNvSpPr>
          <p:nvPr>
            <p:ph type="title"/>
          </p:nvPr>
        </p:nvSpPr>
        <p:spPr>
          <a:xfrm>
            <a:off x="457200" y="620713"/>
            <a:ext cx="8229600" cy="1368425"/>
          </a:xfrm>
          <a:solidFill>
            <a:schemeClr val="bg2">
              <a:alpha val="79999"/>
            </a:schemeClr>
          </a:solidFill>
        </p:spPr>
        <p:txBody>
          <a:bodyPr/>
          <a:lstStyle/>
          <a:p>
            <a:pPr eaLnBrk="1" hangingPunct="1"/>
            <a:r>
              <a:rPr lang="ja-JP" altLang="en-US">
                <a:solidFill>
                  <a:schemeClr val="bg1"/>
                </a:solidFill>
              </a:rPr>
              <a:t>本節のポイント</a:t>
            </a:r>
          </a:p>
        </p:txBody>
      </p:sp>
      <p:sp>
        <p:nvSpPr>
          <p:cNvPr id="22532" name="Rectangle 3">
            <a:extLst>
              <a:ext uri="{FF2B5EF4-FFF2-40B4-BE49-F238E27FC236}">
                <a16:creationId xmlns:a16="http://schemas.microsoft.com/office/drawing/2014/main" id="{20D5A02A-B20E-4573-88BA-222F2915686A}"/>
              </a:ext>
            </a:extLst>
          </p:cNvPr>
          <p:cNvSpPr>
            <a:spLocks noGrp="1" noChangeArrowheads="1"/>
          </p:cNvSpPr>
          <p:nvPr>
            <p:ph type="body" idx="1"/>
          </p:nvPr>
        </p:nvSpPr>
        <p:spPr>
          <a:xfrm>
            <a:off x="827088" y="2420938"/>
            <a:ext cx="7859712" cy="4176712"/>
          </a:xfrm>
        </p:spPr>
        <p:txBody>
          <a:bodyPr/>
          <a:lstStyle/>
          <a:p>
            <a:pPr eaLnBrk="1" hangingPunct="1"/>
            <a:r>
              <a:rPr lang="ja-JP" altLang="en-US"/>
              <a:t>「株主資本等変動計算書」と、貸借対照表・損益計算書との関係は理解できましたか。</a:t>
            </a:r>
            <a:endParaRPr lang="en-US" altLang="ja-JP" sz="2800"/>
          </a:p>
          <a:p>
            <a:pPr eaLnBrk="1" hangingPunct="1"/>
            <a:r>
              <a:rPr lang="ja-JP" altLang="en-US"/>
              <a:t>「株主資本等変動計算書」の形式について理解できましたか。</a:t>
            </a:r>
          </a:p>
          <a:p>
            <a:pPr eaLnBrk="1" hangingPunct="1"/>
            <a:r>
              <a:rPr lang="ja-JP" altLang="en-US"/>
              <a:t>「株主資本等変動計算書」のみかたについて理解できましたか。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2532">
                                            <p:txEl>
                                              <p:pRg st="0" end="0"/>
                                            </p:txEl>
                                          </p:spTgt>
                                        </p:tgtEl>
                                        <p:attrNameLst>
                                          <p:attrName>style.visibility</p:attrName>
                                        </p:attrNameLst>
                                      </p:cBhvr>
                                      <p:to>
                                        <p:strVal val="visible"/>
                                      </p:to>
                                    </p:set>
                                    <p:animEffect transition="in" filter="fade">
                                      <p:cBhvr>
                                        <p:cTn id="7" dur="2000"/>
                                        <p:tgtEl>
                                          <p:spTgt spid="2253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2532">
                                            <p:txEl>
                                              <p:pRg st="1" end="1"/>
                                            </p:txEl>
                                          </p:spTgt>
                                        </p:tgtEl>
                                        <p:attrNameLst>
                                          <p:attrName>style.visibility</p:attrName>
                                        </p:attrNameLst>
                                      </p:cBhvr>
                                      <p:to>
                                        <p:strVal val="visible"/>
                                      </p:to>
                                    </p:set>
                                    <p:animEffect transition="in" filter="fade">
                                      <p:cBhvr>
                                        <p:cTn id="12" dur="2000"/>
                                        <p:tgtEl>
                                          <p:spTgt spid="2253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2532">
                                            <p:txEl>
                                              <p:pRg st="2" end="2"/>
                                            </p:txEl>
                                          </p:spTgt>
                                        </p:tgtEl>
                                        <p:attrNameLst>
                                          <p:attrName>style.visibility</p:attrName>
                                        </p:attrNameLst>
                                      </p:cBhvr>
                                      <p:to>
                                        <p:strVal val="visible"/>
                                      </p:to>
                                    </p:set>
                                    <p:animEffect transition="in" filter="fade">
                                      <p:cBhvr>
                                        <p:cTn id="17" dur="2000"/>
                                        <p:tgtEl>
                                          <p:spTgt spid="2253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スライド番号プレースホルダ 5">
            <a:extLst>
              <a:ext uri="{FF2B5EF4-FFF2-40B4-BE49-F238E27FC236}">
                <a16:creationId xmlns:a16="http://schemas.microsoft.com/office/drawing/2014/main" id="{A292A4F7-FA23-4B82-B654-B85BD6B0D48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0A1356B4-EDB2-411F-9002-00E2A3DC5804}" type="slidenum">
              <a:rPr kumimoji="0" lang="en-US" altLang="ja-JP">
                <a:latin typeface="Arial Black" panose="020B0A04020102020204" pitchFamily="34" charset="0"/>
              </a:rPr>
              <a:pPr eaLnBrk="1" hangingPunct="1"/>
              <a:t>21</a:t>
            </a:fld>
            <a:endParaRPr kumimoji="0" lang="en-US" altLang="ja-JP">
              <a:latin typeface="Arial Black" panose="020B0A04020102020204" pitchFamily="34" charset="0"/>
            </a:endParaRPr>
          </a:p>
        </p:txBody>
      </p:sp>
      <p:sp>
        <p:nvSpPr>
          <p:cNvPr id="23555" name="テキスト ボックス 4">
            <a:extLst>
              <a:ext uri="{FF2B5EF4-FFF2-40B4-BE49-F238E27FC236}">
                <a16:creationId xmlns:a16="http://schemas.microsoft.com/office/drawing/2014/main" id="{F5EFA8CA-EDAB-4C24-B373-FE4E93036CD2}"/>
              </a:ext>
            </a:extLst>
          </p:cNvPr>
          <p:cNvSpPr txBox="1">
            <a:spLocks noChangeArrowheads="1"/>
          </p:cNvSpPr>
          <p:nvPr/>
        </p:nvSpPr>
        <p:spPr bwMode="auto">
          <a:xfrm>
            <a:off x="3000375" y="4357688"/>
            <a:ext cx="600075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ash"/>
                <a:miter lim="800000"/>
                <a:headEnd/>
                <a:tailEnd/>
              </a14:hiddenLine>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3200"/>
              <a:t>第</a:t>
            </a:r>
            <a:r>
              <a:rPr lang="en-US" altLang="ja-JP" sz="3200"/>
              <a:t>23</a:t>
            </a:r>
            <a:r>
              <a:rPr lang="ja-JP" altLang="en-US" sz="3200"/>
              <a:t>節</a:t>
            </a:r>
            <a:endParaRPr lang="en-US" altLang="ja-JP" sz="3200"/>
          </a:p>
          <a:p>
            <a:pPr eaLnBrk="1" hangingPunct="1"/>
            <a:r>
              <a:rPr lang="ja-JP" altLang="en-US" sz="3200"/>
              <a:t>会計情報を読む</a:t>
            </a:r>
            <a:endParaRPr lang="en-US" altLang="ja-JP" sz="3200"/>
          </a:p>
          <a:p>
            <a:pPr eaLnBrk="1" hangingPunct="1"/>
            <a:r>
              <a:rPr lang="en-US" altLang="ja-JP" sz="3200"/>
              <a:t>―</a:t>
            </a:r>
            <a:r>
              <a:rPr lang="ja-JP" altLang="en-US" sz="3200"/>
              <a:t> ケース・スタディ </a:t>
            </a:r>
            <a:r>
              <a:rPr lang="en-US" altLang="ja-JP" sz="3200"/>
              <a:t>―</a:t>
            </a:r>
          </a:p>
        </p:txBody>
      </p:sp>
      <p:sp>
        <p:nvSpPr>
          <p:cNvPr id="23556" name="Rectangle 2">
            <a:extLst>
              <a:ext uri="{FF2B5EF4-FFF2-40B4-BE49-F238E27FC236}">
                <a16:creationId xmlns:a16="http://schemas.microsoft.com/office/drawing/2014/main" id="{07C9696D-575C-4242-BCCF-367F9C37D0FB}"/>
              </a:ext>
            </a:extLst>
          </p:cNvPr>
          <p:cNvSpPr>
            <a:spLocks noGrp="1" noChangeArrowheads="1"/>
          </p:cNvSpPr>
          <p:nvPr>
            <p:ph type="ctrTitle"/>
          </p:nvPr>
        </p:nvSpPr>
        <p:spPr/>
        <p:txBody>
          <a:bodyPr/>
          <a:lstStyle/>
          <a:p>
            <a:pPr eaLnBrk="1" hangingPunct="1"/>
            <a:r>
              <a:rPr lang="ja-JP" altLang="en-US" sz="3600"/>
              <a:t>第</a:t>
            </a:r>
            <a:r>
              <a:rPr lang="en-US" altLang="ja-JP" sz="3600"/>
              <a:t>10</a:t>
            </a:r>
            <a:r>
              <a:rPr lang="ja-JP" altLang="en-US" sz="3600"/>
              <a:t>章</a:t>
            </a:r>
            <a:r>
              <a:rPr lang="ja-JP" altLang="en-US" sz="3200"/>
              <a:t>　</a:t>
            </a:r>
            <a:br>
              <a:rPr lang="en-US" altLang="ja-JP" sz="4000"/>
            </a:br>
            <a:r>
              <a:rPr lang="ja-JP" altLang="en-US" sz="4400"/>
              <a:t>会計情報を読む</a:t>
            </a:r>
            <a:r>
              <a:rPr lang="ja-JP" altLang="en-US" sz="4000"/>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スライド番号プレースホルダ 4">
            <a:extLst>
              <a:ext uri="{FF2B5EF4-FFF2-40B4-BE49-F238E27FC236}">
                <a16:creationId xmlns:a16="http://schemas.microsoft.com/office/drawing/2014/main" id="{B7216366-9355-4E5D-A8DF-7323C0583F1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4AA82770-23D0-412A-A64A-30499F395701}" type="slidenum">
              <a:rPr kumimoji="0" lang="en-US" altLang="ja-JP">
                <a:latin typeface="Arial Black" panose="020B0A04020102020204" pitchFamily="34" charset="0"/>
              </a:rPr>
              <a:pPr eaLnBrk="1" hangingPunct="1"/>
              <a:t>22</a:t>
            </a:fld>
            <a:endParaRPr kumimoji="0" lang="en-US" altLang="ja-JP">
              <a:latin typeface="Arial Black" panose="020B0A04020102020204" pitchFamily="34" charset="0"/>
            </a:endParaRPr>
          </a:p>
        </p:txBody>
      </p:sp>
      <p:sp>
        <p:nvSpPr>
          <p:cNvPr id="24579" name="Rectangle 2">
            <a:extLst>
              <a:ext uri="{FF2B5EF4-FFF2-40B4-BE49-F238E27FC236}">
                <a16:creationId xmlns:a16="http://schemas.microsoft.com/office/drawing/2014/main" id="{45C8C92F-8A70-47C3-A514-03FA357FB065}"/>
              </a:ext>
            </a:extLst>
          </p:cNvPr>
          <p:cNvSpPr>
            <a:spLocks noGrp="1" noChangeArrowheads="1"/>
          </p:cNvSpPr>
          <p:nvPr>
            <p:ph type="title"/>
          </p:nvPr>
        </p:nvSpPr>
        <p:spPr>
          <a:xfrm>
            <a:off x="457200" y="620713"/>
            <a:ext cx="8229600" cy="1368425"/>
          </a:xfrm>
          <a:solidFill>
            <a:schemeClr val="bg2">
              <a:alpha val="79999"/>
            </a:schemeClr>
          </a:solidFill>
        </p:spPr>
        <p:txBody>
          <a:bodyPr/>
          <a:lstStyle/>
          <a:p>
            <a:pPr eaLnBrk="1" hangingPunct="1"/>
            <a:r>
              <a:rPr lang="ja-JP" altLang="en-US">
                <a:solidFill>
                  <a:schemeClr val="bg1"/>
                </a:solidFill>
              </a:rPr>
              <a:t>本節で学習する箇所</a:t>
            </a:r>
          </a:p>
        </p:txBody>
      </p:sp>
      <p:sp>
        <p:nvSpPr>
          <p:cNvPr id="5124" name="Rectangle 3">
            <a:extLst>
              <a:ext uri="{FF2B5EF4-FFF2-40B4-BE49-F238E27FC236}">
                <a16:creationId xmlns:a16="http://schemas.microsoft.com/office/drawing/2014/main" id="{91396D42-91FE-4448-B3DF-BB2C65F04483}"/>
              </a:ext>
            </a:extLst>
          </p:cNvPr>
          <p:cNvSpPr>
            <a:spLocks noGrp="1" noChangeArrowheads="1"/>
          </p:cNvSpPr>
          <p:nvPr>
            <p:ph type="body" idx="1"/>
          </p:nvPr>
        </p:nvSpPr>
        <p:spPr>
          <a:xfrm>
            <a:off x="357188" y="2420938"/>
            <a:ext cx="8643937" cy="4176712"/>
          </a:xfrm>
        </p:spPr>
        <p:txBody>
          <a:bodyPr/>
          <a:lstStyle/>
          <a:p>
            <a:pPr marL="806450" indent="-806450" eaLnBrk="1" hangingPunct="1">
              <a:buFontTx/>
              <a:buNone/>
              <a:defRPr/>
            </a:pPr>
            <a:r>
              <a:rPr lang="ja-JP" altLang="en-US" dirty="0"/>
              <a:t>（</a:t>
            </a:r>
            <a:r>
              <a:rPr lang="en-US" altLang="ja-JP" dirty="0"/>
              <a:t>1</a:t>
            </a:r>
            <a:r>
              <a:rPr lang="ja-JP" altLang="en-US" dirty="0"/>
              <a:t>）　これまでに習得した知識を用いて、実際に会計情報を読みましょう。</a:t>
            </a:r>
          </a:p>
          <a:p>
            <a:pPr marL="806450" indent="-806450" eaLnBrk="1" hangingPunct="1">
              <a:buFontTx/>
              <a:buNone/>
              <a:defRPr/>
            </a:pPr>
            <a:r>
              <a:rPr lang="ja-JP" altLang="en-US" dirty="0"/>
              <a:t>（</a:t>
            </a:r>
            <a:r>
              <a:rPr lang="en-US" altLang="ja-JP" dirty="0"/>
              <a:t>2</a:t>
            </a:r>
            <a:r>
              <a:rPr lang="ja-JP" altLang="en-US" dirty="0"/>
              <a:t>）　収益性、安全性、成長性といった視点から財務諸表を分析しましょう。</a:t>
            </a:r>
          </a:p>
          <a:p>
            <a:pPr marL="806450" indent="-806450" eaLnBrk="1" hangingPunct="1">
              <a:buFontTx/>
              <a:buNone/>
              <a:defRPr/>
            </a:pPr>
            <a:r>
              <a:rPr lang="ja-JP" altLang="en-US" dirty="0"/>
              <a:t>（</a:t>
            </a:r>
            <a:r>
              <a:rPr lang="en-US" altLang="ja-JP" dirty="0"/>
              <a:t>3</a:t>
            </a:r>
            <a:r>
              <a:rPr lang="ja-JP" altLang="en-US" dirty="0"/>
              <a:t>）　財務諸表の数値を比較してみましょう。</a:t>
            </a:r>
          </a:p>
          <a:p>
            <a:pPr marL="806450" indent="-806450" eaLnBrk="1" hangingPunct="1">
              <a:buFontTx/>
              <a:buNone/>
              <a:defRPr/>
            </a:pPr>
            <a:r>
              <a:rPr lang="ja-JP" altLang="en-US" dirty="0"/>
              <a:t>（</a:t>
            </a:r>
            <a:r>
              <a:rPr lang="en-US" altLang="ja-JP" dirty="0"/>
              <a:t>4</a:t>
            </a:r>
            <a:r>
              <a:rPr lang="ja-JP" altLang="en-US" dirty="0"/>
              <a:t>）　第</a:t>
            </a:r>
            <a:r>
              <a:rPr lang="en-US" altLang="ja-JP" dirty="0"/>
              <a:t>3</a:t>
            </a:r>
            <a:r>
              <a:rPr lang="ja-JP" altLang="en-US" dirty="0"/>
              <a:t>章第</a:t>
            </a:r>
            <a:r>
              <a:rPr lang="en-US" altLang="ja-JP" dirty="0"/>
              <a:t>5</a:t>
            </a:r>
            <a:r>
              <a:rPr lang="ja-JP" altLang="en-US" dirty="0"/>
              <a:t>節の財務諸表から</a:t>
            </a:r>
            <a:r>
              <a:rPr lang="en-US" altLang="ja-JP" dirty="0"/>
              <a:t>A</a:t>
            </a:r>
            <a:r>
              <a:rPr lang="ja-JP" altLang="en-US" dirty="0"/>
              <a:t>社と</a:t>
            </a:r>
            <a:r>
              <a:rPr lang="en-US" altLang="ja-JP" dirty="0"/>
              <a:t>B</a:t>
            </a:r>
            <a:r>
              <a:rPr lang="ja-JP" altLang="en-US" dirty="0"/>
              <a:t>社を比較して、会計情報を読みとってみましょう。</a:t>
            </a:r>
          </a:p>
          <a:p>
            <a:pPr eaLnBrk="1" hangingPunct="1">
              <a:defRPr/>
            </a:pPr>
            <a:endParaRPr lang="en-US" altLang="ja-JP"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124">
                                            <p:txEl>
                                              <p:pRg st="0" end="0"/>
                                            </p:txEl>
                                          </p:spTgt>
                                        </p:tgtEl>
                                        <p:attrNameLst>
                                          <p:attrName>style.visibility</p:attrName>
                                        </p:attrNameLst>
                                      </p:cBhvr>
                                      <p:to>
                                        <p:strVal val="visible"/>
                                      </p:to>
                                    </p:set>
                                    <p:animEffect transition="in" filter="fade">
                                      <p:cBhvr>
                                        <p:cTn id="7" dur="2000"/>
                                        <p:tgtEl>
                                          <p:spTgt spid="512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124">
                                            <p:txEl>
                                              <p:pRg st="1" end="1"/>
                                            </p:txEl>
                                          </p:spTgt>
                                        </p:tgtEl>
                                        <p:attrNameLst>
                                          <p:attrName>style.visibility</p:attrName>
                                        </p:attrNameLst>
                                      </p:cBhvr>
                                      <p:to>
                                        <p:strVal val="visible"/>
                                      </p:to>
                                    </p:set>
                                    <p:animEffect transition="in" filter="fade">
                                      <p:cBhvr>
                                        <p:cTn id="12" dur="2000"/>
                                        <p:tgtEl>
                                          <p:spTgt spid="512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5124">
                                            <p:txEl>
                                              <p:pRg st="2" end="2"/>
                                            </p:txEl>
                                          </p:spTgt>
                                        </p:tgtEl>
                                        <p:attrNameLst>
                                          <p:attrName>style.visibility</p:attrName>
                                        </p:attrNameLst>
                                      </p:cBhvr>
                                      <p:to>
                                        <p:strVal val="visible"/>
                                      </p:to>
                                    </p:set>
                                    <p:animEffect transition="in" filter="fade">
                                      <p:cBhvr>
                                        <p:cTn id="17" dur="2000"/>
                                        <p:tgtEl>
                                          <p:spTgt spid="512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5124">
                                            <p:txEl>
                                              <p:pRg st="3" end="3"/>
                                            </p:txEl>
                                          </p:spTgt>
                                        </p:tgtEl>
                                        <p:attrNameLst>
                                          <p:attrName>style.visibility</p:attrName>
                                        </p:attrNameLst>
                                      </p:cBhvr>
                                      <p:to>
                                        <p:strVal val="visible"/>
                                      </p:to>
                                    </p:set>
                                    <p:animEffect transition="in" filter="fade">
                                      <p:cBhvr>
                                        <p:cTn id="22" dur="2000"/>
                                        <p:tgtEl>
                                          <p:spTgt spid="512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角丸四角形 70">
            <a:extLst>
              <a:ext uri="{FF2B5EF4-FFF2-40B4-BE49-F238E27FC236}">
                <a16:creationId xmlns:a16="http://schemas.microsoft.com/office/drawing/2014/main" id="{21F08C52-CE1C-485F-BDAE-056628793AAA}"/>
              </a:ext>
            </a:extLst>
          </p:cNvPr>
          <p:cNvSpPr>
            <a:spLocks noChangeArrowheads="1"/>
          </p:cNvSpPr>
          <p:nvPr/>
        </p:nvSpPr>
        <p:spPr bwMode="auto">
          <a:xfrm>
            <a:off x="142875" y="4000500"/>
            <a:ext cx="1285875" cy="1143000"/>
          </a:xfrm>
          <a:prstGeom prst="roundRect">
            <a:avLst>
              <a:gd name="adj" fmla="val 16667"/>
            </a:avLst>
          </a:prstGeom>
          <a:solidFill>
            <a:srgbClr val="FFFF99"/>
          </a:solidFill>
          <a:ln w="9525" algn="ctr">
            <a:solidFill>
              <a:schemeClr val="tx1"/>
            </a:solidFill>
            <a:round/>
            <a:headEnd/>
            <a:tailEnd/>
          </a:ln>
        </p:spPr>
        <p:txBody>
          <a:bodyPr rot="10800000" anchor="ct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lang="ja-JP" altLang="en-US"/>
          </a:p>
        </p:txBody>
      </p:sp>
      <p:sp>
        <p:nvSpPr>
          <p:cNvPr id="25603" name="角丸四角形 71">
            <a:extLst>
              <a:ext uri="{FF2B5EF4-FFF2-40B4-BE49-F238E27FC236}">
                <a16:creationId xmlns:a16="http://schemas.microsoft.com/office/drawing/2014/main" id="{F31D1C4D-4C2B-42BD-ADB0-81308CCF2BB0}"/>
              </a:ext>
            </a:extLst>
          </p:cNvPr>
          <p:cNvSpPr>
            <a:spLocks noChangeArrowheads="1"/>
          </p:cNvSpPr>
          <p:nvPr/>
        </p:nvSpPr>
        <p:spPr bwMode="auto">
          <a:xfrm>
            <a:off x="7215188" y="3929063"/>
            <a:ext cx="1428750" cy="1357312"/>
          </a:xfrm>
          <a:prstGeom prst="roundRect">
            <a:avLst>
              <a:gd name="adj" fmla="val 16667"/>
            </a:avLst>
          </a:prstGeom>
          <a:solidFill>
            <a:srgbClr val="FFFF99"/>
          </a:solidFill>
          <a:ln w="9525" algn="ctr">
            <a:solidFill>
              <a:schemeClr val="tx1"/>
            </a:solidFill>
            <a:round/>
            <a:headEnd/>
            <a:tailEnd/>
          </a:ln>
        </p:spPr>
        <p:txBody>
          <a:bodyPr rot="10800000" anchor="ct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lang="ja-JP" altLang="en-US"/>
          </a:p>
        </p:txBody>
      </p:sp>
      <p:sp>
        <p:nvSpPr>
          <p:cNvPr id="25604" name="角丸四角形 72">
            <a:extLst>
              <a:ext uri="{FF2B5EF4-FFF2-40B4-BE49-F238E27FC236}">
                <a16:creationId xmlns:a16="http://schemas.microsoft.com/office/drawing/2014/main" id="{414EF626-69B8-4A83-A721-5A9589F676A7}"/>
              </a:ext>
            </a:extLst>
          </p:cNvPr>
          <p:cNvSpPr>
            <a:spLocks noChangeArrowheads="1"/>
          </p:cNvSpPr>
          <p:nvPr/>
        </p:nvSpPr>
        <p:spPr bwMode="auto">
          <a:xfrm>
            <a:off x="7215188" y="2214563"/>
            <a:ext cx="1428750" cy="1357312"/>
          </a:xfrm>
          <a:prstGeom prst="roundRect">
            <a:avLst>
              <a:gd name="adj" fmla="val 16667"/>
            </a:avLst>
          </a:prstGeom>
          <a:solidFill>
            <a:srgbClr val="FFFF99"/>
          </a:solidFill>
          <a:ln w="9525" algn="ctr">
            <a:solidFill>
              <a:schemeClr val="tx1"/>
            </a:solidFill>
            <a:round/>
            <a:headEnd/>
            <a:tailEnd/>
          </a:ln>
        </p:spPr>
        <p:txBody>
          <a:bodyPr rot="10800000" anchor="ct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lang="ja-JP" altLang="en-US"/>
          </a:p>
        </p:txBody>
      </p:sp>
      <p:sp>
        <p:nvSpPr>
          <p:cNvPr id="25605" name="角丸四角形 69">
            <a:extLst>
              <a:ext uri="{FF2B5EF4-FFF2-40B4-BE49-F238E27FC236}">
                <a16:creationId xmlns:a16="http://schemas.microsoft.com/office/drawing/2014/main" id="{86FA9F0F-0CBD-4A76-89C0-112911D85295}"/>
              </a:ext>
            </a:extLst>
          </p:cNvPr>
          <p:cNvSpPr>
            <a:spLocks noChangeArrowheads="1"/>
          </p:cNvSpPr>
          <p:nvPr/>
        </p:nvSpPr>
        <p:spPr bwMode="auto">
          <a:xfrm>
            <a:off x="142875" y="2214563"/>
            <a:ext cx="1285875" cy="1357312"/>
          </a:xfrm>
          <a:prstGeom prst="roundRect">
            <a:avLst>
              <a:gd name="adj" fmla="val 16667"/>
            </a:avLst>
          </a:prstGeom>
          <a:solidFill>
            <a:srgbClr val="FFFF99"/>
          </a:solidFill>
          <a:ln w="9525" algn="ctr">
            <a:solidFill>
              <a:schemeClr val="tx1"/>
            </a:solidFill>
            <a:round/>
            <a:headEnd/>
            <a:tailEnd/>
          </a:ln>
        </p:spPr>
        <p:txBody>
          <a:bodyPr rot="10800000" anchor="ct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lang="ja-JP" altLang="en-US"/>
          </a:p>
        </p:txBody>
      </p:sp>
      <p:sp>
        <p:nvSpPr>
          <p:cNvPr id="25606" name="Rectangle 2">
            <a:extLst>
              <a:ext uri="{FF2B5EF4-FFF2-40B4-BE49-F238E27FC236}">
                <a16:creationId xmlns:a16="http://schemas.microsoft.com/office/drawing/2014/main" id="{DF874C14-C570-4B22-809A-7054F6993CEE}"/>
              </a:ext>
            </a:extLst>
          </p:cNvPr>
          <p:cNvSpPr>
            <a:spLocks noGrp="1" noChangeArrowheads="1"/>
          </p:cNvSpPr>
          <p:nvPr>
            <p:ph type="title"/>
          </p:nvPr>
        </p:nvSpPr>
        <p:spPr/>
        <p:txBody>
          <a:bodyPr/>
          <a:lstStyle/>
          <a:p>
            <a:pPr eaLnBrk="1" hangingPunct="1"/>
            <a:r>
              <a:rPr lang="ja-JP" altLang="en-US" sz="3600">
                <a:solidFill>
                  <a:schemeClr val="bg2"/>
                </a:solidFill>
              </a:rPr>
              <a:t>１　会計情報を読むということ</a:t>
            </a:r>
          </a:p>
        </p:txBody>
      </p:sp>
      <p:sp>
        <p:nvSpPr>
          <p:cNvPr id="25607" name="スライド番号プレースホルダ 5">
            <a:extLst>
              <a:ext uri="{FF2B5EF4-FFF2-40B4-BE49-F238E27FC236}">
                <a16:creationId xmlns:a16="http://schemas.microsoft.com/office/drawing/2014/main" id="{507C9E48-8528-448A-BC6A-8872FFEA1FD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291C52B8-6AA9-4615-9187-45E194123408}" type="slidenum">
              <a:rPr kumimoji="0" lang="en-US" altLang="ja-JP">
                <a:latin typeface="Arial Black" panose="020B0A04020102020204" pitchFamily="34" charset="0"/>
              </a:rPr>
              <a:pPr eaLnBrk="1" hangingPunct="1"/>
              <a:t>23</a:t>
            </a:fld>
            <a:endParaRPr kumimoji="0" lang="en-US" altLang="ja-JP">
              <a:latin typeface="Arial Black" panose="020B0A04020102020204" pitchFamily="34" charset="0"/>
            </a:endParaRPr>
          </a:p>
        </p:txBody>
      </p:sp>
      <p:grpSp>
        <p:nvGrpSpPr>
          <p:cNvPr id="2" name="Group 5">
            <a:extLst>
              <a:ext uri="{FF2B5EF4-FFF2-40B4-BE49-F238E27FC236}">
                <a16:creationId xmlns:a16="http://schemas.microsoft.com/office/drawing/2014/main" id="{122A3124-32CD-4D15-BEB3-31D53A81FEC3}"/>
              </a:ext>
            </a:extLst>
          </p:cNvPr>
          <p:cNvGrpSpPr>
            <a:grpSpLocks noChangeAspect="1"/>
          </p:cNvGrpSpPr>
          <p:nvPr/>
        </p:nvGrpSpPr>
        <p:grpSpPr bwMode="auto">
          <a:xfrm>
            <a:off x="1357313" y="1500188"/>
            <a:ext cx="5360987" cy="3571875"/>
            <a:chOff x="3079" y="6488"/>
            <a:chExt cx="4758" cy="3149"/>
          </a:xfrm>
        </p:grpSpPr>
        <p:sp>
          <p:nvSpPr>
            <p:cNvPr id="25623" name="AutoShape 6">
              <a:extLst>
                <a:ext uri="{FF2B5EF4-FFF2-40B4-BE49-F238E27FC236}">
                  <a16:creationId xmlns:a16="http://schemas.microsoft.com/office/drawing/2014/main" id="{BF288B04-C7FC-4416-98C2-B159F00CFFDD}"/>
                </a:ext>
              </a:extLst>
            </p:cNvPr>
            <p:cNvSpPr>
              <a:spLocks noChangeAspect="1" noChangeArrowheads="1"/>
            </p:cNvSpPr>
            <p:nvPr/>
          </p:nvSpPr>
          <p:spPr bwMode="auto">
            <a:xfrm>
              <a:off x="3079" y="6488"/>
              <a:ext cx="4755" cy="3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lang="ja-JP" altLang="en-US"/>
            </a:p>
          </p:txBody>
        </p:sp>
        <p:sp>
          <p:nvSpPr>
            <p:cNvPr id="25624" name="Text Box 7">
              <a:extLst>
                <a:ext uri="{FF2B5EF4-FFF2-40B4-BE49-F238E27FC236}">
                  <a16:creationId xmlns:a16="http://schemas.microsoft.com/office/drawing/2014/main" id="{FDC69B67-43B2-4418-9B64-A0400AD43A65}"/>
                </a:ext>
              </a:extLst>
            </p:cNvPr>
            <p:cNvSpPr txBox="1">
              <a:spLocks noChangeArrowheads="1"/>
            </p:cNvSpPr>
            <p:nvPr/>
          </p:nvSpPr>
          <p:spPr bwMode="auto">
            <a:xfrm>
              <a:off x="3396" y="7181"/>
              <a:ext cx="1902" cy="838"/>
            </a:xfrm>
            <a:prstGeom prst="rect">
              <a:avLst/>
            </a:prstGeom>
            <a:solidFill>
              <a:srgbClr val="FFFFFF"/>
            </a:solidFill>
            <a:ln w="9525">
              <a:solidFill>
                <a:srgbClr val="000000"/>
              </a:solidFill>
              <a:miter lim="800000"/>
              <a:headEnd/>
              <a:tailEnd/>
            </a:ln>
          </p:spPr>
          <p:txBody>
            <a:bodyPr lIns="74295" tIns="8890" rIns="74295" bIns="8890" anchor="ctr" anchorCtr="1"/>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just" eaLnBrk="1" hangingPunct="1">
                <a:lnSpc>
                  <a:spcPct val="120000"/>
                </a:lnSpc>
              </a:pPr>
              <a:endParaRPr lang="en-US" altLang="ja-JP" sz="1000">
                <a:latin typeface="Times New Roman" panose="02020603050405020304" pitchFamily="18" charset="0"/>
              </a:endParaRPr>
            </a:p>
            <a:p>
              <a:pPr algn="just" eaLnBrk="1" hangingPunct="1">
                <a:lnSpc>
                  <a:spcPct val="120000"/>
                </a:lnSpc>
              </a:pPr>
              <a:r>
                <a:rPr lang="ja-JP" altLang="en-US" sz="2800">
                  <a:latin typeface="Century" panose="02040604050505020304" pitchFamily="18" charset="0"/>
                </a:rPr>
                <a:t>貸借対照表</a:t>
              </a:r>
              <a:endParaRPr lang="ja-JP" altLang="en-US" sz="2800">
                <a:latin typeface="Times New Roman" panose="02020603050405020304" pitchFamily="18" charset="0"/>
              </a:endParaRPr>
            </a:p>
            <a:p>
              <a:pPr eaLnBrk="1" hangingPunct="1"/>
              <a:endParaRPr lang="ja-JP" altLang="ja-JP"/>
            </a:p>
          </p:txBody>
        </p:sp>
        <p:sp>
          <p:nvSpPr>
            <p:cNvPr id="25625" name="Text Box 8">
              <a:extLst>
                <a:ext uri="{FF2B5EF4-FFF2-40B4-BE49-F238E27FC236}">
                  <a16:creationId xmlns:a16="http://schemas.microsoft.com/office/drawing/2014/main" id="{7C0C2BF8-A27A-48BD-839F-8CCC171917CD}"/>
                </a:ext>
              </a:extLst>
            </p:cNvPr>
            <p:cNvSpPr txBox="1">
              <a:spLocks noChangeArrowheads="1"/>
            </p:cNvSpPr>
            <p:nvPr/>
          </p:nvSpPr>
          <p:spPr bwMode="auto">
            <a:xfrm>
              <a:off x="5932" y="7181"/>
              <a:ext cx="1905" cy="838"/>
            </a:xfrm>
            <a:prstGeom prst="rect">
              <a:avLst/>
            </a:prstGeom>
            <a:solidFill>
              <a:srgbClr val="FFFFFF"/>
            </a:solidFill>
            <a:ln w="9525">
              <a:solidFill>
                <a:srgbClr val="000000"/>
              </a:solidFill>
              <a:miter lim="800000"/>
              <a:headEnd/>
              <a:tailEnd/>
            </a:ln>
          </p:spPr>
          <p:txBody>
            <a:bodyPr lIns="74295" tIns="8890" rIns="74295" bIns="8890" anchor="ctr" anchorCtr="1"/>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just" eaLnBrk="1" hangingPunct="1">
                <a:lnSpc>
                  <a:spcPct val="120000"/>
                </a:lnSpc>
              </a:pPr>
              <a:endParaRPr lang="en-US" altLang="ja-JP" sz="1000">
                <a:latin typeface="Times New Roman" panose="02020603050405020304" pitchFamily="18" charset="0"/>
              </a:endParaRPr>
            </a:p>
            <a:p>
              <a:pPr algn="just" eaLnBrk="1" hangingPunct="1">
                <a:lnSpc>
                  <a:spcPct val="120000"/>
                </a:lnSpc>
              </a:pPr>
              <a:r>
                <a:rPr lang="ja-JP" altLang="en-US" sz="2800">
                  <a:latin typeface="Century" panose="02040604050505020304" pitchFamily="18" charset="0"/>
                </a:rPr>
                <a:t>損益計算書</a:t>
              </a:r>
              <a:endParaRPr lang="ja-JP" altLang="en-US" sz="2800">
                <a:latin typeface="Times New Roman" panose="02020603050405020304" pitchFamily="18" charset="0"/>
              </a:endParaRPr>
            </a:p>
            <a:p>
              <a:pPr eaLnBrk="1" hangingPunct="1"/>
              <a:endParaRPr lang="ja-JP" altLang="ja-JP"/>
            </a:p>
          </p:txBody>
        </p:sp>
        <p:sp>
          <p:nvSpPr>
            <p:cNvPr id="25626" name="Text Box 9">
              <a:extLst>
                <a:ext uri="{FF2B5EF4-FFF2-40B4-BE49-F238E27FC236}">
                  <a16:creationId xmlns:a16="http://schemas.microsoft.com/office/drawing/2014/main" id="{6F7C853B-D4D3-4CD1-9645-951788786484}"/>
                </a:ext>
              </a:extLst>
            </p:cNvPr>
            <p:cNvSpPr txBox="1">
              <a:spLocks noChangeArrowheads="1"/>
            </p:cNvSpPr>
            <p:nvPr/>
          </p:nvSpPr>
          <p:spPr bwMode="auto">
            <a:xfrm>
              <a:off x="5932" y="8377"/>
              <a:ext cx="1905" cy="1260"/>
            </a:xfrm>
            <a:prstGeom prst="rect">
              <a:avLst/>
            </a:prstGeom>
            <a:solidFill>
              <a:srgbClr val="FFFFFF"/>
            </a:solidFill>
            <a:ln w="9525">
              <a:solidFill>
                <a:srgbClr val="000000"/>
              </a:solidFill>
              <a:miter lim="800000"/>
              <a:headEnd/>
              <a:tailEnd/>
            </a:ln>
          </p:spPr>
          <p:txBody>
            <a:bodyPr lIns="74295" tIns="8890" rIns="74295" bIns="8890" anchor="ctr" anchorCtr="1"/>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just" eaLnBrk="1" hangingPunct="1"/>
              <a:r>
                <a:rPr lang="ja-JP" altLang="en-US" sz="2800">
                  <a:latin typeface="Century" panose="02040604050505020304" pitchFamily="18" charset="0"/>
                </a:rPr>
                <a:t>キャッシュ・フロー計算書</a:t>
              </a:r>
              <a:endParaRPr lang="ja-JP" altLang="en-US" sz="2800">
                <a:latin typeface="Times New Roman" panose="02020603050405020304" pitchFamily="18" charset="0"/>
              </a:endParaRPr>
            </a:p>
          </p:txBody>
        </p:sp>
        <p:sp>
          <p:nvSpPr>
            <p:cNvPr id="25627" name="Text Box 10">
              <a:extLst>
                <a:ext uri="{FF2B5EF4-FFF2-40B4-BE49-F238E27FC236}">
                  <a16:creationId xmlns:a16="http://schemas.microsoft.com/office/drawing/2014/main" id="{2E310254-C64B-44B4-AEAC-E72A90FAC229}"/>
                </a:ext>
              </a:extLst>
            </p:cNvPr>
            <p:cNvSpPr txBox="1">
              <a:spLocks noChangeArrowheads="1"/>
            </p:cNvSpPr>
            <p:nvPr/>
          </p:nvSpPr>
          <p:spPr bwMode="auto">
            <a:xfrm>
              <a:off x="3396" y="8377"/>
              <a:ext cx="1902" cy="1260"/>
            </a:xfrm>
            <a:prstGeom prst="rect">
              <a:avLst/>
            </a:prstGeom>
            <a:solidFill>
              <a:srgbClr val="FFFFFF"/>
            </a:solidFill>
            <a:ln w="9525">
              <a:solidFill>
                <a:srgbClr val="000000"/>
              </a:solidFill>
              <a:miter lim="800000"/>
              <a:headEnd/>
              <a:tailEnd/>
            </a:ln>
          </p:spPr>
          <p:txBody>
            <a:bodyPr lIns="74295" tIns="8890" rIns="74295" bIns="8890" anchor="ctr" anchorCtr="1"/>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just" eaLnBrk="1" hangingPunct="1"/>
              <a:r>
                <a:rPr lang="ja-JP" altLang="en-US" sz="2800">
                  <a:latin typeface="Century" panose="02040604050505020304" pitchFamily="18" charset="0"/>
                </a:rPr>
                <a:t>株主資本等変動計算書</a:t>
              </a:r>
              <a:endParaRPr lang="ja-JP" altLang="ja-JP" sz="2800"/>
            </a:p>
          </p:txBody>
        </p:sp>
        <p:sp>
          <p:nvSpPr>
            <p:cNvPr id="25628" name="Text Box 11">
              <a:extLst>
                <a:ext uri="{FF2B5EF4-FFF2-40B4-BE49-F238E27FC236}">
                  <a16:creationId xmlns:a16="http://schemas.microsoft.com/office/drawing/2014/main" id="{1F38F40B-C587-46AC-B585-EEB331A93688}"/>
                </a:ext>
              </a:extLst>
            </p:cNvPr>
            <p:cNvSpPr txBox="1">
              <a:spLocks noChangeArrowheads="1"/>
            </p:cNvSpPr>
            <p:nvPr/>
          </p:nvSpPr>
          <p:spPr bwMode="auto">
            <a:xfrm>
              <a:off x="4727" y="6488"/>
              <a:ext cx="2572" cy="50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4295" tIns="8890" rIns="74295" bIns="8890"/>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just" eaLnBrk="1" hangingPunct="1"/>
              <a:r>
                <a:rPr lang="ja-JP" altLang="en-US" sz="3200">
                  <a:latin typeface="Century" panose="02040604050505020304" pitchFamily="18" charset="0"/>
                </a:rPr>
                <a:t>財務諸表</a:t>
              </a:r>
              <a:endParaRPr lang="ja-JP" altLang="ja-JP" sz="3200"/>
            </a:p>
          </p:txBody>
        </p:sp>
      </p:grpSp>
      <p:cxnSp>
        <p:nvCxnSpPr>
          <p:cNvPr id="5129" name="直線コネクタ 17">
            <a:extLst>
              <a:ext uri="{FF2B5EF4-FFF2-40B4-BE49-F238E27FC236}">
                <a16:creationId xmlns:a16="http://schemas.microsoft.com/office/drawing/2014/main" id="{D3549B3A-5E92-46ED-B472-D67373F8D038}"/>
              </a:ext>
            </a:extLst>
          </p:cNvPr>
          <p:cNvCxnSpPr>
            <a:cxnSpLocks noChangeShapeType="1"/>
            <a:stCxn id="25625" idx="2"/>
            <a:endCxn id="25626" idx="0"/>
          </p:cNvCxnSpPr>
          <p:nvPr/>
        </p:nvCxnSpPr>
        <p:spPr bwMode="auto">
          <a:xfrm rot="5400000">
            <a:off x="5441157" y="3439319"/>
            <a:ext cx="406400" cy="1587"/>
          </a:xfrm>
          <a:prstGeom prst="line">
            <a:avLst/>
          </a:prstGeom>
          <a:noFill/>
          <a:ln w="19050" algn="ctr">
            <a:solidFill>
              <a:schemeClr val="tx1"/>
            </a:solidFill>
            <a:round/>
            <a:headEnd/>
            <a:tailEnd/>
          </a:ln>
          <a:effectLst>
            <a:outerShdw sx="3000" sy="3000" algn="ctr" rotWithShape="0">
              <a:srgbClr val="000000"/>
            </a:outerShdw>
          </a:effectLst>
        </p:spPr>
      </p:cxnSp>
      <p:cxnSp>
        <p:nvCxnSpPr>
          <p:cNvPr id="5130" name="直線コネクタ 22">
            <a:extLst>
              <a:ext uri="{FF2B5EF4-FFF2-40B4-BE49-F238E27FC236}">
                <a16:creationId xmlns:a16="http://schemas.microsoft.com/office/drawing/2014/main" id="{26A325EE-BAE5-47A1-A171-3E93E2DCDFB1}"/>
              </a:ext>
            </a:extLst>
          </p:cNvPr>
          <p:cNvCxnSpPr>
            <a:cxnSpLocks noChangeShapeType="1"/>
            <a:stCxn id="25624" idx="2"/>
            <a:endCxn id="25627" idx="0"/>
          </p:cNvCxnSpPr>
          <p:nvPr/>
        </p:nvCxnSpPr>
        <p:spPr bwMode="auto">
          <a:xfrm rot="5400000">
            <a:off x="2582069" y="3439319"/>
            <a:ext cx="406400" cy="1588"/>
          </a:xfrm>
          <a:prstGeom prst="line">
            <a:avLst/>
          </a:prstGeom>
          <a:noFill/>
          <a:ln w="19050" algn="ctr">
            <a:solidFill>
              <a:schemeClr val="tx1"/>
            </a:solidFill>
            <a:round/>
            <a:headEnd/>
            <a:tailEnd/>
          </a:ln>
          <a:effectLst>
            <a:outerShdw sx="3000" sy="3000" algn="ctr" rotWithShape="0">
              <a:srgbClr val="000000"/>
            </a:outerShdw>
          </a:effectLst>
        </p:spPr>
      </p:cxnSp>
      <p:cxnSp>
        <p:nvCxnSpPr>
          <p:cNvPr id="5131" name="直線コネクタ 36">
            <a:extLst>
              <a:ext uri="{FF2B5EF4-FFF2-40B4-BE49-F238E27FC236}">
                <a16:creationId xmlns:a16="http://schemas.microsoft.com/office/drawing/2014/main" id="{4A8A60F4-68A1-442C-AB3B-709795457CE3}"/>
              </a:ext>
            </a:extLst>
          </p:cNvPr>
          <p:cNvCxnSpPr>
            <a:cxnSpLocks noChangeShapeType="1"/>
            <a:stCxn id="25624" idx="3"/>
            <a:endCxn id="25625" idx="1"/>
          </p:cNvCxnSpPr>
          <p:nvPr/>
        </p:nvCxnSpPr>
        <p:spPr bwMode="auto">
          <a:xfrm>
            <a:off x="3857625" y="2762250"/>
            <a:ext cx="714375" cy="1588"/>
          </a:xfrm>
          <a:prstGeom prst="line">
            <a:avLst/>
          </a:prstGeom>
          <a:noFill/>
          <a:ln w="19050" algn="ctr">
            <a:solidFill>
              <a:schemeClr val="tx1"/>
            </a:solidFill>
            <a:round/>
            <a:headEnd/>
            <a:tailEnd/>
          </a:ln>
          <a:effectLst>
            <a:outerShdw sx="3000" sy="3000" algn="ctr" rotWithShape="0">
              <a:srgbClr val="000000"/>
            </a:outerShdw>
          </a:effectLst>
        </p:spPr>
      </p:cxnSp>
      <p:cxnSp>
        <p:nvCxnSpPr>
          <p:cNvPr id="5132" name="直線コネクタ 40">
            <a:extLst>
              <a:ext uri="{FF2B5EF4-FFF2-40B4-BE49-F238E27FC236}">
                <a16:creationId xmlns:a16="http://schemas.microsoft.com/office/drawing/2014/main" id="{0498916C-111B-47A2-89B1-36BAF81E5BE2}"/>
              </a:ext>
            </a:extLst>
          </p:cNvPr>
          <p:cNvCxnSpPr>
            <a:cxnSpLocks noChangeShapeType="1"/>
            <a:stCxn id="25625" idx="1"/>
            <a:endCxn id="25627" idx="3"/>
          </p:cNvCxnSpPr>
          <p:nvPr/>
        </p:nvCxnSpPr>
        <p:spPr bwMode="auto">
          <a:xfrm rot="10800000" flipV="1">
            <a:off x="3857625" y="2762250"/>
            <a:ext cx="714375" cy="1595438"/>
          </a:xfrm>
          <a:prstGeom prst="line">
            <a:avLst/>
          </a:prstGeom>
          <a:noFill/>
          <a:ln w="19050" algn="ctr">
            <a:solidFill>
              <a:schemeClr val="tx1"/>
            </a:solidFill>
            <a:round/>
            <a:headEnd/>
            <a:tailEnd/>
          </a:ln>
          <a:effectLst>
            <a:outerShdw sx="3000" sy="3000" algn="ctr" rotWithShape="0">
              <a:srgbClr val="000000"/>
            </a:outerShdw>
          </a:effectLst>
        </p:spPr>
      </p:cxnSp>
      <p:cxnSp>
        <p:nvCxnSpPr>
          <p:cNvPr id="5133" name="直線コネクタ 42">
            <a:extLst>
              <a:ext uri="{FF2B5EF4-FFF2-40B4-BE49-F238E27FC236}">
                <a16:creationId xmlns:a16="http://schemas.microsoft.com/office/drawing/2014/main" id="{E0830455-8039-4A28-869F-C8F7D5B2142A}"/>
              </a:ext>
            </a:extLst>
          </p:cNvPr>
          <p:cNvCxnSpPr>
            <a:cxnSpLocks noChangeShapeType="1"/>
            <a:stCxn id="25624" idx="3"/>
            <a:endCxn id="25626" idx="1"/>
          </p:cNvCxnSpPr>
          <p:nvPr/>
        </p:nvCxnSpPr>
        <p:spPr bwMode="auto">
          <a:xfrm>
            <a:off x="3857625" y="2762250"/>
            <a:ext cx="714375" cy="1595438"/>
          </a:xfrm>
          <a:prstGeom prst="line">
            <a:avLst/>
          </a:prstGeom>
          <a:noFill/>
          <a:ln w="19050" algn="ctr">
            <a:solidFill>
              <a:schemeClr val="tx1"/>
            </a:solidFill>
            <a:round/>
            <a:headEnd/>
            <a:tailEnd/>
          </a:ln>
          <a:effectLst>
            <a:outerShdw sx="3000" sy="3000" algn="ctr" rotWithShape="0">
              <a:srgbClr val="000000"/>
            </a:outerShdw>
          </a:effectLst>
        </p:spPr>
      </p:cxnSp>
      <p:sp>
        <p:nvSpPr>
          <p:cNvPr id="25614" name="テキスト ボックス 65">
            <a:extLst>
              <a:ext uri="{FF2B5EF4-FFF2-40B4-BE49-F238E27FC236}">
                <a16:creationId xmlns:a16="http://schemas.microsoft.com/office/drawing/2014/main" id="{18DED828-3C12-4686-8101-BC13BDD44E1D}"/>
              </a:ext>
            </a:extLst>
          </p:cNvPr>
          <p:cNvSpPr txBox="1">
            <a:spLocks noChangeArrowheads="1"/>
          </p:cNvSpPr>
          <p:nvPr/>
        </p:nvSpPr>
        <p:spPr bwMode="auto">
          <a:xfrm>
            <a:off x="7215188" y="2428875"/>
            <a:ext cx="17145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ash"/>
                <a:miter lim="800000"/>
                <a:headEnd/>
                <a:tailEnd/>
              </a14:hiddenLine>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buFont typeface="Arial" panose="020B0604020202020204" pitchFamily="34" charset="0"/>
              <a:buChar char="•"/>
            </a:pPr>
            <a:r>
              <a:rPr lang="ja-JP" altLang="en-US" sz="2400">
                <a:solidFill>
                  <a:schemeClr val="bg2"/>
                </a:solidFill>
              </a:rPr>
              <a:t>売上高</a:t>
            </a:r>
            <a:endParaRPr lang="en-US" altLang="ja-JP" sz="2400">
              <a:solidFill>
                <a:schemeClr val="bg2"/>
              </a:solidFill>
            </a:endParaRPr>
          </a:p>
          <a:p>
            <a:pPr eaLnBrk="1" hangingPunct="1">
              <a:buFont typeface="Arial" panose="020B0604020202020204" pitchFamily="34" charset="0"/>
              <a:buChar char="•"/>
            </a:pPr>
            <a:r>
              <a:rPr lang="ja-JP" altLang="en-US" sz="2400">
                <a:solidFill>
                  <a:schemeClr val="bg2"/>
                </a:solidFill>
              </a:rPr>
              <a:t>利益</a:t>
            </a:r>
            <a:endParaRPr lang="en-US" altLang="ja-JP" sz="2400">
              <a:solidFill>
                <a:schemeClr val="bg2"/>
              </a:solidFill>
            </a:endParaRPr>
          </a:p>
        </p:txBody>
      </p:sp>
      <p:sp>
        <p:nvSpPr>
          <p:cNvPr id="25615" name="テキスト ボックス 66">
            <a:extLst>
              <a:ext uri="{FF2B5EF4-FFF2-40B4-BE49-F238E27FC236}">
                <a16:creationId xmlns:a16="http://schemas.microsoft.com/office/drawing/2014/main" id="{9D74A1F7-755F-4AB6-BF6A-CA78BC2DDF2E}"/>
              </a:ext>
            </a:extLst>
          </p:cNvPr>
          <p:cNvSpPr txBox="1">
            <a:spLocks noChangeArrowheads="1"/>
          </p:cNvSpPr>
          <p:nvPr/>
        </p:nvSpPr>
        <p:spPr bwMode="auto">
          <a:xfrm>
            <a:off x="142875" y="2286000"/>
            <a:ext cx="14287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ash"/>
                <a:miter lim="800000"/>
                <a:headEnd/>
                <a:tailEnd/>
              </a14:hiddenLine>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buFont typeface="Arial" panose="020B0604020202020204" pitchFamily="34" charset="0"/>
              <a:buChar char="•"/>
            </a:pPr>
            <a:r>
              <a:rPr lang="ja-JP" altLang="en-US" sz="2400">
                <a:solidFill>
                  <a:schemeClr val="bg2"/>
                </a:solidFill>
              </a:rPr>
              <a:t>資産</a:t>
            </a:r>
            <a:endParaRPr lang="en-US" altLang="ja-JP" sz="2400">
              <a:solidFill>
                <a:schemeClr val="bg2"/>
              </a:solidFill>
            </a:endParaRPr>
          </a:p>
          <a:p>
            <a:pPr eaLnBrk="1" hangingPunct="1">
              <a:buFont typeface="Arial" panose="020B0604020202020204" pitchFamily="34" charset="0"/>
              <a:buChar char="•"/>
            </a:pPr>
            <a:r>
              <a:rPr lang="ja-JP" altLang="en-US" sz="2400">
                <a:solidFill>
                  <a:schemeClr val="bg2"/>
                </a:solidFill>
              </a:rPr>
              <a:t>負債</a:t>
            </a:r>
            <a:endParaRPr lang="en-US" altLang="ja-JP" sz="2400">
              <a:solidFill>
                <a:schemeClr val="bg2"/>
              </a:solidFill>
            </a:endParaRPr>
          </a:p>
          <a:p>
            <a:pPr eaLnBrk="1" hangingPunct="1">
              <a:buFont typeface="Arial" panose="020B0604020202020204" pitchFamily="34" charset="0"/>
              <a:buChar char="•"/>
            </a:pPr>
            <a:r>
              <a:rPr lang="ja-JP" altLang="en-US" sz="2400">
                <a:solidFill>
                  <a:schemeClr val="bg2"/>
                </a:solidFill>
              </a:rPr>
              <a:t>純資産</a:t>
            </a:r>
            <a:endParaRPr lang="en-US" altLang="ja-JP" sz="2400">
              <a:solidFill>
                <a:schemeClr val="bg2"/>
              </a:solidFill>
            </a:endParaRPr>
          </a:p>
        </p:txBody>
      </p:sp>
      <p:sp>
        <p:nvSpPr>
          <p:cNvPr id="25616" name="テキスト ボックス 67">
            <a:extLst>
              <a:ext uri="{FF2B5EF4-FFF2-40B4-BE49-F238E27FC236}">
                <a16:creationId xmlns:a16="http://schemas.microsoft.com/office/drawing/2014/main" id="{8B69902C-1620-4559-BB41-BAF67818331B}"/>
              </a:ext>
            </a:extLst>
          </p:cNvPr>
          <p:cNvSpPr txBox="1">
            <a:spLocks noChangeArrowheads="1"/>
          </p:cNvSpPr>
          <p:nvPr/>
        </p:nvSpPr>
        <p:spPr bwMode="auto">
          <a:xfrm>
            <a:off x="7215188" y="4000500"/>
            <a:ext cx="17145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ash"/>
                <a:miter lim="800000"/>
                <a:headEnd/>
                <a:tailEnd/>
              </a14:hiddenLine>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buFont typeface="Arial" panose="020B0604020202020204" pitchFamily="34" charset="0"/>
              <a:buChar char="•"/>
            </a:pPr>
            <a:r>
              <a:rPr lang="ja-JP" altLang="en-US" sz="2400">
                <a:solidFill>
                  <a:schemeClr val="bg2"/>
                </a:solidFill>
              </a:rPr>
              <a:t>営業</a:t>
            </a:r>
            <a:r>
              <a:rPr lang="en-US" altLang="ja-JP" sz="2400">
                <a:solidFill>
                  <a:schemeClr val="bg2"/>
                </a:solidFill>
              </a:rPr>
              <a:t>CF</a:t>
            </a:r>
          </a:p>
          <a:p>
            <a:pPr eaLnBrk="1" hangingPunct="1">
              <a:buFont typeface="Arial" panose="020B0604020202020204" pitchFamily="34" charset="0"/>
              <a:buChar char="•"/>
            </a:pPr>
            <a:r>
              <a:rPr lang="ja-JP" altLang="en-US" sz="2400">
                <a:solidFill>
                  <a:schemeClr val="bg2"/>
                </a:solidFill>
              </a:rPr>
              <a:t>投資</a:t>
            </a:r>
            <a:r>
              <a:rPr lang="en-US" altLang="ja-JP" sz="2400">
                <a:solidFill>
                  <a:schemeClr val="bg2"/>
                </a:solidFill>
              </a:rPr>
              <a:t>CF</a:t>
            </a:r>
          </a:p>
          <a:p>
            <a:pPr eaLnBrk="1" hangingPunct="1">
              <a:buFont typeface="Arial" panose="020B0604020202020204" pitchFamily="34" charset="0"/>
              <a:buChar char="•"/>
            </a:pPr>
            <a:r>
              <a:rPr lang="ja-JP" altLang="en-US" sz="2400">
                <a:solidFill>
                  <a:schemeClr val="bg2"/>
                </a:solidFill>
              </a:rPr>
              <a:t>財務</a:t>
            </a:r>
            <a:r>
              <a:rPr lang="en-US" altLang="ja-JP" sz="2400">
                <a:solidFill>
                  <a:schemeClr val="bg2"/>
                </a:solidFill>
              </a:rPr>
              <a:t>CF</a:t>
            </a:r>
          </a:p>
        </p:txBody>
      </p:sp>
      <p:sp>
        <p:nvSpPr>
          <p:cNvPr id="25617" name="テキスト ボックス 68">
            <a:extLst>
              <a:ext uri="{FF2B5EF4-FFF2-40B4-BE49-F238E27FC236}">
                <a16:creationId xmlns:a16="http://schemas.microsoft.com/office/drawing/2014/main" id="{FE44C018-946C-4F56-B853-C31CFB5F9383}"/>
              </a:ext>
            </a:extLst>
          </p:cNvPr>
          <p:cNvSpPr txBox="1">
            <a:spLocks noChangeArrowheads="1"/>
          </p:cNvSpPr>
          <p:nvPr/>
        </p:nvSpPr>
        <p:spPr bwMode="auto">
          <a:xfrm>
            <a:off x="142875" y="4143375"/>
            <a:ext cx="14287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ash"/>
                <a:miter lim="800000"/>
                <a:headEnd/>
                <a:tailEnd/>
              </a14:hiddenLine>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buFont typeface="Arial" panose="020B0604020202020204" pitchFamily="34" charset="0"/>
              <a:buChar char="•"/>
            </a:pPr>
            <a:r>
              <a:rPr lang="ja-JP" altLang="en-US" sz="2400">
                <a:solidFill>
                  <a:schemeClr val="bg2"/>
                </a:solidFill>
              </a:rPr>
              <a:t>純資産の変動</a:t>
            </a:r>
            <a:endParaRPr lang="en-US" altLang="ja-JP" sz="2400">
              <a:solidFill>
                <a:schemeClr val="bg2"/>
              </a:solidFill>
            </a:endParaRPr>
          </a:p>
        </p:txBody>
      </p:sp>
      <p:sp>
        <p:nvSpPr>
          <p:cNvPr id="25618" name="右矢印 92">
            <a:extLst>
              <a:ext uri="{FF2B5EF4-FFF2-40B4-BE49-F238E27FC236}">
                <a16:creationId xmlns:a16="http://schemas.microsoft.com/office/drawing/2014/main" id="{33D13FCC-863C-4E49-B3C9-8E817E2D3D3E}"/>
              </a:ext>
            </a:extLst>
          </p:cNvPr>
          <p:cNvSpPr>
            <a:spLocks noChangeArrowheads="1"/>
          </p:cNvSpPr>
          <p:nvPr/>
        </p:nvSpPr>
        <p:spPr bwMode="auto">
          <a:xfrm>
            <a:off x="6858000" y="2786063"/>
            <a:ext cx="285750" cy="285750"/>
          </a:xfrm>
          <a:prstGeom prst="rightArrow">
            <a:avLst>
              <a:gd name="adj1" fmla="val 50000"/>
              <a:gd name="adj2" fmla="val 50000"/>
            </a:avLst>
          </a:prstGeom>
          <a:solidFill>
            <a:srgbClr val="FFFF99"/>
          </a:solidFill>
          <a:ln w="9525" algn="ctr">
            <a:solidFill>
              <a:schemeClr val="tx1"/>
            </a:solidFill>
            <a:round/>
            <a:headEnd/>
            <a:tailEnd/>
          </a:ln>
        </p:spPr>
        <p:txBody>
          <a:bodyPr rot="10800000" anchor="ct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lang="ja-JP" altLang="en-US"/>
          </a:p>
        </p:txBody>
      </p:sp>
      <p:sp>
        <p:nvSpPr>
          <p:cNvPr id="25619" name="右矢印 93">
            <a:extLst>
              <a:ext uri="{FF2B5EF4-FFF2-40B4-BE49-F238E27FC236}">
                <a16:creationId xmlns:a16="http://schemas.microsoft.com/office/drawing/2014/main" id="{4C76D2D4-E47D-4235-BC4F-72996469F8AB}"/>
              </a:ext>
            </a:extLst>
          </p:cNvPr>
          <p:cNvSpPr>
            <a:spLocks noChangeArrowheads="1"/>
          </p:cNvSpPr>
          <p:nvPr/>
        </p:nvSpPr>
        <p:spPr bwMode="auto">
          <a:xfrm>
            <a:off x="6858000" y="4357688"/>
            <a:ext cx="285750" cy="285750"/>
          </a:xfrm>
          <a:prstGeom prst="rightArrow">
            <a:avLst>
              <a:gd name="adj1" fmla="val 50000"/>
              <a:gd name="adj2" fmla="val 50000"/>
            </a:avLst>
          </a:prstGeom>
          <a:solidFill>
            <a:srgbClr val="FFFF99"/>
          </a:solidFill>
          <a:ln w="9525" algn="ctr">
            <a:solidFill>
              <a:schemeClr val="tx1"/>
            </a:solidFill>
            <a:round/>
            <a:headEnd/>
            <a:tailEnd/>
          </a:ln>
        </p:spPr>
        <p:txBody>
          <a:bodyPr rot="10800000" anchor="ct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lang="ja-JP" altLang="en-US"/>
          </a:p>
        </p:txBody>
      </p:sp>
      <p:sp>
        <p:nvSpPr>
          <p:cNvPr id="25620" name="左矢印 94">
            <a:extLst>
              <a:ext uri="{FF2B5EF4-FFF2-40B4-BE49-F238E27FC236}">
                <a16:creationId xmlns:a16="http://schemas.microsoft.com/office/drawing/2014/main" id="{E08FBD8F-9A36-4DB2-8CF3-0F54620B9BA6}"/>
              </a:ext>
            </a:extLst>
          </p:cNvPr>
          <p:cNvSpPr>
            <a:spLocks noChangeArrowheads="1"/>
          </p:cNvSpPr>
          <p:nvPr/>
        </p:nvSpPr>
        <p:spPr bwMode="auto">
          <a:xfrm>
            <a:off x="1428750" y="2786063"/>
            <a:ext cx="285750" cy="285750"/>
          </a:xfrm>
          <a:prstGeom prst="leftArrow">
            <a:avLst>
              <a:gd name="adj1" fmla="val 50000"/>
              <a:gd name="adj2" fmla="val 50000"/>
            </a:avLst>
          </a:prstGeom>
          <a:solidFill>
            <a:srgbClr val="FFFF99"/>
          </a:solidFill>
          <a:ln w="9525" algn="ctr">
            <a:solidFill>
              <a:schemeClr val="tx1"/>
            </a:solidFill>
            <a:round/>
            <a:headEnd/>
            <a:tailEnd/>
          </a:ln>
        </p:spPr>
        <p:txBody>
          <a:bodyPr rot="10800000" anchor="ct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lang="ja-JP" altLang="en-US"/>
          </a:p>
        </p:txBody>
      </p:sp>
      <p:sp>
        <p:nvSpPr>
          <p:cNvPr id="25621" name="左矢印 95">
            <a:extLst>
              <a:ext uri="{FF2B5EF4-FFF2-40B4-BE49-F238E27FC236}">
                <a16:creationId xmlns:a16="http://schemas.microsoft.com/office/drawing/2014/main" id="{33EB972D-CA2C-4035-9CFB-D67838349613}"/>
              </a:ext>
            </a:extLst>
          </p:cNvPr>
          <p:cNvSpPr>
            <a:spLocks noChangeArrowheads="1"/>
          </p:cNvSpPr>
          <p:nvPr/>
        </p:nvSpPr>
        <p:spPr bwMode="auto">
          <a:xfrm>
            <a:off x="1428750" y="4357688"/>
            <a:ext cx="285750" cy="285750"/>
          </a:xfrm>
          <a:prstGeom prst="leftArrow">
            <a:avLst>
              <a:gd name="adj1" fmla="val 50000"/>
              <a:gd name="adj2" fmla="val 50000"/>
            </a:avLst>
          </a:prstGeom>
          <a:solidFill>
            <a:srgbClr val="FFFF99"/>
          </a:solidFill>
          <a:ln w="9525" algn="ctr">
            <a:solidFill>
              <a:schemeClr val="tx1"/>
            </a:solidFill>
            <a:round/>
            <a:headEnd/>
            <a:tailEnd/>
          </a:ln>
        </p:spPr>
        <p:txBody>
          <a:bodyPr rot="10800000" anchor="ct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lang="ja-JP" altLang="en-US"/>
          </a:p>
        </p:txBody>
      </p:sp>
      <p:sp>
        <p:nvSpPr>
          <p:cNvPr id="25622" name="メモ 29">
            <a:extLst>
              <a:ext uri="{FF2B5EF4-FFF2-40B4-BE49-F238E27FC236}">
                <a16:creationId xmlns:a16="http://schemas.microsoft.com/office/drawing/2014/main" id="{6F50EA72-63FE-4B86-A713-B6BE0B60F059}"/>
              </a:ext>
            </a:extLst>
          </p:cNvPr>
          <p:cNvSpPr>
            <a:spLocks noChangeArrowheads="1"/>
          </p:cNvSpPr>
          <p:nvPr/>
        </p:nvSpPr>
        <p:spPr bwMode="auto">
          <a:xfrm>
            <a:off x="3214688" y="1571625"/>
            <a:ext cx="1857375" cy="571500"/>
          </a:xfrm>
          <a:prstGeom prst="foldedCorner">
            <a:avLst>
              <a:gd name="adj" fmla="val 16667"/>
            </a:avLst>
          </a:prstGeom>
          <a:noFill/>
          <a:ln w="19050" algn="ctr">
            <a:solidFill>
              <a:schemeClr val="tx1"/>
            </a:solidFill>
            <a:prstDash val="sysDash"/>
            <a:round/>
            <a:headEnd/>
            <a:tailEnd/>
          </a:ln>
          <a:extLst>
            <a:ext uri="{909E8E84-426E-40DD-AFC4-6F175D3DCCD1}">
              <a14:hiddenFill xmlns:a14="http://schemas.microsoft.com/office/drawing/2010/main">
                <a:solidFill>
                  <a:srgbClr val="FFFFFF"/>
                </a:solidFill>
              </a14:hiddenFill>
            </a:ext>
          </a:extLst>
        </p:spPr>
        <p:txBody>
          <a:bodyPr rot="10800000" anchor="ct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lang="ja-JP"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5133"/>
                                        </p:tgtEl>
                                        <p:attrNameLst>
                                          <p:attrName>style.visibility</p:attrName>
                                        </p:attrNameLst>
                                      </p:cBhvr>
                                      <p:to>
                                        <p:strVal val="visible"/>
                                      </p:to>
                                    </p:set>
                                    <p:animEffect transition="in" filter="fade">
                                      <p:cBhvr>
                                        <p:cTn id="10" dur="2000"/>
                                        <p:tgtEl>
                                          <p:spTgt spid="5133"/>
                                        </p:tgtEl>
                                      </p:cBhvr>
                                    </p:animEffect>
                                  </p:childTnLst>
                                </p:cTn>
                              </p:par>
                              <p:par>
                                <p:cTn id="11" presetID="10" presetClass="entr" presetSubtype="0" fill="hold" nodeType="withEffect">
                                  <p:stCondLst>
                                    <p:cond delay="0"/>
                                  </p:stCondLst>
                                  <p:childTnLst>
                                    <p:set>
                                      <p:cBhvr>
                                        <p:cTn id="12" dur="1" fill="hold">
                                          <p:stCondLst>
                                            <p:cond delay="0"/>
                                          </p:stCondLst>
                                        </p:cTn>
                                        <p:tgtEl>
                                          <p:spTgt spid="5132"/>
                                        </p:tgtEl>
                                        <p:attrNameLst>
                                          <p:attrName>style.visibility</p:attrName>
                                        </p:attrNameLst>
                                      </p:cBhvr>
                                      <p:to>
                                        <p:strVal val="visible"/>
                                      </p:to>
                                    </p:set>
                                    <p:animEffect transition="in" filter="fade">
                                      <p:cBhvr>
                                        <p:cTn id="13" dur="2000"/>
                                        <p:tgtEl>
                                          <p:spTgt spid="5132"/>
                                        </p:tgtEl>
                                      </p:cBhvr>
                                    </p:animEffect>
                                  </p:childTnLst>
                                </p:cTn>
                              </p:par>
                              <p:par>
                                <p:cTn id="14" presetID="10" presetClass="entr" presetSubtype="0" fill="hold" nodeType="withEffect">
                                  <p:stCondLst>
                                    <p:cond delay="0"/>
                                  </p:stCondLst>
                                  <p:childTnLst>
                                    <p:set>
                                      <p:cBhvr>
                                        <p:cTn id="15" dur="1" fill="hold">
                                          <p:stCondLst>
                                            <p:cond delay="0"/>
                                          </p:stCondLst>
                                        </p:cTn>
                                        <p:tgtEl>
                                          <p:spTgt spid="5130"/>
                                        </p:tgtEl>
                                        <p:attrNameLst>
                                          <p:attrName>style.visibility</p:attrName>
                                        </p:attrNameLst>
                                      </p:cBhvr>
                                      <p:to>
                                        <p:strVal val="visible"/>
                                      </p:to>
                                    </p:set>
                                    <p:animEffect transition="in" filter="fade">
                                      <p:cBhvr>
                                        <p:cTn id="16" dur="2000"/>
                                        <p:tgtEl>
                                          <p:spTgt spid="5130"/>
                                        </p:tgtEl>
                                      </p:cBhvr>
                                    </p:animEffect>
                                  </p:childTnLst>
                                </p:cTn>
                              </p:par>
                              <p:par>
                                <p:cTn id="17" presetID="10" presetClass="entr" presetSubtype="0" fill="hold" nodeType="withEffect">
                                  <p:stCondLst>
                                    <p:cond delay="0"/>
                                  </p:stCondLst>
                                  <p:childTnLst>
                                    <p:set>
                                      <p:cBhvr>
                                        <p:cTn id="18" dur="1" fill="hold">
                                          <p:stCondLst>
                                            <p:cond delay="0"/>
                                          </p:stCondLst>
                                        </p:cTn>
                                        <p:tgtEl>
                                          <p:spTgt spid="5131"/>
                                        </p:tgtEl>
                                        <p:attrNameLst>
                                          <p:attrName>style.visibility</p:attrName>
                                        </p:attrNameLst>
                                      </p:cBhvr>
                                      <p:to>
                                        <p:strVal val="visible"/>
                                      </p:to>
                                    </p:set>
                                    <p:animEffect transition="in" filter="fade">
                                      <p:cBhvr>
                                        <p:cTn id="19" dur="2000"/>
                                        <p:tgtEl>
                                          <p:spTgt spid="5131"/>
                                        </p:tgtEl>
                                      </p:cBhvr>
                                    </p:animEffect>
                                  </p:childTnLst>
                                </p:cTn>
                              </p:par>
                              <p:par>
                                <p:cTn id="20" presetID="10" presetClass="entr" presetSubtype="0" fill="hold" nodeType="withEffect">
                                  <p:stCondLst>
                                    <p:cond delay="0"/>
                                  </p:stCondLst>
                                  <p:childTnLst>
                                    <p:set>
                                      <p:cBhvr>
                                        <p:cTn id="21" dur="1" fill="hold">
                                          <p:stCondLst>
                                            <p:cond delay="0"/>
                                          </p:stCondLst>
                                        </p:cTn>
                                        <p:tgtEl>
                                          <p:spTgt spid="5129"/>
                                        </p:tgtEl>
                                        <p:attrNameLst>
                                          <p:attrName>style.visibility</p:attrName>
                                        </p:attrNameLst>
                                      </p:cBhvr>
                                      <p:to>
                                        <p:strVal val="visible"/>
                                      </p:to>
                                    </p:set>
                                    <p:animEffect transition="in" filter="fade">
                                      <p:cBhvr>
                                        <p:cTn id="22" dur="2000"/>
                                        <p:tgtEl>
                                          <p:spTgt spid="512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622"/>
                                        </p:tgtEl>
                                        <p:attrNameLst>
                                          <p:attrName>style.visibility</p:attrName>
                                        </p:attrNameLst>
                                      </p:cBhvr>
                                      <p:to>
                                        <p:strVal val="visible"/>
                                      </p:to>
                                    </p:set>
                                    <p:animEffect transition="in" filter="fade">
                                      <p:cBhvr>
                                        <p:cTn id="25" dur="2000"/>
                                        <p:tgtEl>
                                          <p:spTgt spid="2562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5615"/>
                                        </p:tgtEl>
                                        <p:attrNameLst>
                                          <p:attrName>style.visibility</p:attrName>
                                        </p:attrNameLst>
                                      </p:cBhvr>
                                      <p:to>
                                        <p:strVal val="visible"/>
                                      </p:to>
                                    </p:set>
                                    <p:animEffect transition="in" filter="fade">
                                      <p:cBhvr>
                                        <p:cTn id="28" dur="2000"/>
                                        <p:tgtEl>
                                          <p:spTgt spid="2561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5617"/>
                                        </p:tgtEl>
                                        <p:attrNameLst>
                                          <p:attrName>style.visibility</p:attrName>
                                        </p:attrNameLst>
                                      </p:cBhvr>
                                      <p:to>
                                        <p:strVal val="visible"/>
                                      </p:to>
                                    </p:set>
                                    <p:animEffect transition="in" filter="fade">
                                      <p:cBhvr>
                                        <p:cTn id="31" dur="2000"/>
                                        <p:tgtEl>
                                          <p:spTgt spid="2561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614"/>
                                        </p:tgtEl>
                                        <p:attrNameLst>
                                          <p:attrName>style.visibility</p:attrName>
                                        </p:attrNameLst>
                                      </p:cBhvr>
                                      <p:to>
                                        <p:strVal val="visible"/>
                                      </p:to>
                                    </p:set>
                                    <p:animEffect transition="in" filter="fade">
                                      <p:cBhvr>
                                        <p:cTn id="34" dur="2000"/>
                                        <p:tgtEl>
                                          <p:spTgt spid="2561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5616"/>
                                        </p:tgtEl>
                                        <p:attrNameLst>
                                          <p:attrName>style.visibility</p:attrName>
                                        </p:attrNameLst>
                                      </p:cBhvr>
                                      <p:to>
                                        <p:strVal val="visible"/>
                                      </p:to>
                                    </p:set>
                                    <p:animEffect transition="in" filter="fade">
                                      <p:cBhvr>
                                        <p:cTn id="37" dur="2000"/>
                                        <p:tgtEl>
                                          <p:spTgt spid="256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14" grpId="0"/>
      <p:bldP spid="25615" grpId="0"/>
      <p:bldP spid="25616" grpId="0"/>
      <p:bldP spid="25617" grpId="0"/>
      <p:bldP spid="2562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スライド番号プレースホルダ 4">
            <a:extLst>
              <a:ext uri="{FF2B5EF4-FFF2-40B4-BE49-F238E27FC236}">
                <a16:creationId xmlns:a16="http://schemas.microsoft.com/office/drawing/2014/main" id="{B12685AD-AC51-4CF7-AADA-D44DEC02213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3DBC4CCA-E374-49FD-9754-E856FA431D9E}" type="slidenum">
              <a:rPr kumimoji="0" lang="en-US" altLang="ja-JP">
                <a:latin typeface="Arial Black" panose="020B0A04020102020204" pitchFamily="34" charset="0"/>
              </a:rPr>
              <a:pPr eaLnBrk="1" hangingPunct="1"/>
              <a:t>24</a:t>
            </a:fld>
            <a:endParaRPr kumimoji="0" lang="en-US" altLang="ja-JP">
              <a:latin typeface="Arial Black" panose="020B0A04020102020204" pitchFamily="34" charset="0"/>
            </a:endParaRPr>
          </a:p>
        </p:txBody>
      </p:sp>
      <p:sp>
        <p:nvSpPr>
          <p:cNvPr id="26627" name="Rectangle 2">
            <a:extLst>
              <a:ext uri="{FF2B5EF4-FFF2-40B4-BE49-F238E27FC236}">
                <a16:creationId xmlns:a16="http://schemas.microsoft.com/office/drawing/2014/main" id="{AB2C50CF-6073-478E-9BB1-E9A2DF133D4C}"/>
              </a:ext>
            </a:extLst>
          </p:cNvPr>
          <p:cNvSpPr>
            <a:spLocks noGrp="1" noChangeArrowheads="1"/>
          </p:cNvSpPr>
          <p:nvPr>
            <p:ph type="title"/>
          </p:nvPr>
        </p:nvSpPr>
        <p:spPr>
          <a:xfrm>
            <a:off x="457200" y="620713"/>
            <a:ext cx="8229600" cy="1368425"/>
          </a:xfrm>
          <a:solidFill>
            <a:schemeClr val="bg2">
              <a:alpha val="79999"/>
            </a:schemeClr>
          </a:solidFill>
        </p:spPr>
        <p:txBody>
          <a:bodyPr/>
          <a:lstStyle/>
          <a:p>
            <a:pPr eaLnBrk="1" hangingPunct="1"/>
            <a:r>
              <a:rPr lang="ja-JP" altLang="en-US">
                <a:solidFill>
                  <a:schemeClr val="bg1"/>
                </a:solidFill>
              </a:rPr>
              <a:t>本節のポイント</a:t>
            </a:r>
          </a:p>
        </p:txBody>
      </p:sp>
      <p:sp>
        <p:nvSpPr>
          <p:cNvPr id="26628" name="Rectangle 3">
            <a:extLst>
              <a:ext uri="{FF2B5EF4-FFF2-40B4-BE49-F238E27FC236}">
                <a16:creationId xmlns:a16="http://schemas.microsoft.com/office/drawing/2014/main" id="{4F3E6AE8-67BC-43F8-B253-99BC67D4B1BE}"/>
              </a:ext>
            </a:extLst>
          </p:cNvPr>
          <p:cNvSpPr>
            <a:spLocks noGrp="1" noChangeArrowheads="1"/>
          </p:cNvSpPr>
          <p:nvPr>
            <p:ph type="body" idx="1"/>
          </p:nvPr>
        </p:nvSpPr>
        <p:spPr>
          <a:xfrm>
            <a:off x="357188" y="2420938"/>
            <a:ext cx="8643937" cy="4176712"/>
          </a:xfrm>
        </p:spPr>
        <p:txBody>
          <a:bodyPr/>
          <a:lstStyle/>
          <a:p>
            <a:pPr eaLnBrk="1" hangingPunct="1"/>
            <a:r>
              <a:rPr lang="ja-JP" altLang="en-US"/>
              <a:t>　会計情報を読むとはどういうことか理解できましたか</a:t>
            </a:r>
          </a:p>
          <a:p>
            <a:pPr eaLnBrk="1" hangingPunct="1"/>
            <a:r>
              <a:rPr lang="ja-JP" altLang="en-US"/>
              <a:t>　財務諸表の分析はどのようなものか理解できましたか</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スライド番号プレースホルダ 5">
            <a:extLst>
              <a:ext uri="{FF2B5EF4-FFF2-40B4-BE49-F238E27FC236}">
                <a16:creationId xmlns:a16="http://schemas.microsoft.com/office/drawing/2014/main" id="{F242FE2A-1C6C-4A1F-B386-2D72A1926B4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3EE2F348-8DE8-4223-96DE-1CD6025D96BD}" type="slidenum">
              <a:rPr kumimoji="0" lang="en-US" altLang="ja-JP">
                <a:latin typeface="Arial Black" panose="020B0A04020102020204" pitchFamily="34" charset="0"/>
              </a:rPr>
              <a:pPr eaLnBrk="1" hangingPunct="1"/>
              <a:t>25</a:t>
            </a:fld>
            <a:endParaRPr kumimoji="0" lang="en-US" altLang="ja-JP">
              <a:latin typeface="Arial Black" panose="020B0A04020102020204" pitchFamily="34" charset="0"/>
            </a:endParaRPr>
          </a:p>
        </p:txBody>
      </p:sp>
      <p:sp>
        <p:nvSpPr>
          <p:cNvPr id="27651" name="テキスト ボックス 4">
            <a:extLst>
              <a:ext uri="{FF2B5EF4-FFF2-40B4-BE49-F238E27FC236}">
                <a16:creationId xmlns:a16="http://schemas.microsoft.com/office/drawing/2014/main" id="{6C709A3A-4CA1-4823-A976-D33A867E4CDB}"/>
              </a:ext>
            </a:extLst>
          </p:cNvPr>
          <p:cNvSpPr txBox="1">
            <a:spLocks noChangeArrowheads="1"/>
          </p:cNvSpPr>
          <p:nvPr/>
        </p:nvSpPr>
        <p:spPr bwMode="auto">
          <a:xfrm>
            <a:off x="3000375" y="4357688"/>
            <a:ext cx="6000750"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ash"/>
                <a:miter lim="800000"/>
                <a:headEnd/>
                <a:tailEnd/>
              </a14:hiddenLine>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3200"/>
              <a:t>第</a:t>
            </a:r>
            <a:r>
              <a:rPr lang="en-US" altLang="ja-JP" sz="3200"/>
              <a:t>24</a:t>
            </a:r>
            <a:r>
              <a:rPr lang="ja-JP" altLang="en-US" sz="3200"/>
              <a:t>節</a:t>
            </a:r>
            <a:endParaRPr lang="en-US" altLang="ja-JP" sz="3200"/>
          </a:p>
          <a:p>
            <a:pPr eaLnBrk="1" hangingPunct="1"/>
            <a:r>
              <a:rPr lang="ja-JP" altLang="en-US" sz="3200"/>
              <a:t>貸借対照表を読む</a:t>
            </a:r>
            <a:endParaRPr lang="en-US" altLang="ja-JP" sz="3200"/>
          </a:p>
        </p:txBody>
      </p:sp>
      <p:sp>
        <p:nvSpPr>
          <p:cNvPr id="27652" name="Rectangle 2">
            <a:extLst>
              <a:ext uri="{FF2B5EF4-FFF2-40B4-BE49-F238E27FC236}">
                <a16:creationId xmlns:a16="http://schemas.microsoft.com/office/drawing/2014/main" id="{B109992C-7FF4-4F7F-B079-203D0B374D63}"/>
              </a:ext>
            </a:extLst>
          </p:cNvPr>
          <p:cNvSpPr>
            <a:spLocks noGrp="1" noChangeArrowheads="1"/>
          </p:cNvSpPr>
          <p:nvPr>
            <p:ph type="ctrTitle"/>
          </p:nvPr>
        </p:nvSpPr>
        <p:spPr/>
        <p:txBody>
          <a:bodyPr/>
          <a:lstStyle/>
          <a:p>
            <a:pPr eaLnBrk="1" hangingPunct="1"/>
            <a:r>
              <a:rPr lang="ja-JP" altLang="en-US" sz="3600"/>
              <a:t>第</a:t>
            </a:r>
            <a:r>
              <a:rPr lang="en-US" altLang="ja-JP" sz="3600"/>
              <a:t>10</a:t>
            </a:r>
            <a:r>
              <a:rPr lang="ja-JP" altLang="en-US" sz="3600"/>
              <a:t>章　</a:t>
            </a:r>
            <a:br>
              <a:rPr lang="en-US" altLang="ja-JP" sz="4000"/>
            </a:br>
            <a:r>
              <a:rPr lang="ja-JP" altLang="en-US" sz="4400"/>
              <a:t>会計情報を読む</a:t>
            </a:r>
            <a:r>
              <a:rPr lang="ja-JP" altLang="en-US" sz="4000"/>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スライド番号プレースホルダ 4">
            <a:extLst>
              <a:ext uri="{FF2B5EF4-FFF2-40B4-BE49-F238E27FC236}">
                <a16:creationId xmlns:a16="http://schemas.microsoft.com/office/drawing/2014/main" id="{DF3EAEE4-CA8E-4643-ADCB-B13CA78B8D2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AB9AC4BA-C39B-4132-9BE4-74EDB6F5C835}" type="slidenum">
              <a:rPr kumimoji="0" lang="en-US" altLang="ja-JP">
                <a:latin typeface="Arial Black" panose="020B0A04020102020204" pitchFamily="34" charset="0"/>
              </a:rPr>
              <a:pPr eaLnBrk="1" hangingPunct="1"/>
              <a:t>26</a:t>
            </a:fld>
            <a:endParaRPr kumimoji="0" lang="en-US" altLang="ja-JP">
              <a:latin typeface="Arial Black" panose="020B0A04020102020204" pitchFamily="34" charset="0"/>
            </a:endParaRPr>
          </a:p>
        </p:txBody>
      </p:sp>
      <p:sp>
        <p:nvSpPr>
          <p:cNvPr id="28675" name="Rectangle 2">
            <a:extLst>
              <a:ext uri="{FF2B5EF4-FFF2-40B4-BE49-F238E27FC236}">
                <a16:creationId xmlns:a16="http://schemas.microsoft.com/office/drawing/2014/main" id="{EF353F12-EB23-46CC-A3A4-C861C4D5A364}"/>
              </a:ext>
            </a:extLst>
          </p:cNvPr>
          <p:cNvSpPr>
            <a:spLocks noGrp="1" noChangeArrowheads="1"/>
          </p:cNvSpPr>
          <p:nvPr>
            <p:ph type="title"/>
          </p:nvPr>
        </p:nvSpPr>
        <p:spPr>
          <a:xfrm>
            <a:off x="457200" y="620713"/>
            <a:ext cx="8229600" cy="1368425"/>
          </a:xfrm>
          <a:solidFill>
            <a:schemeClr val="bg2">
              <a:alpha val="79999"/>
            </a:schemeClr>
          </a:solidFill>
        </p:spPr>
        <p:txBody>
          <a:bodyPr/>
          <a:lstStyle/>
          <a:p>
            <a:pPr eaLnBrk="1" hangingPunct="1"/>
            <a:r>
              <a:rPr lang="ja-JP" altLang="en-US">
                <a:solidFill>
                  <a:schemeClr val="bg1"/>
                </a:solidFill>
              </a:rPr>
              <a:t>本節で学習する箇所</a:t>
            </a:r>
          </a:p>
        </p:txBody>
      </p:sp>
      <p:sp>
        <p:nvSpPr>
          <p:cNvPr id="28676" name="Rectangle 3">
            <a:extLst>
              <a:ext uri="{FF2B5EF4-FFF2-40B4-BE49-F238E27FC236}">
                <a16:creationId xmlns:a16="http://schemas.microsoft.com/office/drawing/2014/main" id="{2F3EE1B8-DFB7-4655-A260-734724512F83}"/>
              </a:ext>
            </a:extLst>
          </p:cNvPr>
          <p:cNvSpPr>
            <a:spLocks noGrp="1" noChangeArrowheads="1"/>
          </p:cNvSpPr>
          <p:nvPr>
            <p:ph type="body" idx="1"/>
          </p:nvPr>
        </p:nvSpPr>
        <p:spPr>
          <a:xfrm>
            <a:off x="357188" y="2420938"/>
            <a:ext cx="8643937" cy="4176712"/>
          </a:xfrm>
        </p:spPr>
        <p:txBody>
          <a:bodyPr/>
          <a:lstStyle/>
          <a:p>
            <a:pPr marL="804863" indent="-804863" eaLnBrk="1" hangingPunct="1">
              <a:buClrTx/>
              <a:buSzPct val="100000"/>
              <a:buFont typeface="Wingdings" panose="05000000000000000000" pitchFamily="2" charset="2"/>
              <a:buNone/>
            </a:pPr>
            <a:r>
              <a:rPr lang="ja-JP" altLang="en-US"/>
              <a:t>（</a:t>
            </a:r>
            <a:r>
              <a:rPr lang="en-US" altLang="ja-JP"/>
              <a:t>1</a:t>
            </a:r>
            <a:r>
              <a:rPr lang="ja-JP" altLang="en-US"/>
              <a:t>）　貸借対照表に記載されている数値を使用して各指標を算出しましょう。</a:t>
            </a:r>
          </a:p>
          <a:p>
            <a:pPr marL="804863" indent="-804863" eaLnBrk="1" hangingPunct="1">
              <a:buClrTx/>
              <a:buSzPct val="100000"/>
              <a:buFont typeface="Wingdings" panose="05000000000000000000" pitchFamily="2" charset="2"/>
              <a:buNone/>
            </a:pPr>
            <a:r>
              <a:rPr lang="ja-JP" altLang="en-US"/>
              <a:t>（</a:t>
            </a:r>
            <a:r>
              <a:rPr lang="en-US" altLang="ja-JP"/>
              <a:t>2</a:t>
            </a:r>
            <a:r>
              <a:rPr lang="ja-JP" altLang="en-US"/>
              <a:t>）　各指標に基づき、企業の安全性について分析をしましょう。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8676">
                                            <p:txEl>
                                              <p:pRg st="0" end="0"/>
                                            </p:txEl>
                                          </p:spTgt>
                                        </p:tgtEl>
                                        <p:attrNameLst>
                                          <p:attrName>style.visibility</p:attrName>
                                        </p:attrNameLst>
                                      </p:cBhvr>
                                      <p:to>
                                        <p:strVal val="visible"/>
                                      </p:to>
                                    </p:set>
                                    <p:animEffect transition="in" filter="fade">
                                      <p:cBhvr>
                                        <p:cTn id="7" dur="2000"/>
                                        <p:tgtEl>
                                          <p:spTgt spid="2867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8676">
                                            <p:txEl>
                                              <p:pRg st="1" end="1"/>
                                            </p:txEl>
                                          </p:spTgt>
                                        </p:tgtEl>
                                        <p:attrNameLst>
                                          <p:attrName>style.visibility</p:attrName>
                                        </p:attrNameLst>
                                      </p:cBhvr>
                                      <p:to>
                                        <p:strVal val="visible"/>
                                      </p:to>
                                    </p:set>
                                    <p:animEffect transition="in" filter="fade">
                                      <p:cBhvr>
                                        <p:cTn id="12" dur="2000"/>
                                        <p:tgtEl>
                                          <p:spTgt spid="2867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F3ABF2BE-E8D0-44A5-9575-73C093A67ECC}"/>
              </a:ext>
            </a:extLst>
          </p:cNvPr>
          <p:cNvSpPr>
            <a:spLocks noGrp="1" noChangeArrowheads="1"/>
          </p:cNvSpPr>
          <p:nvPr>
            <p:ph type="title"/>
          </p:nvPr>
        </p:nvSpPr>
        <p:spPr/>
        <p:txBody>
          <a:bodyPr/>
          <a:lstStyle/>
          <a:p>
            <a:pPr eaLnBrk="1" hangingPunct="1"/>
            <a:r>
              <a:rPr lang="ja-JP" altLang="en-US" sz="3600">
                <a:solidFill>
                  <a:schemeClr val="bg2"/>
                </a:solidFill>
              </a:rPr>
              <a:t>１　貸借対照表を読む視点 </a:t>
            </a:r>
          </a:p>
        </p:txBody>
      </p:sp>
      <p:sp>
        <p:nvSpPr>
          <p:cNvPr id="29699" name="Rectangle 3">
            <a:extLst>
              <a:ext uri="{FF2B5EF4-FFF2-40B4-BE49-F238E27FC236}">
                <a16:creationId xmlns:a16="http://schemas.microsoft.com/office/drawing/2014/main" id="{4B9F17C6-7AA4-4B35-9728-8BD2BEFF074A}"/>
              </a:ext>
            </a:extLst>
          </p:cNvPr>
          <p:cNvSpPr>
            <a:spLocks noGrp="1" noChangeArrowheads="1"/>
          </p:cNvSpPr>
          <p:nvPr>
            <p:ph type="body" sz="half" idx="1"/>
          </p:nvPr>
        </p:nvSpPr>
        <p:spPr>
          <a:xfrm>
            <a:off x="457200" y="1600200"/>
            <a:ext cx="8147050" cy="1257300"/>
          </a:xfrm>
        </p:spPr>
        <p:txBody>
          <a:bodyPr/>
          <a:lstStyle/>
          <a:p>
            <a:pPr eaLnBrk="1" hangingPunct="1">
              <a:buClrTx/>
              <a:buSzPct val="100000"/>
            </a:pPr>
            <a:r>
              <a:rPr lang="ja-JP" altLang="en-US"/>
              <a:t>　貸借対照表とは </a:t>
            </a:r>
          </a:p>
          <a:p>
            <a:pPr eaLnBrk="1" hangingPunct="1">
              <a:buFontTx/>
              <a:buNone/>
            </a:pPr>
            <a:r>
              <a:rPr lang="ja-JP" altLang="en-US"/>
              <a:t>　　一定時点の企業の財政状態を表したもの</a:t>
            </a:r>
          </a:p>
          <a:p>
            <a:pPr eaLnBrk="1" hangingPunct="1">
              <a:buFontTx/>
              <a:buNone/>
            </a:pPr>
            <a:endParaRPr lang="ja-JP" altLang="en-US"/>
          </a:p>
          <a:p>
            <a:pPr eaLnBrk="1" hangingPunct="1">
              <a:buFontTx/>
              <a:buNone/>
            </a:pPr>
            <a:r>
              <a:rPr lang="ja-JP" altLang="en-US"/>
              <a:t>　　　　　　　　　　　　　　　　　</a:t>
            </a:r>
            <a:endParaRPr lang="ja-JP" altLang="en-US" sz="2800"/>
          </a:p>
        </p:txBody>
      </p:sp>
      <p:sp>
        <p:nvSpPr>
          <p:cNvPr id="29700" name="スライド番号プレースホルダ 6">
            <a:extLst>
              <a:ext uri="{FF2B5EF4-FFF2-40B4-BE49-F238E27FC236}">
                <a16:creationId xmlns:a16="http://schemas.microsoft.com/office/drawing/2014/main" id="{AEF0FBF7-BA79-4CEA-98BF-036F1B9C547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C64BDE34-4FB7-48D7-8382-2B308ED23BB3}" type="slidenum">
              <a:rPr kumimoji="0" lang="en-US" altLang="ja-JP">
                <a:latin typeface="Arial Black" panose="020B0A04020102020204" pitchFamily="34" charset="0"/>
              </a:rPr>
              <a:pPr eaLnBrk="1" hangingPunct="1"/>
              <a:t>27</a:t>
            </a:fld>
            <a:endParaRPr kumimoji="0" lang="en-US" altLang="ja-JP">
              <a:latin typeface="Arial Black" panose="020B0A04020102020204" pitchFamily="34" charset="0"/>
            </a:endParaRPr>
          </a:p>
        </p:txBody>
      </p:sp>
      <p:graphicFrame>
        <p:nvGraphicFramePr>
          <p:cNvPr id="7" name="表 6">
            <a:extLst>
              <a:ext uri="{FF2B5EF4-FFF2-40B4-BE49-F238E27FC236}">
                <a16:creationId xmlns:a16="http://schemas.microsoft.com/office/drawing/2014/main" id="{CB2BDFEE-EE3B-4201-9A60-D4DA923D7287}"/>
              </a:ext>
            </a:extLst>
          </p:cNvPr>
          <p:cNvGraphicFramePr>
            <a:graphicFrameLocks noGrp="1"/>
          </p:cNvGraphicFramePr>
          <p:nvPr/>
        </p:nvGraphicFramePr>
        <p:xfrm>
          <a:off x="1928813" y="3071813"/>
          <a:ext cx="5072062" cy="2928937"/>
        </p:xfrm>
        <a:graphic>
          <a:graphicData uri="http://schemas.openxmlformats.org/drawingml/2006/table">
            <a:tbl>
              <a:tblPr/>
              <a:tblGrid>
                <a:gridCol w="2536031">
                  <a:extLst>
                    <a:ext uri="{9D8B030D-6E8A-4147-A177-3AD203B41FA5}">
                      <a16:colId xmlns:a16="http://schemas.microsoft.com/office/drawing/2014/main" val="20000"/>
                    </a:ext>
                  </a:extLst>
                </a:gridCol>
                <a:gridCol w="2536031">
                  <a:extLst>
                    <a:ext uri="{9D8B030D-6E8A-4147-A177-3AD203B41FA5}">
                      <a16:colId xmlns:a16="http://schemas.microsoft.com/office/drawing/2014/main" val="20001"/>
                    </a:ext>
                  </a:extLst>
                </a:gridCol>
              </a:tblGrid>
              <a:tr h="1000125">
                <a:tc rowSpan="2">
                  <a:txBody>
                    <a:bodyPr/>
                    <a:lstStyle/>
                    <a:p>
                      <a:pPr algn="ctr" fontAlgn="ctr"/>
                      <a:endParaRPr lang="en-US" altLang="ja-JP" sz="2400" b="0" i="0" u="none" strike="noStrike" dirty="0">
                        <a:solidFill>
                          <a:srgbClr val="000000"/>
                        </a:solidFill>
                        <a:latin typeface="ＭＳ Ｐゴシック"/>
                      </a:endParaRPr>
                    </a:p>
                    <a:p>
                      <a:pPr algn="ctr" fontAlgn="ctr"/>
                      <a:r>
                        <a:rPr lang="ja-JP" altLang="en-US" sz="2400" b="0" i="0" u="none" strike="noStrike" dirty="0">
                          <a:solidFill>
                            <a:srgbClr val="000000"/>
                          </a:solidFill>
                          <a:latin typeface="ＭＳ Ｐゴシック"/>
                        </a:rPr>
                        <a:t>（流動資産）</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ctr" fontAlgn="ctr"/>
                      <a:endParaRPr lang="en-US" altLang="ja-JP" sz="2400" b="0" i="0" u="none" strike="noStrike" dirty="0">
                        <a:solidFill>
                          <a:srgbClr val="000000"/>
                        </a:solidFill>
                        <a:latin typeface="ＭＳ Ｐゴシック"/>
                      </a:endParaRPr>
                    </a:p>
                    <a:p>
                      <a:pPr algn="ctr" fontAlgn="ctr"/>
                      <a:r>
                        <a:rPr lang="ja-JP" altLang="en-US" sz="2400" b="0" i="0" u="none" strike="noStrike" dirty="0">
                          <a:solidFill>
                            <a:srgbClr val="000000"/>
                          </a:solidFill>
                          <a:latin typeface="ＭＳ Ｐゴシック"/>
                        </a:rPr>
                        <a:t>（流動負債）</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D99795"/>
                    </a:solidFill>
                  </a:tcPr>
                </a:tc>
                <a:extLst>
                  <a:ext uri="{0D108BD9-81ED-4DB2-BD59-A6C34878D82A}">
                    <a16:rowId xmlns:a16="http://schemas.microsoft.com/office/drawing/2014/main" val="10000"/>
                  </a:ext>
                </a:extLst>
              </a:tr>
              <a:tr h="428625">
                <a:tc vMerge="1">
                  <a:txBody>
                    <a:bodyPr/>
                    <a:lstStyle/>
                    <a:p>
                      <a:endParaRPr kumimoji="1" lang="ja-JP" altLang="en-US"/>
                    </a:p>
                  </a:txBody>
                  <a:tcPr/>
                </a:tc>
                <a:tc rowSpan="2">
                  <a:txBody>
                    <a:bodyPr/>
                    <a:lstStyle/>
                    <a:p>
                      <a:pPr algn="ctr" fontAlgn="ctr"/>
                      <a:r>
                        <a:rPr lang="ja-JP" altLang="en-US" sz="2400" b="0" i="0" u="none" strike="noStrike" dirty="0">
                          <a:solidFill>
                            <a:srgbClr val="000000"/>
                          </a:solidFill>
                          <a:latin typeface="ＭＳ Ｐゴシック"/>
                        </a:rPr>
                        <a:t>（固定負債）</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D99795"/>
                    </a:solidFill>
                  </a:tcPr>
                </a:tc>
                <a:extLst>
                  <a:ext uri="{0D108BD9-81ED-4DB2-BD59-A6C34878D82A}">
                    <a16:rowId xmlns:a16="http://schemas.microsoft.com/office/drawing/2014/main" val="10001"/>
                  </a:ext>
                </a:extLst>
              </a:tr>
              <a:tr h="357187">
                <a:tc rowSpan="2">
                  <a:txBody>
                    <a:bodyPr/>
                    <a:lstStyle/>
                    <a:p>
                      <a:pPr algn="ctr" fontAlgn="ctr"/>
                      <a:r>
                        <a:rPr lang="ja-JP" altLang="en-US" sz="2400" b="0" i="0" u="none" strike="noStrike" dirty="0">
                          <a:solidFill>
                            <a:srgbClr val="000000"/>
                          </a:solidFill>
                          <a:latin typeface="ＭＳ Ｐゴシック"/>
                        </a:rPr>
                        <a:t>（固定資産）</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vMerge="1">
                  <a:txBody>
                    <a:bodyPr/>
                    <a:lstStyle/>
                    <a:p>
                      <a:endParaRPr kumimoji="1" lang="ja-JP" altLang="en-US"/>
                    </a:p>
                  </a:txBody>
                  <a:tcPr/>
                </a:tc>
                <a:extLst>
                  <a:ext uri="{0D108BD9-81ED-4DB2-BD59-A6C34878D82A}">
                    <a16:rowId xmlns:a16="http://schemas.microsoft.com/office/drawing/2014/main" val="10002"/>
                  </a:ext>
                </a:extLst>
              </a:tr>
              <a:tr h="714375">
                <a:tc vMerge="1">
                  <a:txBody>
                    <a:bodyPr/>
                    <a:lstStyle/>
                    <a:p>
                      <a:endParaRPr kumimoji="1" lang="ja-JP" altLang="en-US"/>
                    </a:p>
                  </a:txBody>
                  <a:tcPr/>
                </a:tc>
                <a:tc rowSpan="2">
                  <a:txBody>
                    <a:bodyPr/>
                    <a:lstStyle/>
                    <a:p>
                      <a:pPr algn="l" fontAlgn="ctr"/>
                      <a:r>
                        <a:rPr lang="ja-JP" altLang="en-US" sz="2800" b="0" i="0" u="none" strike="noStrike" dirty="0">
                          <a:solidFill>
                            <a:schemeClr val="bg2"/>
                          </a:solidFill>
                          <a:latin typeface="ＭＳ Ｐゴシック"/>
                        </a:rPr>
                        <a:t>　 純</a:t>
                      </a:r>
                      <a:r>
                        <a:rPr lang="ja-JP" altLang="en-US" sz="2800" b="0" i="0" u="none" strike="noStrike" baseline="0" dirty="0">
                          <a:solidFill>
                            <a:schemeClr val="bg2"/>
                          </a:solidFill>
                          <a:latin typeface="ＭＳ Ｐゴシック"/>
                        </a:rPr>
                        <a:t> </a:t>
                      </a:r>
                      <a:r>
                        <a:rPr lang="ja-JP" altLang="en-US" sz="2800" b="0" i="0" u="none" strike="noStrike" dirty="0">
                          <a:solidFill>
                            <a:schemeClr val="bg2"/>
                          </a:solidFill>
                          <a:latin typeface="ＭＳ Ｐゴシック"/>
                        </a:rPr>
                        <a:t>資</a:t>
                      </a:r>
                      <a:r>
                        <a:rPr lang="ja-JP" altLang="en-US" sz="2800" b="0" i="0" u="none" strike="noStrike" baseline="0" dirty="0">
                          <a:solidFill>
                            <a:schemeClr val="bg2"/>
                          </a:solidFill>
                          <a:latin typeface="ＭＳ Ｐゴシック"/>
                        </a:rPr>
                        <a:t> </a:t>
                      </a:r>
                      <a:r>
                        <a:rPr lang="ja-JP" altLang="en-US" sz="2800" b="0" i="0" u="none" strike="noStrike" dirty="0">
                          <a:solidFill>
                            <a:schemeClr val="bg2"/>
                          </a:solidFill>
                          <a:latin typeface="ＭＳ Ｐゴシック"/>
                        </a:rPr>
                        <a:t>産</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69A"/>
                    </a:solidFill>
                  </a:tcPr>
                </a:tc>
                <a:extLst>
                  <a:ext uri="{0D108BD9-81ED-4DB2-BD59-A6C34878D82A}">
                    <a16:rowId xmlns:a16="http://schemas.microsoft.com/office/drawing/2014/main" val="10003"/>
                  </a:ext>
                </a:extLst>
              </a:tr>
              <a:tr h="428625">
                <a:tc>
                  <a:txBody>
                    <a:bodyPr/>
                    <a:lstStyle/>
                    <a:p>
                      <a:pPr algn="ctr" fontAlgn="ctr"/>
                      <a:r>
                        <a:rPr lang="ja-JP" altLang="en-US" sz="2400" b="0" i="0" u="none" strike="noStrike" dirty="0">
                          <a:solidFill>
                            <a:srgbClr val="000000"/>
                          </a:solidFill>
                          <a:latin typeface="ＭＳ Ｐゴシック"/>
                        </a:rPr>
                        <a:t>（繰延資産）</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vMerge="1">
                  <a:txBody>
                    <a:bodyPr/>
                    <a:lstStyle/>
                    <a:p>
                      <a:endParaRPr kumimoji="1" lang="ja-JP" altLang="en-US"/>
                    </a:p>
                  </a:txBody>
                  <a:tcPr/>
                </a:tc>
                <a:extLst>
                  <a:ext uri="{0D108BD9-81ED-4DB2-BD59-A6C34878D82A}">
                    <a16:rowId xmlns:a16="http://schemas.microsoft.com/office/drawing/2014/main" val="10004"/>
                  </a:ext>
                </a:extLst>
              </a:tr>
            </a:tbl>
          </a:graphicData>
        </a:graphic>
      </p:graphicFrame>
      <p:sp>
        <p:nvSpPr>
          <p:cNvPr id="29717" name="テキスト ボックス 7">
            <a:extLst>
              <a:ext uri="{FF2B5EF4-FFF2-40B4-BE49-F238E27FC236}">
                <a16:creationId xmlns:a16="http://schemas.microsoft.com/office/drawing/2014/main" id="{24498D30-B170-43F7-9388-3B2AFBC649C4}"/>
              </a:ext>
            </a:extLst>
          </p:cNvPr>
          <p:cNvSpPr txBox="1">
            <a:spLocks noChangeArrowheads="1"/>
          </p:cNvSpPr>
          <p:nvPr/>
        </p:nvSpPr>
        <p:spPr bwMode="auto">
          <a:xfrm>
            <a:off x="214313" y="4000500"/>
            <a:ext cx="1214437" cy="830263"/>
          </a:xfrm>
          <a:prstGeom prst="rect">
            <a:avLst/>
          </a:prstGeom>
          <a:noFill/>
          <a:ln w="9525">
            <a:solidFill>
              <a:schemeClr val="tx1"/>
            </a:solidFill>
            <a:prstDash val="sys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ctr" eaLnBrk="1" hangingPunct="1"/>
            <a:r>
              <a:rPr lang="ja-JP" altLang="en-US" sz="2400"/>
              <a:t>資金の運用面</a:t>
            </a:r>
          </a:p>
        </p:txBody>
      </p:sp>
      <p:sp>
        <p:nvSpPr>
          <p:cNvPr id="29718" name="テキスト ボックス 8">
            <a:extLst>
              <a:ext uri="{FF2B5EF4-FFF2-40B4-BE49-F238E27FC236}">
                <a16:creationId xmlns:a16="http://schemas.microsoft.com/office/drawing/2014/main" id="{877A716E-ECD9-406A-98D5-30A1BF0EF93D}"/>
              </a:ext>
            </a:extLst>
          </p:cNvPr>
          <p:cNvSpPr txBox="1">
            <a:spLocks noChangeArrowheads="1"/>
          </p:cNvSpPr>
          <p:nvPr/>
        </p:nvSpPr>
        <p:spPr bwMode="auto">
          <a:xfrm>
            <a:off x="7572375" y="4000500"/>
            <a:ext cx="1214438" cy="830263"/>
          </a:xfrm>
          <a:prstGeom prst="rect">
            <a:avLst/>
          </a:prstGeom>
          <a:noFill/>
          <a:ln w="9525">
            <a:solidFill>
              <a:schemeClr val="tx1"/>
            </a:solidFill>
            <a:prstDash val="sys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ctr" eaLnBrk="1" hangingPunct="1"/>
            <a:r>
              <a:rPr lang="ja-JP" altLang="en-US" sz="2400"/>
              <a:t>資金の調達面</a:t>
            </a:r>
          </a:p>
        </p:txBody>
      </p:sp>
      <p:sp>
        <p:nvSpPr>
          <p:cNvPr id="29719" name="テキスト ボックス 10">
            <a:extLst>
              <a:ext uri="{FF2B5EF4-FFF2-40B4-BE49-F238E27FC236}">
                <a16:creationId xmlns:a16="http://schemas.microsoft.com/office/drawing/2014/main" id="{8A0F6218-E328-4E1A-8A59-EF1FD2D696FF}"/>
              </a:ext>
            </a:extLst>
          </p:cNvPr>
          <p:cNvSpPr txBox="1">
            <a:spLocks noChangeArrowheads="1"/>
          </p:cNvSpPr>
          <p:nvPr/>
        </p:nvSpPr>
        <p:spPr bwMode="auto">
          <a:xfrm>
            <a:off x="2143125" y="3143250"/>
            <a:ext cx="1357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ash"/>
                <a:miter lim="800000"/>
                <a:headEnd/>
                <a:tailEnd/>
              </a14:hiddenLine>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2800">
                <a:solidFill>
                  <a:schemeClr val="bg2"/>
                </a:solidFill>
              </a:rPr>
              <a:t>資　産</a:t>
            </a:r>
          </a:p>
        </p:txBody>
      </p:sp>
      <p:sp>
        <p:nvSpPr>
          <p:cNvPr id="29720" name="テキスト ボックス 11">
            <a:extLst>
              <a:ext uri="{FF2B5EF4-FFF2-40B4-BE49-F238E27FC236}">
                <a16:creationId xmlns:a16="http://schemas.microsoft.com/office/drawing/2014/main" id="{B857660A-46B6-4C3D-9739-1F9B9A8D001D}"/>
              </a:ext>
            </a:extLst>
          </p:cNvPr>
          <p:cNvSpPr txBox="1">
            <a:spLocks noChangeArrowheads="1"/>
          </p:cNvSpPr>
          <p:nvPr/>
        </p:nvSpPr>
        <p:spPr bwMode="auto">
          <a:xfrm>
            <a:off x="4714875" y="3071813"/>
            <a:ext cx="1357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ash"/>
                <a:miter lim="800000"/>
                <a:headEnd/>
                <a:tailEnd/>
              </a14:hiddenLine>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2800">
                <a:solidFill>
                  <a:schemeClr val="bg2"/>
                </a:solidFill>
              </a:rPr>
              <a:t>負　債</a:t>
            </a:r>
          </a:p>
        </p:txBody>
      </p:sp>
      <p:sp>
        <p:nvSpPr>
          <p:cNvPr id="29721" name="右矢印 12">
            <a:extLst>
              <a:ext uri="{FF2B5EF4-FFF2-40B4-BE49-F238E27FC236}">
                <a16:creationId xmlns:a16="http://schemas.microsoft.com/office/drawing/2014/main" id="{CFEAE268-4E91-45B5-93CD-886382D287B4}"/>
              </a:ext>
            </a:extLst>
          </p:cNvPr>
          <p:cNvSpPr>
            <a:spLocks noChangeArrowheads="1"/>
          </p:cNvSpPr>
          <p:nvPr/>
        </p:nvSpPr>
        <p:spPr bwMode="auto">
          <a:xfrm>
            <a:off x="1500188" y="4286250"/>
            <a:ext cx="357187" cy="357188"/>
          </a:xfrm>
          <a:prstGeom prst="rightArrow">
            <a:avLst>
              <a:gd name="adj1" fmla="val 50000"/>
              <a:gd name="adj2" fmla="val 50000"/>
            </a:avLst>
          </a:prstGeom>
          <a:solidFill>
            <a:srgbClr val="FFFF99"/>
          </a:solidFill>
          <a:ln w="9525" algn="ctr">
            <a:solidFill>
              <a:schemeClr val="tx1"/>
            </a:solidFill>
            <a:round/>
            <a:headEnd/>
            <a:tailEnd/>
          </a:ln>
        </p:spPr>
        <p:txBody>
          <a:bodyPr rot="10800000" anchor="ct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lang="ja-JP" altLang="en-US"/>
          </a:p>
        </p:txBody>
      </p:sp>
      <p:sp>
        <p:nvSpPr>
          <p:cNvPr id="29722" name="左矢印 13">
            <a:extLst>
              <a:ext uri="{FF2B5EF4-FFF2-40B4-BE49-F238E27FC236}">
                <a16:creationId xmlns:a16="http://schemas.microsoft.com/office/drawing/2014/main" id="{5E2E105B-C622-452F-89B7-D8E888E984BB}"/>
              </a:ext>
            </a:extLst>
          </p:cNvPr>
          <p:cNvSpPr>
            <a:spLocks noChangeArrowheads="1"/>
          </p:cNvSpPr>
          <p:nvPr/>
        </p:nvSpPr>
        <p:spPr bwMode="auto">
          <a:xfrm>
            <a:off x="7072313" y="4286250"/>
            <a:ext cx="357187" cy="357188"/>
          </a:xfrm>
          <a:prstGeom prst="leftArrow">
            <a:avLst>
              <a:gd name="adj1" fmla="val 50000"/>
              <a:gd name="adj2" fmla="val 50000"/>
            </a:avLst>
          </a:prstGeom>
          <a:solidFill>
            <a:srgbClr val="FFFF99"/>
          </a:solidFill>
          <a:ln w="9525" algn="ctr">
            <a:solidFill>
              <a:schemeClr val="tx1"/>
            </a:solidFill>
            <a:round/>
            <a:headEnd/>
            <a:tailEnd/>
          </a:ln>
        </p:spPr>
        <p:txBody>
          <a:bodyPr rot="10800000" anchor="ct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lang="ja-JP"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fade">
                                      <p:cBhvr>
                                        <p:cTn id="7" dur="2000"/>
                                        <p:tgtEl>
                                          <p:spTgt spid="296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9699">
                                            <p:txEl>
                                              <p:pRg st="1" end="1"/>
                                            </p:txEl>
                                          </p:spTgt>
                                        </p:tgtEl>
                                        <p:attrNameLst>
                                          <p:attrName>style.visibility</p:attrName>
                                        </p:attrNameLst>
                                      </p:cBhvr>
                                      <p:to>
                                        <p:strVal val="visible"/>
                                      </p:to>
                                    </p:set>
                                    <p:animEffect transition="in" filter="fade">
                                      <p:cBhvr>
                                        <p:cTn id="12" dur="2000"/>
                                        <p:tgtEl>
                                          <p:spTgt spid="296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9717"/>
                                        </p:tgtEl>
                                        <p:attrNameLst>
                                          <p:attrName>style.visibility</p:attrName>
                                        </p:attrNameLst>
                                      </p:cBhvr>
                                      <p:to>
                                        <p:strVal val="visible"/>
                                      </p:to>
                                    </p:set>
                                    <p:animEffect transition="in" filter="fade">
                                      <p:cBhvr>
                                        <p:cTn id="17" dur="2000"/>
                                        <p:tgtEl>
                                          <p:spTgt spid="2971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9721"/>
                                        </p:tgtEl>
                                        <p:attrNameLst>
                                          <p:attrName>style.visibility</p:attrName>
                                        </p:attrNameLst>
                                      </p:cBhvr>
                                      <p:to>
                                        <p:strVal val="visible"/>
                                      </p:to>
                                    </p:set>
                                    <p:animEffect transition="in" filter="fade">
                                      <p:cBhvr>
                                        <p:cTn id="20" dur="2000"/>
                                        <p:tgtEl>
                                          <p:spTgt spid="29721"/>
                                        </p:tgtEl>
                                      </p:cBhvr>
                                    </p:animEffect>
                                  </p:childTnLst>
                                </p:cTn>
                              </p:par>
                              <p:par>
                                <p:cTn id="21" presetID="10"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2000"/>
                                        <p:tgtEl>
                                          <p:spTgt spid="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9722"/>
                                        </p:tgtEl>
                                        <p:attrNameLst>
                                          <p:attrName>style.visibility</p:attrName>
                                        </p:attrNameLst>
                                      </p:cBhvr>
                                      <p:to>
                                        <p:strVal val="visible"/>
                                      </p:to>
                                    </p:set>
                                    <p:animEffect transition="in" filter="fade">
                                      <p:cBhvr>
                                        <p:cTn id="26" dur="2000"/>
                                        <p:tgtEl>
                                          <p:spTgt spid="2972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9718"/>
                                        </p:tgtEl>
                                        <p:attrNameLst>
                                          <p:attrName>style.visibility</p:attrName>
                                        </p:attrNameLst>
                                      </p:cBhvr>
                                      <p:to>
                                        <p:strVal val="visible"/>
                                      </p:to>
                                    </p:set>
                                    <p:animEffect transition="in" filter="fade">
                                      <p:cBhvr>
                                        <p:cTn id="29" dur="2000"/>
                                        <p:tgtEl>
                                          <p:spTgt spid="2971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9720"/>
                                        </p:tgtEl>
                                        <p:attrNameLst>
                                          <p:attrName>style.visibility</p:attrName>
                                        </p:attrNameLst>
                                      </p:cBhvr>
                                      <p:to>
                                        <p:strVal val="visible"/>
                                      </p:to>
                                    </p:set>
                                    <p:animEffect transition="in" filter="fade">
                                      <p:cBhvr>
                                        <p:cTn id="32" dur="2000"/>
                                        <p:tgtEl>
                                          <p:spTgt spid="2972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9719"/>
                                        </p:tgtEl>
                                        <p:attrNameLst>
                                          <p:attrName>style.visibility</p:attrName>
                                        </p:attrNameLst>
                                      </p:cBhvr>
                                      <p:to>
                                        <p:strVal val="visible"/>
                                      </p:to>
                                    </p:set>
                                    <p:animEffect transition="in" filter="fade">
                                      <p:cBhvr>
                                        <p:cTn id="35" dur="2000"/>
                                        <p:tgtEl>
                                          <p:spTgt spid="297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17" grpId="0" animBg="1"/>
      <p:bldP spid="29718" grpId="0" animBg="1"/>
      <p:bldP spid="29719" grpId="0"/>
      <p:bldP spid="29720" grpId="0"/>
      <p:bldP spid="29721" grpId="0" animBg="1"/>
      <p:bldP spid="2972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スライド番号プレースホルダ 4">
            <a:extLst>
              <a:ext uri="{FF2B5EF4-FFF2-40B4-BE49-F238E27FC236}">
                <a16:creationId xmlns:a16="http://schemas.microsoft.com/office/drawing/2014/main" id="{90E9C5EF-92B6-4BC8-A062-69B0E7F7B40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4172AAD7-5376-4903-A836-A251E21D03CC}" type="slidenum">
              <a:rPr kumimoji="0" lang="en-US" altLang="ja-JP">
                <a:latin typeface="Arial Black" panose="020B0A04020102020204" pitchFamily="34" charset="0"/>
              </a:rPr>
              <a:pPr eaLnBrk="1" hangingPunct="1"/>
              <a:t>28</a:t>
            </a:fld>
            <a:endParaRPr kumimoji="0" lang="en-US" altLang="ja-JP">
              <a:latin typeface="Arial Black" panose="020B0A04020102020204" pitchFamily="34" charset="0"/>
            </a:endParaRPr>
          </a:p>
        </p:txBody>
      </p:sp>
      <p:sp>
        <p:nvSpPr>
          <p:cNvPr id="30723" name="Rectangle 2">
            <a:extLst>
              <a:ext uri="{FF2B5EF4-FFF2-40B4-BE49-F238E27FC236}">
                <a16:creationId xmlns:a16="http://schemas.microsoft.com/office/drawing/2014/main" id="{219E49E7-CF51-4FC5-B9A4-6E1AEC78366C}"/>
              </a:ext>
            </a:extLst>
          </p:cNvPr>
          <p:cNvSpPr>
            <a:spLocks noGrp="1" noChangeArrowheads="1"/>
          </p:cNvSpPr>
          <p:nvPr>
            <p:ph type="title"/>
          </p:nvPr>
        </p:nvSpPr>
        <p:spPr>
          <a:xfrm>
            <a:off x="457200" y="620713"/>
            <a:ext cx="8229600" cy="1368425"/>
          </a:xfrm>
          <a:solidFill>
            <a:schemeClr val="bg2">
              <a:alpha val="79999"/>
            </a:schemeClr>
          </a:solidFill>
        </p:spPr>
        <p:txBody>
          <a:bodyPr/>
          <a:lstStyle/>
          <a:p>
            <a:pPr eaLnBrk="1" hangingPunct="1"/>
            <a:r>
              <a:rPr lang="ja-JP" altLang="en-US">
                <a:solidFill>
                  <a:schemeClr val="bg1"/>
                </a:solidFill>
              </a:rPr>
              <a:t>本節のポイント</a:t>
            </a:r>
          </a:p>
        </p:txBody>
      </p:sp>
      <p:sp>
        <p:nvSpPr>
          <p:cNvPr id="30724" name="Rectangle 3">
            <a:extLst>
              <a:ext uri="{FF2B5EF4-FFF2-40B4-BE49-F238E27FC236}">
                <a16:creationId xmlns:a16="http://schemas.microsoft.com/office/drawing/2014/main" id="{73A9010E-9AEF-4BD5-A3B5-0126C5A9BD71}"/>
              </a:ext>
            </a:extLst>
          </p:cNvPr>
          <p:cNvSpPr>
            <a:spLocks noGrp="1" noChangeArrowheads="1"/>
          </p:cNvSpPr>
          <p:nvPr>
            <p:ph type="body" idx="1"/>
          </p:nvPr>
        </p:nvSpPr>
        <p:spPr>
          <a:xfrm>
            <a:off x="357188" y="2420938"/>
            <a:ext cx="8643937" cy="4176712"/>
          </a:xfrm>
        </p:spPr>
        <p:txBody>
          <a:bodyPr/>
          <a:lstStyle/>
          <a:p>
            <a:pPr marL="609600" indent="-609600" eaLnBrk="1" hangingPunct="1"/>
            <a:r>
              <a:rPr lang="ja-JP" altLang="en-US"/>
              <a:t>貸借対照表における安全性分析が理解できましたか。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0724">
                                            <p:txEl>
                                              <p:pRg st="0" end="0"/>
                                            </p:txEl>
                                          </p:spTgt>
                                        </p:tgtEl>
                                        <p:attrNameLst>
                                          <p:attrName>style.visibility</p:attrName>
                                        </p:attrNameLst>
                                      </p:cBhvr>
                                      <p:to>
                                        <p:strVal val="visible"/>
                                      </p:to>
                                    </p:set>
                                    <p:animEffect transition="in" filter="fade">
                                      <p:cBhvr>
                                        <p:cTn id="7" dur="2000"/>
                                        <p:tgtEl>
                                          <p:spTgt spid="307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スライド番号プレースホルダ 5">
            <a:extLst>
              <a:ext uri="{FF2B5EF4-FFF2-40B4-BE49-F238E27FC236}">
                <a16:creationId xmlns:a16="http://schemas.microsoft.com/office/drawing/2014/main" id="{79ACAD42-FA18-4470-A3A6-923816D2548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C1CCD694-5895-4894-885F-DE404C7899F5}" type="slidenum">
              <a:rPr kumimoji="0" lang="en-US" altLang="ja-JP">
                <a:latin typeface="Arial Black" panose="020B0A04020102020204" pitchFamily="34" charset="0"/>
              </a:rPr>
              <a:pPr eaLnBrk="1" hangingPunct="1"/>
              <a:t>29</a:t>
            </a:fld>
            <a:endParaRPr kumimoji="0" lang="en-US" altLang="ja-JP">
              <a:latin typeface="Arial Black" panose="020B0A04020102020204" pitchFamily="34" charset="0"/>
            </a:endParaRPr>
          </a:p>
        </p:txBody>
      </p:sp>
      <p:sp>
        <p:nvSpPr>
          <p:cNvPr id="31747" name="テキスト ボックス 4">
            <a:extLst>
              <a:ext uri="{FF2B5EF4-FFF2-40B4-BE49-F238E27FC236}">
                <a16:creationId xmlns:a16="http://schemas.microsoft.com/office/drawing/2014/main" id="{19FEB230-7FBA-48EB-A4D4-2AEDAAEF7544}"/>
              </a:ext>
            </a:extLst>
          </p:cNvPr>
          <p:cNvSpPr txBox="1">
            <a:spLocks noChangeArrowheads="1"/>
          </p:cNvSpPr>
          <p:nvPr/>
        </p:nvSpPr>
        <p:spPr bwMode="auto">
          <a:xfrm>
            <a:off x="3000375" y="4357688"/>
            <a:ext cx="5500688"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ash"/>
                <a:miter lim="800000"/>
                <a:headEnd/>
                <a:tailEnd/>
              </a14:hiddenLine>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3200"/>
              <a:t>第</a:t>
            </a:r>
            <a:r>
              <a:rPr lang="en-US" altLang="ja-JP" sz="3200"/>
              <a:t>25</a:t>
            </a:r>
            <a:r>
              <a:rPr lang="ja-JP" altLang="en-US" sz="3200"/>
              <a:t>節</a:t>
            </a:r>
            <a:endParaRPr lang="en-US" altLang="ja-JP" sz="3200"/>
          </a:p>
          <a:p>
            <a:pPr eaLnBrk="1" hangingPunct="1"/>
            <a:r>
              <a:rPr lang="ja-JP" altLang="en-US" sz="3200"/>
              <a:t>損益計算書およびキャッシュ・フロー計算書を読む</a:t>
            </a:r>
            <a:endParaRPr lang="en-US" altLang="ja-JP" sz="3200"/>
          </a:p>
        </p:txBody>
      </p:sp>
      <p:sp>
        <p:nvSpPr>
          <p:cNvPr id="31748" name="Rectangle 2">
            <a:extLst>
              <a:ext uri="{FF2B5EF4-FFF2-40B4-BE49-F238E27FC236}">
                <a16:creationId xmlns:a16="http://schemas.microsoft.com/office/drawing/2014/main" id="{21A9D842-4068-4A63-8B55-DF75E5C090E0}"/>
              </a:ext>
            </a:extLst>
          </p:cNvPr>
          <p:cNvSpPr>
            <a:spLocks noGrp="1" noChangeArrowheads="1"/>
          </p:cNvSpPr>
          <p:nvPr>
            <p:ph type="ctrTitle"/>
          </p:nvPr>
        </p:nvSpPr>
        <p:spPr/>
        <p:txBody>
          <a:bodyPr/>
          <a:lstStyle/>
          <a:p>
            <a:pPr eaLnBrk="1" hangingPunct="1"/>
            <a:r>
              <a:rPr lang="ja-JP" altLang="en-US" sz="3600"/>
              <a:t>第</a:t>
            </a:r>
            <a:r>
              <a:rPr lang="en-US" altLang="ja-JP" sz="3600"/>
              <a:t>10</a:t>
            </a:r>
            <a:r>
              <a:rPr lang="ja-JP" altLang="en-US" sz="3600"/>
              <a:t>章</a:t>
            </a:r>
            <a:r>
              <a:rPr lang="ja-JP" altLang="en-US" sz="3200"/>
              <a:t>　</a:t>
            </a:r>
            <a:br>
              <a:rPr lang="en-US" altLang="ja-JP" sz="4000"/>
            </a:br>
            <a:r>
              <a:rPr lang="ja-JP" altLang="en-US" sz="4400"/>
              <a:t>会計情報を読む</a:t>
            </a:r>
            <a:r>
              <a:rPr lang="ja-JP" altLang="en-US" sz="400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スライド番号プレースホルダ 1">
            <a:extLst>
              <a:ext uri="{FF2B5EF4-FFF2-40B4-BE49-F238E27FC236}">
                <a16:creationId xmlns:a16="http://schemas.microsoft.com/office/drawing/2014/main" id="{917EB184-FCD7-46C8-8BEE-4943D0AA574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6C22B054-8A6B-43FA-ACDC-7EB9EE9B4AEB}" type="slidenum">
              <a:rPr kumimoji="0" lang="en-US" altLang="ja-JP">
                <a:latin typeface="Arial Black" panose="020B0A04020102020204" pitchFamily="34" charset="0"/>
              </a:rPr>
              <a:pPr eaLnBrk="1" hangingPunct="1"/>
              <a:t>3</a:t>
            </a:fld>
            <a:endParaRPr kumimoji="0" lang="en-US" altLang="ja-JP">
              <a:latin typeface="Arial Black" panose="020B0A04020102020204" pitchFamily="34" charset="0"/>
            </a:endParaRPr>
          </a:p>
        </p:txBody>
      </p:sp>
      <p:graphicFrame>
        <p:nvGraphicFramePr>
          <p:cNvPr id="3" name="表 2">
            <a:extLst>
              <a:ext uri="{FF2B5EF4-FFF2-40B4-BE49-F238E27FC236}">
                <a16:creationId xmlns:a16="http://schemas.microsoft.com/office/drawing/2014/main" id="{36201257-1D51-4148-A61B-003D6CC15F9D}"/>
              </a:ext>
            </a:extLst>
          </p:cNvPr>
          <p:cNvGraphicFramePr>
            <a:graphicFrameLocks noGrp="1"/>
          </p:cNvGraphicFramePr>
          <p:nvPr/>
        </p:nvGraphicFramePr>
        <p:xfrm>
          <a:off x="1000125" y="1785938"/>
          <a:ext cx="7786688" cy="3571875"/>
        </p:xfrm>
        <a:graphic>
          <a:graphicData uri="http://schemas.openxmlformats.org/drawingml/2006/table">
            <a:tbl>
              <a:tblPr>
                <a:tableStyleId>{D7AC3CCA-C797-4891-BE02-D94E43425B78}</a:tableStyleId>
              </a:tblPr>
              <a:tblGrid>
                <a:gridCol w="2336015">
                  <a:extLst>
                    <a:ext uri="{9D8B030D-6E8A-4147-A177-3AD203B41FA5}">
                      <a16:colId xmlns:a16="http://schemas.microsoft.com/office/drawing/2014/main" val="20000"/>
                    </a:ext>
                  </a:extLst>
                </a:gridCol>
                <a:gridCol w="5450673">
                  <a:extLst>
                    <a:ext uri="{9D8B030D-6E8A-4147-A177-3AD203B41FA5}">
                      <a16:colId xmlns:a16="http://schemas.microsoft.com/office/drawing/2014/main" val="20001"/>
                    </a:ext>
                  </a:extLst>
                </a:gridCol>
              </a:tblGrid>
              <a:tr h="1307913">
                <a:tc>
                  <a:txBody>
                    <a:bodyPr/>
                    <a:lstStyle/>
                    <a:p>
                      <a:r>
                        <a:rPr kumimoji="1" lang="ja-JP" altLang="en-US" sz="2800" dirty="0"/>
                        <a:t>現金</a:t>
                      </a:r>
                    </a:p>
                  </a:txBody>
                  <a:tcPr marL="91439" marR="91439"/>
                </a:tc>
                <a:tc>
                  <a:txBody>
                    <a:bodyPr/>
                    <a:lstStyle/>
                    <a:p>
                      <a:r>
                        <a:rPr kumimoji="1" lang="ja-JP" altLang="en-US" sz="2800" dirty="0"/>
                        <a:t>手許現金、要求払預金（当座預金、普通預金、通知預金など）</a:t>
                      </a:r>
                    </a:p>
                  </a:txBody>
                  <a:tcPr marL="91439" marR="91439"/>
                </a:tc>
                <a:extLst>
                  <a:ext uri="{0D108BD9-81ED-4DB2-BD59-A6C34878D82A}">
                    <a16:rowId xmlns:a16="http://schemas.microsoft.com/office/drawing/2014/main" val="10000"/>
                  </a:ext>
                </a:extLst>
              </a:tr>
              <a:tr h="2263962">
                <a:tc>
                  <a:txBody>
                    <a:bodyPr/>
                    <a:lstStyle/>
                    <a:p>
                      <a:r>
                        <a:rPr kumimoji="1" lang="ja-JP" altLang="en-US" sz="2800" dirty="0"/>
                        <a:t>現金同等物</a:t>
                      </a:r>
                    </a:p>
                  </a:txBody>
                  <a:tcPr marL="91439" marR="91439"/>
                </a:tc>
                <a:tc>
                  <a:txBody>
                    <a:bodyPr/>
                    <a:lstStyle/>
                    <a:p>
                      <a:r>
                        <a:rPr kumimoji="1" lang="ja-JP" altLang="en-US" sz="2800" dirty="0"/>
                        <a:t>取得日から満期日または償還日までの期間が</a:t>
                      </a:r>
                      <a:r>
                        <a:rPr kumimoji="1" lang="en-US" altLang="ja-JP" sz="2800" dirty="0"/>
                        <a:t>3</a:t>
                      </a:r>
                      <a:r>
                        <a:rPr kumimoji="1" lang="ja-JP" altLang="en-US" sz="2800" dirty="0"/>
                        <a:t>カ月以内の短期投資である定期預金、譲渡性預金、コマーシャル・ペーパー、公社債投資信託など</a:t>
                      </a:r>
                    </a:p>
                  </a:txBody>
                  <a:tcPr marL="91439" marR="91439"/>
                </a:tc>
                <a:extLst>
                  <a:ext uri="{0D108BD9-81ED-4DB2-BD59-A6C34878D82A}">
                    <a16:rowId xmlns:a16="http://schemas.microsoft.com/office/drawing/2014/main" val="10001"/>
                  </a:ext>
                </a:extLst>
              </a:tr>
            </a:tbl>
          </a:graphicData>
        </a:graphic>
      </p:graphicFrame>
      <p:sp>
        <p:nvSpPr>
          <p:cNvPr id="5134" name="テキスト ボックス 3">
            <a:extLst>
              <a:ext uri="{FF2B5EF4-FFF2-40B4-BE49-F238E27FC236}">
                <a16:creationId xmlns:a16="http://schemas.microsoft.com/office/drawing/2014/main" id="{0F643094-7EFC-4CF4-9FF8-89C62437602B}"/>
              </a:ext>
            </a:extLst>
          </p:cNvPr>
          <p:cNvSpPr txBox="1">
            <a:spLocks noChangeArrowheads="1"/>
          </p:cNvSpPr>
          <p:nvPr/>
        </p:nvSpPr>
        <p:spPr bwMode="auto">
          <a:xfrm>
            <a:off x="714375" y="1000125"/>
            <a:ext cx="53578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ash"/>
                <a:miter lim="800000"/>
                <a:headEnd/>
                <a:tailEnd/>
              </a14:hiddenLine>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buFont typeface="Wingdings" panose="05000000000000000000" pitchFamily="2" charset="2"/>
              <a:buChar char="n"/>
            </a:pPr>
            <a:r>
              <a:rPr lang="ja-JP" altLang="en-US" sz="3200"/>
              <a:t>　現金及び現金同等物</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スライド番号プレースホルダ 4">
            <a:extLst>
              <a:ext uri="{FF2B5EF4-FFF2-40B4-BE49-F238E27FC236}">
                <a16:creationId xmlns:a16="http://schemas.microsoft.com/office/drawing/2014/main" id="{51293E96-4596-4122-AEFA-21B9F29E7F0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423CFABF-3F95-44AA-A35F-B2CCE90058CE}" type="slidenum">
              <a:rPr kumimoji="0" lang="en-US" altLang="ja-JP">
                <a:latin typeface="Arial Black" panose="020B0A04020102020204" pitchFamily="34" charset="0"/>
              </a:rPr>
              <a:pPr eaLnBrk="1" hangingPunct="1"/>
              <a:t>30</a:t>
            </a:fld>
            <a:endParaRPr kumimoji="0" lang="en-US" altLang="ja-JP">
              <a:latin typeface="Arial Black" panose="020B0A04020102020204" pitchFamily="34" charset="0"/>
            </a:endParaRPr>
          </a:p>
        </p:txBody>
      </p:sp>
      <p:sp>
        <p:nvSpPr>
          <p:cNvPr id="32771" name="Rectangle 2">
            <a:extLst>
              <a:ext uri="{FF2B5EF4-FFF2-40B4-BE49-F238E27FC236}">
                <a16:creationId xmlns:a16="http://schemas.microsoft.com/office/drawing/2014/main" id="{B48BE192-6182-4621-9BA1-206E56688BDE}"/>
              </a:ext>
            </a:extLst>
          </p:cNvPr>
          <p:cNvSpPr>
            <a:spLocks noGrp="1" noChangeArrowheads="1"/>
          </p:cNvSpPr>
          <p:nvPr>
            <p:ph type="title"/>
          </p:nvPr>
        </p:nvSpPr>
        <p:spPr>
          <a:xfrm>
            <a:off x="457200" y="620713"/>
            <a:ext cx="8229600" cy="1368425"/>
          </a:xfrm>
          <a:solidFill>
            <a:schemeClr val="bg2">
              <a:alpha val="79999"/>
            </a:schemeClr>
          </a:solidFill>
        </p:spPr>
        <p:txBody>
          <a:bodyPr/>
          <a:lstStyle/>
          <a:p>
            <a:pPr eaLnBrk="1" hangingPunct="1"/>
            <a:r>
              <a:rPr lang="ja-JP" altLang="en-US">
                <a:solidFill>
                  <a:schemeClr val="bg1"/>
                </a:solidFill>
              </a:rPr>
              <a:t>本節で学習する箇所</a:t>
            </a:r>
          </a:p>
        </p:txBody>
      </p:sp>
      <p:sp>
        <p:nvSpPr>
          <p:cNvPr id="32772" name="Rectangle 3">
            <a:extLst>
              <a:ext uri="{FF2B5EF4-FFF2-40B4-BE49-F238E27FC236}">
                <a16:creationId xmlns:a16="http://schemas.microsoft.com/office/drawing/2014/main" id="{E925AB5E-4D2E-434B-80DF-E15673AAC608}"/>
              </a:ext>
            </a:extLst>
          </p:cNvPr>
          <p:cNvSpPr>
            <a:spLocks noGrp="1" noChangeArrowheads="1"/>
          </p:cNvSpPr>
          <p:nvPr>
            <p:ph type="body" idx="1"/>
          </p:nvPr>
        </p:nvSpPr>
        <p:spPr>
          <a:xfrm>
            <a:off x="357188" y="2420938"/>
            <a:ext cx="8643937" cy="4176712"/>
          </a:xfrm>
        </p:spPr>
        <p:txBody>
          <a:bodyPr/>
          <a:lstStyle/>
          <a:p>
            <a:pPr marL="801688" indent="-801688" eaLnBrk="1" hangingPunct="1">
              <a:buFont typeface="Wingdings" panose="05000000000000000000" pitchFamily="2" charset="2"/>
              <a:buNone/>
            </a:pPr>
            <a:r>
              <a:rPr lang="ja-JP" altLang="en-US"/>
              <a:t>（</a:t>
            </a:r>
            <a:r>
              <a:rPr lang="en-US" altLang="ja-JP"/>
              <a:t>1</a:t>
            </a:r>
            <a:r>
              <a:rPr lang="ja-JP" altLang="en-US"/>
              <a:t>）　損益計算書の数値を用いて各指標を算出しましょう。</a:t>
            </a:r>
            <a:endParaRPr lang="en-US" altLang="ja-JP"/>
          </a:p>
          <a:p>
            <a:pPr marL="801688" indent="-801688" eaLnBrk="1" hangingPunct="1">
              <a:buFont typeface="Wingdings" panose="05000000000000000000" pitchFamily="2" charset="2"/>
              <a:buNone/>
            </a:pPr>
            <a:r>
              <a:rPr lang="ja-JP" altLang="en-US"/>
              <a:t>（</a:t>
            </a:r>
            <a:r>
              <a:rPr lang="en-US" altLang="ja-JP"/>
              <a:t>2</a:t>
            </a:r>
            <a:r>
              <a:rPr lang="ja-JP" altLang="en-US"/>
              <a:t>）　それにもとづき、企業の収益性、成長性について分析をしましょう。</a:t>
            </a:r>
            <a:endParaRPr lang="en-US" altLang="ja-JP"/>
          </a:p>
          <a:p>
            <a:pPr marL="801688" indent="-801688" eaLnBrk="1" hangingPunct="1">
              <a:buFont typeface="Wingdings" panose="05000000000000000000" pitchFamily="2" charset="2"/>
              <a:buNone/>
            </a:pPr>
            <a:r>
              <a:rPr lang="ja-JP" altLang="en-US"/>
              <a:t>（</a:t>
            </a:r>
            <a:r>
              <a:rPr lang="en-US" altLang="ja-JP"/>
              <a:t>3</a:t>
            </a:r>
            <a:r>
              <a:rPr lang="ja-JP" altLang="en-US"/>
              <a:t>）　キャッシュ・フロー計算書の数値を用いて各指標を算出しましょう。</a:t>
            </a:r>
            <a:endParaRPr lang="en-US" altLang="ja-JP"/>
          </a:p>
          <a:p>
            <a:pPr marL="801688" indent="-801688" eaLnBrk="1" hangingPunct="1">
              <a:buFont typeface="Wingdings" panose="05000000000000000000" pitchFamily="2" charset="2"/>
              <a:buNone/>
            </a:pPr>
            <a:r>
              <a:rPr lang="ja-JP" altLang="en-US"/>
              <a:t>（</a:t>
            </a:r>
            <a:r>
              <a:rPr lang="en-US" altLang="ja-JP"/>
              <a:t>4</a:t>
            </a:r>
            <a:r>
              <a:rPr lang="ja-JP" altLang="en-US"/>
              <a:t>）　それにもとづき、企業の収益性、安全性について分析しましょう。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2772">
                                            <p:txEl>
                                              <p:pRg st="0" end="0"/>
                                            </p:txEl>
                                          </p:spTgt>
                                        </p:tgtEl>
                                        <p:attrNameLst>
                                          <p:attrName>style.visibility</p:attrName>
                                        </p:attrNameLst>
                                      </p:cBhvr>
                                      <p:to>
                                        <p:strVal val="visible"/>
                                      </p:to>
                                    </p:set>
                                    <p:animEffect transition="in" filter="fade">
                                      <p:cBhvr>
                                        <p:cTn id="7" dur="2000"/>
                                        <p:tgtEl>
                                          <p:spTgt spid="3277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2772">
                                            <p:txEl>
                                              <p:pRg st="1" end="1"/>
                                            </p:txEl>
                                          </p:spTgt>
                                        </p:tgtEl>
                                        <p:attrNameLst>
                                          <p:attrName>style.visibility</p:attrName>
                                        </p:attrNameLst>
                                      </p:cBhvr>
                                      <p:to>
                                        <p:strVal val="visible"/>
                                      </p:to>
                                    </p:set>
                                    <p:animEffect transition="in" filter="fade">
                                      <p:cBhvr>
                                        <p:cTn id="12" dur="2000"/>
                                        <p:tgtEl>
                                          <p:spTgt spid="3277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32772">
                                            <p:txEl>
                                              <p:pRg st="2" end="2"/>
                                            </p:txEl>
                                          </p:spTgt>
                                        </p:tgtEl>
                                        <p:attrNameLst>
                                          <p:attrName>style.visibility</p:attrName>
                                        </p:attrNameLst>
                                      </p:cBhvr>
                                      <p:to>
                                        <p:strVal val="visible"/>
                                      </p:to>
                                    </p:set>
                                    <p:animEffect transition="in" filter="fade">
                                      <p:cBhvr>
                                        <p:cTn id="17" dur="2000"/>
                                        <p:tgtEl>
                                          <p:spTgt spid="3277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32772">
                                            <p:txEl>
                                              <p:pRg st="3" end="3"/>
                                            </p:txEl>
                                          </p:spTgt>
                                        </p:tgtEl>
                                        <p:attrNameLst>
                                          <p:attrName>style.visibility</p:attrName>
                                        </p:attrNameLst>
                                      </p:cBhvr>
                                      <p:to>
                                        <p:strVal val="visible"/>
                                      </p:to>
                                    </p:set>
                                    <p:animEffect transition="in" filter="fade">
                                      <p:cBhvr>
                                        <p:cTn id="22" dur="2000"/>
                                        <p:tgtEl>
                                          <p:spTgt spid="3277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4816995A-98D0-4061-9878-7D883A8AC0B8}"/>
              </a:ext>
            </a:extLst>
          </p:cNvPr>
          <p:cNvSpPr>
            <a:spLocks noGrp="1" noChangeArrowheads="1"/>
          </p:cNvSpPr>
          <p:nvPr>
            <p:ph type="title"/>
          </p:nvPr>
        </p:nvSpPr>
        <p:spPr/>
        <p:txBody>
          <a:bodyPr/>
          <a:lstStyle/>
          <a:p>
            <a:pPr eaLnBrk="1" hangingPunct="1"/>
            <a:r>
              <a:rPr lang="ja-JP" altLang="en-US" sz="4000">
                <a:solidFill>
                  <a:schemeClr val="bg2"/>
                </a:solidFill>
              </a:rPr>
              <a:t>１　損益計算書を読む</a:t>
            </a:r>
          </a:p>
        </p:txBody>
      </p:sp>
      <p:sp>
        <p:nvSpPr>
          <p:cNvPr id="33795" name="Rectangle 3">
            <a:extLst>
              <a:ext uri="{FF2B5EF4-FFF2-40B4-BE49-F238E27FC236}">
                <a16:creationId xmlns:a16="http://schemas.microsoft.com/office/drawing/2014/main" id="{080A572A-BDC0-461B-B343-05A71F76252A}"/>
              </a:ext>
            </a:extLst>
          </p:cNvPr>
          <p:cNvSpPr>
            <a:spLocks noGrp="1" noChangeArrowheads="1"/>
          </p:cNvSpPr>
          <p:nvPr>
            <p:ph idx="1"/>
          </p:nvPr>
        </p:nvSpPr>
        <p:spPr>
          <a:xfrm>
            <a:off x="1643063" y="2286000"/>
            <a:ext cx="7286625" cy="661988"/>
          </a:xfrm>
        </p:spPr>
        <p:txBody>
          <a:bodyPr/>
          <a:lstStyle/>
          <a:p>
            <a:pPr eaLnBrk="1" hangingPunct="1">
              <a:buFontTx/>
              <a:buNone/>
            </a:pPr>
            <a:r>
              <a:rPr lang="ja-JP" altLang="en-US"/>
              <a:t>一定期間の企業の経営成績を表したもの </a:t>
            </a:r>
          </a:p>
        </p:txBody>
      </p:sp>
      <p:sp>
        <p:nvSpPr>
          <p:cNvPr id="33796" name="スライド番号プレースホルダ 5">
            <a:extLst>
              <a:ext uri="{FF2B5EF4-FFF2-40B4-BE49-F238E27FC236}">
                <a16:creationId xmlns:a16="http://schemas.microsoft.com/office/drawing/2014/main" id="{47C71A39-C6CE-4528-8F96-7CF15D2F010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630DAD55-6E0D-40CE-80FE-E042F21DB58B}" type="slidenum">
              <a:rPr kumimoji="0" lang="en-US" altLang="ja-JP">
                <a:latin typeface="Arial Black" panose="020B0A04020102020204" pitchFamily="34" charset="0"/>
              </a:rPr>
              <a:pPr eaLnBrk="1" hangingPunct="1"/>
              <a:t>31</a:t>
            </a:fld>
            <a:endParaRPr kumimoji="0" lang="en-US" altLang="ja-JP">
              <a:latin typeface="Arial Black" panose="020B0A04020102020204" pitchFamily="34" charset="0"/>
            </a:endParaRPr>
          </a:p>
        </p:txBody>
      </p:sp>
      <p:graphicFrame>
        <p:nvGraphicFramePr>
          <p:cNvPr id="5" name="表 4">
            <a:extLst>
              <a:ext uri="{FF2B5EF4-FFF2-40B4-BE49-F238E27FC236}">
                <a16:creationId xmlns:a16="http://schemas.microsoft.com/office/drawing/2014/main" id="{A5227CDE-6CD6-4ACD-8EAE-9C5309375367}"/>
              </a:ext>
            </a:extLst>
          </p:cNvPr>
          <p:cNvGraphicFramePr>
            <a:graphicFrameLocks noGrp="1"/>
          </p:cNvGraphicFramePr>
          <p:nvPr/>
        </p:nvGraphicFramePr>
        <p:xfrm>
          <a:off x="1071563" y="3071813"/>
          <a:ext cx="4857750" cy="2714625"/>
        </p:xfrm>
        <a:graphic>
          <a:graphicData uri="http://schemas.openxmlformats.org/drawingml/2006/table">
            <a:tbl>
              <a:tblPr/>
              <a:tblGrid>
                <a:gridCol w="2428875">
                  <a:extLst>
                    <a:ext uri="{9D8B030D-6E8A-4147-A177-3AD203B41FA5}">
                      <a16:colId xmlns:a16="http://schemas.microsoft.com/office/drawing/2014/main" val="20000"/>
                    </a:ext>
                  </a:extLst>
                </a:gridCol>
                <a:gridCol w="2428875">
                  <a:extLst>
                    <a:ext uri="{9D8B030D-6E8A-4147-A177-3AD203B41FA5}">
                      <a16:colId xmlns:a16="http://schemas.microsoft.com/office/drawing/2014/main" val="20001"/>
                    </a:ext>
                  </a:extLst>
                </a:gridCol>
              </a:tblGrid>
              <a:tr h="1703294">
                <a:tc>
                  <a:txBody>
                    <a:bodyPr/>
                    <a:lstStyle/>
                    <a:p>
                      <a:pPr algn="ctr" fontAlgn="ctr"/>
                      <a:r>
                        <a:rPr lang="ja-JP" altLang="en-US" sz="2800" b="0" i="0" u="none" strike="noStrike" dirty="0">
                          <a:solidFill>
                            <a:schemeClr val="tx1"/>
                          </a:solidFill>
                          <a:latin typeface="ＭＳ Ｐゴシック"/>
                        </a:rPr>
                        <a:t>費　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9795"/>
                    </a:solidFill>
                  </a:tcPr>
                </a:tc>
                <a:tc rowSpan="2">
                  <a:txBody>
                    <a:bodyPr/>
                    <a:lstStyle/>
                    <a:p>
                      <a:pPr algn="ctr" fontAlgn="ctr"/>
                      <a:r>
                        <a:rPr lang="ja-JP" altLang="en-US" sz="2800" b="0" i="0" u="none" strike="noStrike" dirty="0">
                          <a:solidFill>
                            <a:schemeClr val="tx1"/>
                          </a:solidFill>
                          <a:latin typeface="ＭＳ Ｐゴシック"/>
                        </a:rPr>
                        <a:t>収　益</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extLst>
                  <a:ext uri="{0D108BD9-81ED-4DB2-BD59-A6C34878D82A}">
                    <a16:rowId xmlns:a16="http://schemas.microsoft.com/office/drawing/2014/main" val="10000"/>
                  </a:ext>
                </a:extLst>
              </a:tr>
              <a:tr h="1011331">
                <a:tc>
                  <a:txBody>
                    <a:bodyPr/>
                    <a:lstStyle/>
                    <a:p>
                      <a:pPr algn="ctr" fontAlgn="ctr"/>
                      <a:r>
                        <a:rPr lang="ja-JP" altLang="en-US" sz="2800" b="0" i="0" u="none" strike="noStrike" dirty="0">
                          <a:solidFill>
                            <a:schemeClr val="tx1"/>
                          </a:solidFill>
                          <a:latin typeface="ＭＳ Ｐゴシック"/>
                        </a:rPr>
                        <a:t>利　益</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69A"/>
                    </a:solidFill>
                  </a:tcPr>
                </a:tc>
                <a:tc vMerge="1">
                  <a:txBody>
                    <a:bodyPr/>
                    <a:lstStyle/>
                    <a:p>
                      <a:endParaRPr kumimoji="1" lang="ja-JP" altLang="en-US"/>
                    </a:p>
                  </a:txBody>
                  <a:tcPr/>
                </a:tc>
                <a:extLst>
                  <a:ext uri="{0D108BD9-81ED-4DB2-BD59-A6C34878D82A}">
                    <a16:rowId xmlns:a16="http://schemas.microsoft.com/office/drawing/2014/main" val="10001"/>
                  </a:ext>
                </a:extLst>
              </a:tr>
            </a:tbl>
          </a:graphicData>
        </a:graphic>
      </p:graphicFrame>
      <p:sp>
        <p:nvSpPr>
          <p:cNvPr id="33807" name="テキスト ボックス 5">
            <a:extLst>
              <a:ext uri="{FF2B5EF4-FFF2-40B4-BE49-F238E27FC236}">
                <a16:creationId xmlns:a16="http://schemas.microsoft.com/office/drawing/2014/main" id="{9E5403AB-EDAE-46CC-AFA6-E1B5B4A4464A}"/>
              </a:ext>
            </a:extLst>
          </p:cNvPr>
          <p:cNvSpPr txBox="1">
            <a:spLocks noChangeArrowheads="1"/>
          </p:cNvSpPr>
          <p:nvPr/>
        </p:nvSpPr>
        <p:spPr bwMode="auto">
          <a:xfrm>
            <a:off x="1000125" y="1643063"/>
            <a:ext cx="39290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ash"/>
                <a:miter lim="800000"/>
                <a:headEnd/>
                <a:tailEnd/>
              </a14:hiddenLine>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buFont typeface="Wingdings" panose="05000000000000000000" pitchFamily="2" charset="2"/>
              <a:buChar char="n"/>
            </a:pPr>
            <a:r>
              <a:rPr lang="ja-JP" altLang="en-US" sz="3600">
                <a:solidFill>
                  <a:schemeClr val="bg2"/>
                </a:solidFill>
              </a:rPr>
              <a:t>　損益計算書</a:t>
            </a:r>
          </a:p>
        </p:txBody>
      </p:sp>
      <p:sp>
        <p:nvSpPr>
          <p:cNvPr id="33808" name="テキスト ボックス 6">
            <a:extLst>
              <a:ext uri="{FF2B5EF4-FFF2-40B4-BE49-F238E27FC236}">
                <a16:creationId xmlns:a16="http://schemas.microsoft.com/office/drawing/2014/main" id="{6F72ED98-B212-461D-B351-BE23A02CA06E}"/>
              </a:ext>
            </a:extLst>
          </p:cNvPr>
          <p:cNvSpPr txBox="1">
            <a:spLocks noChangeArrowheads="1"/>
          </p:cNvSpPr>
          <p:nvPr/>
        </p:nvSpPr>
        <p:spPr bwMode="auto">
          <a:xfrm>
            <a:off x="857250" y="6072188"/>
            <a:ext cx="53578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ash"/>
                <a:miter lim="800000"/>
                <a:headEnd/>
                <a:tailEnd/>
              </a14:hiddenLine>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3200">
                <a:solidFill>
                  <a:schemeClr val="bg2"/>
                </a:solidFill>
              </a:rPr>
              <a:t>費用</a:t>
            </a:r>
            <a:r>
              <a:rPr lang="ja-JP" altLang="en-US" sz="3200"/>
              <a:t> ＋ </a:t>
            </a:r>
            <a:r>
              <a:rPr lang="ja-JP" altLang="en-US" sz="3200">
                <a:solidFill>
                  <a:schemeClr val="bg2"/>
                </a:solidFill>
              </a:rPr>
              <a:t>利益</a:t>
            </a:r>
            <a:r>
              <a:rPr lang="ja-JP" altLang="en-US" sz="3200"/>
              <a:t> ＝ 　　</a:t>
            </a:r>
            <a:r>
              <a:rPr lang="ja-JP" altLang="en-US" sz="3200">
                <a:solidFill>
                  <a:schemeClr val="bg2"/>
                </a:solidFill>
              </a:rPr>
              <a:t>収益</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fade">
                                      <p:cBhvr>
                                        <p:cTn id="7" dur="2000"/>
                                        <p:tgtEl>
                                          <p:spTgt spid="337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0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3808"/>
                                        </p:tgtEl>
                                        <p:attrNameLst>
                                          <p:attrName>style.visibility</p:attrName>
                                        </p:attrNameLst>
                                      </p:cBhvr>
                                      <p:to>
                                        <p:strVal val="visible"/>
                                      </p:to>
                                    </p:set>
                                    <p:animEffect transition="in" filter="fade">
                                      <p:cBhvr>
                                        <p:cTn id="17" dur="2000"/>
                                        <p:tgtEl>
                                          <p:spTgt spid="338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0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59590989-E5F4-4F5D-92BC-13A79046040D}"/>
              </a:ext>
            </a:extLst>
          </p:cNvPr>
          <p:cNvSpPr>
            <a:spLocks noGrp="1" noChangeArrowheads="1"/>
          </p:cNvSpPr>
          <p:nvPr>
            <p:ph type="title"/>
          </p:nvPr>
        </p:nvSpPr>
        <p:spPr>
          <a:xfrm>
            <a:off x="285750" y="357188"/>
            <a:ext cx="8229600" cy="971550"/>
          </a:xfrm>
        </p:spPr>
        <p:txBody>
          <a:bodyPr/>
          <a:lstStyle/>
          <a:p>
            <a:pPr eaLnBrk="1" hangingPunct="1"/>
            <a:r>
              <a:rPr lang="ja-JP" altLang="en-US" sz="4000">
                <a:solidFill>
                  <a:schemeClr val="bg2"/>
                </a:solidFill>
              </a:rPr>
              <a:t>２　キャッシュ・フロー計算書を読む</a:t>
            </a:r>
          </a:p>
        </p:txBody>
      </p:sp>
      <p:sp>
        <p:nvSpPr>
          <p:cNvPr id="34819" name="Rectangle 3">
            <a:extLst>
              <a:ext uri="{FF2B5EF4-FFF2-40B4-BE49-F238E27FC236}">
                <a16:creationId xmlns:a16="http://schemas.microsoft.com/office/drawing/2014/main" id="{DA05BA2F-F1E4-41C6-8BC0-EE09775C18D7}"/>
              </a:ext>
            </a:extLst>
          </p:cNvPr>
          <p:cNvSpPr>
            <a:spLocks noGrp="1" noChangeArrowheads="1"/>
          </p:cNvSpPr>
          <p:nvPr>
            <p:ph idx="1"/>
          </p:nvPr>
        </p:nvSpPr>
        <p:spPr>
          <a:xfrm>
            <a:off x="571500" y="1214438"/>
            <a:ext cx="8143875" cy="1357312"/>
          </a:xfrm>
        </p:spPr>
        <p:txBody>
          <a:bodyPr/>
          <a:lstStyle/>
          <a:p>
            <a:pPr eaLnBrk="1" hangingPunct="1">
              <a:buSzPct val="100000"/>
            </a:pPr>
            <a:r>
              <a:rPr lang="ja-JP" altLang="en-US" sz="3600">
                <a:solidFill>
                  <a:schemeClr val="bg2"/>
                </a:solidFill>
              </a:rPr>
              <a:t>　キャッシュ・フロー計算書とは</a:t>
            </a:r>
            <a:endParaRPr lang="en-US" altLang="ja-JP" sz="3600">
              <a:solidFill>
                <a:schemeClr val="bg2"/>
              </a:solidFill>
            </a:endParaRPr>
          </a:p>
          <a:p>
            <a:pPr eaLnBrk="1" hangingPunct="1">
              <a:buFontTx/>
              <a:buNone/>
            </a:pPr>
            <a:r>
              <a:rPr lang="ja-JP" altLang="en-US"/>
              <a:t>　　キャッシュ・フロー計算書とは、一定期間におけるキャッシュの増減を表す計算書 </a:t>
            </a:r>
          </a:p>
        </p:txBody>
      </p:sp>
      <p:sp>
        <p:nvSpPr>
          <p:cNvPr id="34820" name="スライド番号プレースホルダ 5">
            <a:extLst>
              <a:ext uri="{FF2B5EF4-FFF2-40B4-BE49-F238E27FC236}">
                <a16:creationId xmlns:a16="http://schemas.microsoft.com/office/drawing/2014/main" id="{A44C43F9-24A8-44B5-BE19-87893FC1DE3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D858AD88-70BD-451F-95EC-EC5FC1D89D86}" type="slidenum">
              <a:rPr kumimoji="0" lang="en-US" altLang="ja-JP">
                <a:latin typeface="Arial Black" panose="020B0A04020102020204" pitchFamily="34" charset="0"/>
              </a:rPr>
              <a:pPr eaLnBrk="1" hangingPunct="1"/>
              <a:t>32</a:t>
            </a:fld>
            <a:endParaRPr kumimoji="0" lang="en-US" altLang="ja-JP">
              <a:latin typeface="Arial Black" panose="020B0A04020102020204" pitchFamily="34" charset="0"/>
            </a:endParaRPr>
          </a:p>
        </p:txBody>
      </p:sp>
      <p:graphicFrame>
        <p:nvGraphicFramePr>
          <p:cNvPr id="5" name="表 4">
            <a:extLst>
              <a:ext uri="{FF2B5EF4-FFF2-40B4-BE49-F238E27FC236}">
                <a16:creationId xmlns:a16="http://schemas.microsoft.com/office/drawing/2014/main" id="{0B7CA5FB-AC98-4790-A224-085AD566CD91}"/>
              </a:ext>
            </a:extLst>
          </p:cNvPr>
          <p:cNvGraphicFramePr>
            <a:graphicFrameLocks noGrp="1"/>
          </p:cNvGraphicFramePr>
          <p:nvPr/>
        </p:nvGraphicFramePr>
        <p:xfrm>
          <a:off x="1000125" y="3630613"/>
          <a:ext cx="2857500" cy="2000250"/>
        </p:xfrm>
        <a:graphic>
          <a:graphicData uri="http://schemas.openxmlformats.org/drawingml/2006/table">
            <a:tbl>
              <a:tblPr>
                <a:tableStyleId>{C4B1156A-380E-4F78-BDF5-A606A8083BF9}</a:tableStyleId>
              </a:tblPr>
              <a:tblGrid>
                <a:gridCol w="1428750">
                  <a:extLst>
                    <a:ext uri="{9D8B030D-6E8A-4147-A177-3AD203B41FA5}">
                      <a16:colId xmlns:a16="http://schemas.microsoft.com/office/drawing/2014/main" val="20000"/>
                    </a:ext>
                  </a:extLst>
                </a:gridCol>
                <a:gridCol w="1428750">
                  <a:extLst>
                    <a:ext uri="{9D8B030D-6E8A-4147-A177-3AD203B41FA5}">
                      <a16:colId xmlns:a16="http://schemas.microsoft.com/office/drawing/2014/main" val="20001"/>
                    </a:ext>
                  </a:extLst>
                </a:gridCol>
              </a:tblGrid>
              <a:tr h="714375">
                <a:tc>
                  <a:txBody>
                    <a:bodyPr/>
                    <a:lstStyle/>
                    <a:p>
                      <a:r>
                        <a:rPr kumimoji="1" lang="ja-JP" altLang="en-US" sz="2000" dirty="0">
                          <a:solidFill>
                            <a:schemeClr val="bg2"/>
                          </a:solidFill>
                        </a:rPr>
                        <a:t>キャッシュ</a:t>
                      </a:r>
                    </a:p>
                  </a:txBody>
                  <a:tcPr marL="91439" marR="91439" anchor="ctr" anchorCtr="1">
                    <a:solidFill>
                      <a:schemeClr val="accent2"/>
                    </a:solidFill>
                  </a:tcPr>
                </a:tc>
                <a:tc rowSpan="2">
                  <a:txBody>
                    <a:bodyPr/>
                    <a:lstStyle/>
                    <a:p>
                      <a:r>
                        <a:rPr kumimoji="1" lang="ja-JP" altLang="en-US" sz="1800" dirty="0"/>
                        <a:t>負債</a:t>
                      </a:r>
                    </a:p>
                  </a:txBody>
                  <a:tcPr marL="91439" marR="91439" anchor="ctr" anchorCtr="1">
                    <a:solidFill>
                      <a:schemeClr val="bg1"/>
                    </a:solidFill>
                  </a:tcPr>
                </a:tc>
                <a:extLst>
                  <a:ext uri="{0D108BD9-81ED-4DB2-BD59-A6C34878D82A}">
                    <a16:rowId xmlns:a16="http://schemas.microsoft.com/office/drawing/2014/main" val="10000"/>
                  </a:ext>
                </a:extLst>
              </a:tr>
              <a:tr h="571500">
                <a:tc rowSpan="2">
                  <a:txBody>
                    <a:bodyPr/>
                    <a:lstStyle/>
                    <a:p>
                      <a:r>
                        <a:rPr kumimoji="1" lang="ja-JP" altLang="en-US" sz="1800" dirty="0"/>
                        <a:t>キャッシュ以外の資産</a:t>
                      </a:r>
                    </a:p>
                  </a:txBody>
                  <a:tcPr marL="91439" marR="91439" anchor="ctr" anchorCtr="1">
                    <a:solidFill>
                      <a:schemeClr val="bg1"/>
                    </a:solidFill>
                  </a:tcPr>
                </a:tc>
                <a:tc vMerge="1">
                  <a:txBody>
                    <a:bodyPr/>
                    <a:lstStyle/>
                    <a:p>
                      <a:endParaRPr kumimoji="1" lang="ja-JP" altLang="en-US" dirty="0"/>
                    </a:p>
                  </a:txBody>
                  <a:tcPr/>
                </a:tc>
                <a:extLst>
                  <a:ext uri="{0D108BD9-81ED-4DB2-BD59-A6C34878D82A}">
                    <a16:rowId xmlns:a16="http://schemas.microsoft.com/office/drawing/2014/main" val="10001"/>
                  </a:ext>
                </a:extLst>
              </a:tr>
              <a:tr h="714375">
                <a:tc vMerge="1">
                  <a:txBody>
                    <a:bodyPr/>
                    <a:lstStyle/>
                    <a:p>
                      <a:endParaRPr kumimoji="1" lang="ja-JP" altLang="en-US" dirty="0"/>
                    </a:p>
                  </a:txBody>
                  <a:tcPr/>
                </a:tc>
                <a:tc>
                  <a:txBody>
                    <a:bodyPr/>
                    <a:lstStyle/>
                    <a:p>
                      <a:pPr>
                        <a:buFont typeface="Arial" pitchFamily="34" charset="0"/>
                        <a:buNone/>
                      </a:pPr>
                      <a:r>
                        <a:rPr kumimoji="1" lang="ja-JP" altLang="en-US" sz="1800" dirty="0"/>
                        <a:t>純資産</a:t>
                      </a:r>
                    </a:p>
                  </a:txBody>
                  <a:tcPr marL="91439" marR="91439" anchor="ctr" anchorCtr="1">
                    <a:solidFill>
                      <a:schemeClr val="bg1"/>
                    </a:solidFill>
                  </a:tcPr>
                </a:tc>
                <a:extLst>
                  <a:ext uri="{0D108BD9-81ED-4DB2-BD59-A6C34878D82A}">
                    <a16:rowId xmlns:a16="http://schemas.microsoft.com/office/drawing/2014/main" val="10002"/>
                  </a:ext>
                </a:extLst>
              </a:tr>
            </a:tbl>
          </a:graphicData>
        </a:graphic>
      </p:graphicFrame>
      <p:sp>
        <p:nvSpPr>
          <p:cNvPr id="34833" name="テキスト ボックス 5">
            <a:extLst>
              <a:ext uri="{FF2B5EF4-FFF2-40B4-BE49-F238E27FC236}">
                <a16:creationId xmlns:a16="http://schemas.microsoft.com/office/drawing/2014/main" id="{8595C53E-9EA3-4224-8BA8-22165087D6A3}"/>
              </a:ext>
            </a:extLst>
          </p:cNvPr>
          <p:cNvSpPr txBox="1">
            <a:spLocks noChangeArrowheads="1"/>
          </p:cNvSpPr>
          <p:nvPr/>
        </p:nvSpPr>
        <p:spPr bwMode="auto">
          <a:xfrm>
            <a:off x="1285875" y="5773738"/>
            <a:ext cx="2286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ash"/>
                <a:miter lim="800000"/>
                <a:headEnd/>
                <a:tailEnd/>
              </a14:hiddenLine>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a:t>貸借対照表（前期末）</a:t>
            </a:r>
          </a:p>
        </p:txBody>
      </p:sp>
      <p:graphicFrame>
        <p:nvGraphicFramePr>
          <p:cNvPr id="7" name="表 6">
            <a:extLst>
              <a:ext uri="{FF2B5EF4-FFF2-40B4-BE49-F238E27FC236}">
                <a16:creationId xmlns:a16="http://schemas.microsoft.com/office/drawing/2014/main" id="{EE5BD965-C2E6-477E-AFCF-0B1F52A7EF6D}"/>
              </a:ext>
            </a:extLst>
          </p:cNvPr>
          <p:cNvGraphicFramePr>
            <a:graphicFrameLocks noGrp="1"/>
          </p:cNvGraphicFramePr>
          <p:nvPr/>
        </p:nvGraphicFramePr>
        <p:xfrm>
          <a:off x="5143500" y="3630613"/>
          <a:ext cx="2857500" cy="2778125"/>
        </p:xfrm>
        <a:graphic>
          <a:graphicData uri="http://schemas.openxmlformats.org/drawingml/2006/table">
            <a:tbl>
              <a:tblPr>
                <a:tableStyleId>{C4B1156A-380E-4F78-BDF5-A606A8083BF9}</a:tableStyleId>
              </a:tblPr>
              <a:tblGrid>
                <a:gridCol w="1428750">
                  <a:extLst>
                    <a:ext uri="{9D8B030D-6E8A-4147-A177-3AD203B41FA5}">
                      <a16:colId xmlns:a16="http://schemas.microsoft.com/office/drawing/2014/main" val="20000"/>
                    </a:ext>
                  </a:extLst>
                </a:gridCol>
                <a:gridCol w="1428750">
                  <a:extLst>
                    <a:ext uri="{9D8B030D-6E8A-4147-A177-3AD203B41FA5}">
                      <a16:colId xmlns:a16="http://schemas.microsoft.com/office/drawing/2014/main" val="20001"/>
                    </a:ext>
                  </a:extLst>
                </a:gridCol>
              </a:tblGrid>
              <a:tr h="1000353">
                <a:tc>
                  <a:txBody>
                    <a:bodyPr/>
                    <a:lstStyle/>
                    <a:p>
                      <a:r>
                        <a:rPr kumimoji="1" lang="ja-JP" altLang="en-US" sz="2000" dirty="0">
                          <a:solidFill>
                            <a:schemeClr val="bg2"/>
                          </a:solidFill>
                        </a:rPr>
                        <a:t>キャッシュ</a:t>
                      </a:r>
                    </a:p>
                  </a:txBody>
                  <a:tcPr marL="91439" marR="91439" marT="45730" marB="45730" anchor="ctr" anchorCtr="1">
                    <a:solidFill>
                      <a:schemeClr val="accent2"/>
                    </a:solidFill>
                  </a:tcPr>
                </a:tc>
                <a:tc rowSpan="2">
                  <a:txBody>
                    <a:bodyPr/>
                    <a:lstStyle/>
                    <a:p>
                      <a:r>
                        <a:rPr kumimoji="1" lang="ja-JP" altLang="en-US" sz="1800" dirty="0"/>
                        <a:t>負債</a:t>
                      </a:r>
                    </a:p>
                  </a:txBody>
                  <a:tcPr marL="91439" marR="91439" marT="45730" marB="45730" anchor="ctr" anchorCtr="1">
                    <a:solidFill>
                      <a:schemeClr val="bg1"/>
                    </a:solidFill>
                  </a:tcPr>
                </a:tc>
                <a:extLst>
                  <a:ext uri="{0D108BD9-81ED-4DB2-BD59-A6C34878D82A}">
                    <a16:rowId xmlns:a16="http://schemas.microsoft.com/office/drawing/2014/main" val="10000"/>
                  </a:ext>
                </a:extLst>
              </a:tr>
              <a:tr h="571630">
                <a:tc rowSpan="2">
                  <a:txBody>
                    <a:bodyPr/>
                    <a:lstStyle/>
                    <a:p>
                      <a:r>
                        <a:rPr kumimoji="1" lang="ja-JP" altLang="en-US" sz="1800" dirty="0"/>
                        <a:t>キャッシュ以外の資産</a:t>
                      </a:r>
                    </a:p>
                  </a:txBody>
                  <a:tcPr marL="91439" marR="91439" marT="45730" marB="45730" anchor="ctr" anchorCtr="1">
                    <a:solidFill>
                      <a:schemeClr val="bg1"/>
                    </a:solidFill>
                  </a:tcPr>
                </a:tc>
                <a:tc vMerge="1">
                  <a:txBody>
                    <a:bodyPr/>
                    <a:lstStyle/>
                    <a:p>
                      <a:endParaRPr kumimoji="1" lang="ja-JP" altLang="en-US" dirty="0"/>
                    </a:p>
                  </a:txBody>
                  <a:tcPr/>
                </a:tc>
                <a:extLst>
                  <a:ext uri="{0D108BD9-81ED-4DB2-BD59-A6C34878D82A}">
                    <a16:rowId xmlns:a16="http://schemas.microsoft.com/office/drawing/2014/main" val="10001"/>
                  </a:ext>
                </a:extLst>
              </a:tr>
              <a:tr h="1206142">
                <a:tc vMerge="1">
                  <a:txBody>
                    <a:bodyPr/>
                    <a:lstStyle/>
                    <a:p>
                      <a:endParaRPr kumimoji="1" lang="ja-JP" altLang="en-US" dirty="0"/>
                    </a:p>
                  </a:txBody>
                  <a:tcPr/>
                </a:tc>
                <a:tc>
                  <a:txBody>
                    <a:bodyPr/>
                    <a:lstStyle/>
                    <a:p>
                      <a:r>
                        <a:rPr kumimoji="1" lang="ja-JP" altLang="en-US" sz="1800" dirty="0"/>
                        <a:t>純資産</a:t>
                      </a:r>
                    </a:p>
                  </a:txBody>
                  <a:tcPr marL="91439" marR="91439" marT="45730" marB="45730" anchor="ctr" anchorCtr="1">
                    <a:solidFill>
                      <a:schemeClr val="bg1"/>
                    </a:solidFill>
                  </a:tcPr>
                </a:tc>
                <a:extLst>
                  <a:ext uri="{0D108BD9-81ED-4DB2-BD59-A6C34878D82A}">
                    <a16:rowId xmlns:a16="http://schemas.microsoft.com/office/drawing/2014/main" val="10002"/>
                  </a:ext>
                </a:extLst>
              </a:tr>
            </a:tbl>
          </a:graphicData>
        </a:graphic>
      </p:graphicFrame>
      <p:sp>
        <p:nvSpPr>
          <p:cNvPr id="34846" name="テキスト ボックス 7">
            <a:extLst>
              <a:ext uri="{FF2B5EF4-FFF2-40B4-BE49-F238E27FC236}">
                <a16:creationId xmlns:a16="http://schemas.microsoft.com/office/drawing/2014/main" id="{BDDCA43E-10C5-4428-AD41-BEBC6C2702D9}"/>
              </a:ext>
            </a:extLst>
          </p:cNvPr>
          <p:cNvSpPr txBox="1">
            <a:spLocks noChangeArrowheads="1"/>
          </p:cNvSpPr>
          <p:nvPr/>
        </p:nvSpPr>
        <p:spPr bwMode="auto">
          <a:xfrm>
            <a:off x="5572125" y="6488113"/>
            <a:ext cx="25717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ash"/>
                <a:miter lim="800000"/>
                <a:headEnd/>
                <a:tailEnd/>
              </a14:hiddenLine>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a:t>貸借対照表（当期末）</a:t>
            </a:r>
          </a:p>
        </p:txBody>
      </p:sp>
      <p:sp>
        <p:nvSpPr>
          <p:cNvPr id="34847" name="下カーブ矢印 12">
            <a:extLst>
              <a:ext uri="{FF2B5EF4-FFF2-40B4-BE49-F238E27FC236}">
                <a16:creationId xmlns:a16="http://schemas.microsoft.com/office/drawing/2014/main" id="{67221010-D578-47CC-8F6F-1E3A0935F1E7}"/>
              </a:ext>
            </a:extLst>
          </p:cNvPr>
          <p:cNvSpPr>
            <a:spLocks noChangeArrowheads="1"/>
          </p:cNvSpPr>
          <p:nvPr/>
        </p:nvSpPr>
        <p:spPr bwMode="auto">
          <a:xfrm>
            <a:off x="1714500" y="2916238"/>
            <a:ext cx="4429125" cy="928687"/>
          </a:xfrm>
          <a:prstGeom prst="curvedDownArrow">
            <a:avLst>
              <a:gd name="adj1" fmla="val 25016"/>
              <a:gd name="adj2" fmla="val 50011"/>
              <a:gd name="adj3" fmla="val 25000"/>
            </a:avLst>
          </a:prstGeom>
          <a:solidFill>
            <a:srgbClr val="FFFF99"/>
          </a:solidFill>
          <a:ln w="9525" algn="ctr">
            <a:solidFill>
              <a:schemeClr val="tx1"/>
            </a:solidFill>
            <a:round/>
            <a:headEnd/>
            <a:tailEnd/>
          </a:ln>
        </p:spPr>
        <p:txBody>
          <a:bodyPr rot="10800000" anchor="ct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lang="ja-JP"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4819">
                                            <p:txEl>
                                              <p:pRg st="1" end="1"/>
                                            </p:txEl>
                                          </p:spTgt>
                                        </p:tgtEl>
                                        <p:attrNameLst>
                                          <p:attrName>style.visibility</p:attrName>
                                        </p:attrNameLst>
                                      </p:cBhvr>
                                      <p:to>
                                        <p:strVal val="visible"/>
                                      </p:to>
                                    </p:set>
                                    <p:animEffect transition="in" filter="fade">
                                      <p:cBhvr>
                                        <p:cTn id="7" dur="2000"/>
                                        <p:tgtEl>
                                          <p:spTgt spid="3481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0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4833"/>
                                        </p:tgtEl>
                                        <p:attrNameLst>
                                          <p:attrName>style.visibility</p:attrName>
                                        </p:attrNameLst>
                                      </p:cBhvr>
                                      <p:to>
                                        <p:strVal val="visible"/>
                                      </p:to>
                                    </p:set>
                                    <p:animEffect transition="in" filter="fade">
                                      <p:cBhvr>
                                        <p:cTn id="15" dur="2000"/>
                                        <p:tgtEl>
                                          <p:spTgt spid="3483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847"/>
                                        </p:tgtEl>
                                        <p:attrNameLst>
                                          <p:attrName>style.visibility</p:attrName>
                                        </p:attrNameLst>
                                      </p:cBhvr>
                                      <p:to>
                                        <p:strVal val="visible"/>
                                      </p:to>
                                    </p:set>
                                    <p:animEffect transition="in" filter="fade">
                                      <p:cBhvr>
                                        <p:cTn id="18" dur="2000"/>
                                        <p:tgtEl>
                                          <p:spTgt spid="34847"/>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20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4846"/>
                                        </p:tgtEl>
                                        <p:attrNameLst>
                                          <p:attrName>style.visibility</p:attrName>
                                        </p:attrNameLst>
                                      </p:cBhvr>
                                      <p:to>
                                        <p:strVal val="visible"/>
                                      </p:to>
                                    </p:set>
                                    <p:animEffect transition="in" filter="fade">
                                      <p:cBhvr>
                                        <p:cTn id="24" dur="2000"/>
                                        <p:tgtEl>
                                          <p:spTgt spid="348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3" grpId="0"/>
      <p:bldP spid="34846" grpId="0"/>
      <p:bldP spid="3484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スライド番号プレースホルダ 4">
            <a:extLst>
              <a:ext uri="{FF2B5EF4-FFF2-40B4-BE49-F238E27FC236}">
                <a16:creationId xmlns:a16="http://schemas.microsoft.com/office/drawing/2014/main" id="{29EADAD6-3BFF-4E05-A660-5C4ACD55145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C46ADD22-A4E4-4D5E-AC37-FC3D88C81471}" type="slidenum">
              <a:rPr kumimoji="0" lang="en-US" altLang="ja-JP">
                <a:latin typeface="Arial Black" panose="020B0A04020102020204" pitchFamily="34" charset="0"/>
              </a:rPr>
              <a:pPr eaLnBrk="1" hangingPunct="1"/>
              <a:t>33</a:t>
            </a:fld>
            <a:endParaRPr kumimoji="0" lang="en-US" altLang="ja-JP">
              <a:latin typeface="Arial Black" panose="020B0A04020102020204" pitchFamily="34" charset="0"/>
            </a:endParaRPr>
          </a:p>
        </p:txBody>
      </p:sp>
      <p:sp>
        <p:nvSpPr>
          <p:cNvPr id="35843" name="Rectangle 2">
            <a:extLst>
              <a:ext uri="{FF2B5EF4-FFF2-40B4-BE49-F238E27FC236}">
                <a16:creationId xmlns:a16="http://schemas.microsoft.com/office/drawing/2014/main" id="{EE187B13-C7AA-4BA5-9C3F-32A705FC510E}"/>
              </a:ext>
            </a:extLst>
          </p:cNvPr>
          <p:cNvSpPr>
            <a:spLocks noGrp="1" noChangeArrowheads="1"/>
          </p:cNvSpPr>
          <p:nvPr>
            <p:ph type="title"/>
          </p:nvPr>
        </p:nvSpPr>
        <p:spPr>
          <a:xfrm>
            <a:off x="457200" y="620713"/>
            <a:ext cx="8229600" cy="1368425"/>
          </a:xfrm>
          <a:solidFill>
            <a:schemeClr val="bg2">
              <a:alpha val="79999"/>
            </a:schemeClr>
          </a:solidFill>
        </p:spPr>
        <p:txBody>
          <a:bodyPr/>
          <a:lstStyle/>
          <a:p>
            <a:pPr eaLnBrk="1" hangingPunct="1"/>
            <a:r>
              <a:rPr lang="ja-JP" altLang="en-US">
                <a:solidFill>
                  <a:schemeClr val="bg1"/>
                </a:solidFill>
              </a:rPr>
              <a:t>本節のポイント</a:t>
            </a:r>
          </a:p>
        </p:txBody>
      </p:sp>
      <p:sp>
        <p:nvSpPr>
          <p:cNvPr id="35844" name="Rectangle 3">
            <a:extLst>
              <a:ext uri="{FF2B5EF4-FFF2-40B4-BE49-F238E27FC236}">
                <a16:creationId xmlns:a16="http://schemas.microsoft.com/office/drawing/2014/main" id="{65C92CA2-8419-4D62-8FC6-7BB5FEA8D797}"/>
              </a:ext>
            </a:extLst>
          </p:cNvPr>
          <p:cNvSpPr>
            <a:spLocks noGrp="1" noChangeArrowheads="1"/>
          </p:cNvSpPr>
          <p:nvPr>
            <p:ph type="body" idx="1"/>
          </p:nvPr>
        </p:nvSpPr>
        <p:spPr>
          <a:xfrm>
            <a:off x="357188" y="2420938"/>
            <a:ext cx="8643937" cy="4176712"/>
          </a:xfrm>
        </p:spPr>
        <p:txBody>
          <a:bodyPr/>
          <a:lstStyle/>
          <a:p>
            <a:pPr marL="609600" indent="-609600" eaLnBrk="1" hangingPunct="1"/>
            <a:r>
              <a:rPr lang="ja-JP" altLang="en-US"/>
              <a:t>損益計算書における収益性分析が理解できましたか。</a:t>
            </a:r>
            <a:endParaRPr lang="en-US" altLang="ja-JP"/>
          </a:p>
          <a:p>
            <a:pPr marL="609600" indent="-609600" eaLnBrk="1" hangingPunct="1"/>
            <a:r>
              <a:rPr lang="ja-JP" altLang="en-US"/>
              <a:t>損益計算書における成長性分析が理解できましたか。</a:t>
            </a:r>
            <a:endParaRPr lang="en-US" altLang="ja-JP"/>
          </a:p>
          <a:p>
            <a:pPr marL="609600" indent="-609600" eaLnBrk="1" hangingPunct="1"/>
            <a:r>
              <a:rPr lang="ja-JP" altLang="en-US"/>
              <a:t>貸借対照表と損益計算書を用いた分析が理解できましたか。</a:t>
            </a:r>
            <a:endParaRPr lang="en-US" altLang="ja-JP"/>
          </a:p>
          <a:p>
            <a:pPr marL="609600" indent="-609600" eaLnBrk="1" hangingPunct="1"/>
            <a:r>
              <a:rPr lang="ja-JP" altLang="en-US"/>
              <a:t>キャッシュ・フロー計算書の分析を理解できましたか。</a:t>
            </a:r>
            <a:endParaRPr lang="en-US" altLang="ja-JP"/>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5844">
                                            <p:txEl>
                                              <p:pRg st="0" end="0"/>
                                            </p:txEl>
                                          </p:spTgt>
                                        </p:tgtEl>
                                        <p:attrNameLst>
                                          <p:attrName>style.visibility</p:attrName>
                                        </p:attrNameLst>
                                      </p:cBhvr>
                                      <p:to>
                                        <p:strVal val="visible"/>
                                      </p:to>
                                    </p:set>
                                    <p:animEffect transition="in" filter="fade">
                                      <p:cBhvr>
                                        <p:cTn id="7" dur="2000"/>
                                        <p:tgtEl>
                                          <p:spTgt spid="3584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5844">
                                            <p:txEl>
                                              <p:pRg st="1" end="1"/>
                                            </p:txEl>
                                          </p:spTgt>
                                        </p:tgtEl>
                                        <p:attrNameLst>
                                          <p:attrName>style.visibility</p:attrName>
                                        </p:attrNameLst>
                                      </p:cBhvr>
                                      <p:to>
                                        <p:strVal val="visible"/>
                                      </p:to>
                                    </p:set>
                                    <p:animEffect transition="in" filter="fade">
                                      <p:cBhvr>
                                        <p:cTn id="12" dur="2000"/>
                                        <p:tgtEl>
                                          <p:spTgt spid="3584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35844">
                                            <p:txEl>
                                              <p:pRg st="2" end="2"/>
                                            </p:txEl>
                                          </p:spTgt>
                                        </p:tgtEl>
                                        <p:attrNameLst>
                                          <p:attrName>style.visibility</p:attrName>
                                        </p:attrNameLst>
                                      </p:cBhvr>
                                      <p:to>
                                        <p:strVal val="visible"/>
                                      </p:to>
                                    </p:set>
                                    <p:animEffect transition="in" filter="fade">
                                      <p:cBhvr>
                                        <p:cTn id="17" dur="2000"/>
                                        <p:tgtEl>
                                          <p:spTgt spid="3584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35844">
                                            <p:txEl>
                                              <p:pRg st="3" end="3"/>
                                            </p:txEl>
                                          </p:spTgt>
                                        </p:tgtEl>
                                        <p:attrNameLst>
                                          <p:attrName>style.visibility</p:attrName>
                                        </p:attrNameLst>
                                      </p:cBhvr>
                                      <p:to>
                                        <p:strVal val="visible"/>
                                      </p:to>
                                    </p:set>
                                    <p:animEffect transition="in" filter="fade">
                                      <p:cBhvr>
                                        <p:cTn id="22" dur="2000"/>
                                        <p:tgtEl>
                                          <p:spTgt spid="3584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スライド番号プレースホルダ 5">
            <a:extLst>
              <a:ext uri="{FF2B5EF4-FFF2-40B4-BE49-F238E27FC236}">
                <a16:creationId xmlns:a16="http://schemas.microsoft.com/office/drawing/2014/main" id="{D1748BED-43F9-4FDF-A378-D38AB1C3B0B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72270B5F-818B-4228-B832-A9DB9AAF7591}" type="slidenum">
              <a:rPr kumimoji="0" lang="en-US" altLang="ja-JP">
                <a:latin typeface="Arial Black" panose="020B0A04020102020204" pitchFamily="34" charset="0"/>
              </a:rPr>
              <a:pPr eaLnBrk="1" hangingPunct="1"/>
              <a:t>34</a:t>
            </a:fld>
            <a:endParaRPr kumimoji="0" lang="en-US" altLang="ja-JP">
              <a:latin typeface="Arial Black" panose="020B0A04020102020204" pitchFamily="34" charset="0"/>
            </a:endParaRPr>
          </a:p>
        </p:txBody>
      </p:sp>
      <p:sp>
        <p:nvSpPr>
          <p:cNvPr id="36867" name="テキスト ボックス 4">
            <a:extLst>
              <a:ext uri="{FF2B5EF4-FFF2-40B4-BE49-F238E27FC236}">
                <a16:creationId xmlns:a16="http://schemas.microsoft.com/office/drawing/2014/main" id="{E9F9E61B-F77F-4D30-A61D-29F195D5B8CE}"/>
              </a:ext>
            </a:extLst>
          </p:cNvPr>
          <p:cNvSpPr txBox="1">
            <a:spLocks noChangeArrowheads="1"/>
          </p:cNvSpPr>
          <p:nvPr/>
        </p:nvSpPr>
        <p:spPr bwMode="auto">
          <a:xfrm>
            <a:off x="3000375" y="4357688"/>
            <a:ext cx="5500688"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ash"/>
                <a:miter lim="800000"/>
                <a:headEnd/>
                <a:tailEnd/>
              </a14:hiddenLine>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3200"/>
              <a:t>第</a:t>
            </a:r>
            <a:r>
              <a:rPr lang="en-US" altLang="ja-JP" sz="3200"/>
              <a:t>26</a:t>
            </a:r>
            <a:r>
              <a:rPr lang="ja-JP" altLang="en-US" sz="3200"/>
              <a:t>節</a:t>
            </a:r>
            <a:endParaRPr lang="en-US" altLang="ja-JP" sz="3200"/>
          </a:p>
          <a:p>
            <a:pPr eaLnBrk="1" hangingPunct="1"/>
            <a:r>
              <a:rPr lang="ja-JP" altLang="en-US" sz="3200"/>
              <a:t>まとめ</a:t>
            </a:r>
            <a:endParaRPr lang="en-US" altLang="ja-JP" sz="3200"/>
          </a:p>
        </p:txBody>
      </p:sp>
      <p:sp>
        <p:nvSpPr>
          <p:cNvPr id="36868" name="Rectangle 2">
            <a:extLst>
              <a:ext uri="{FF2B5EF4-FFF2-40B4-BE49-F238E27FC236}">
                <a16:creationId xmlns:a16="http://schemas.microsoft.com/office/drawing/2014/main" id="{1DB227AD-21DF-464A-BEA5-001B58C2A9A5}"/>
              </a:ext>
            </a:extLst>
          </p:cNvPr>
          <p:cNvSpPr>
            <a:spLocks noGrp="1" noChangeArrowheads="1"/>
          </p:cNvSpPr>
          <p:nvPr>
            <p:ph type="ctrTitle"/>
          </p:nvPr>
        </p:nvSpPr>
        <p:spPr/>
        <p:txBody>
          <a:bodyPr/>
          <a:lstStyle/>
          <a:p>
            <a:pPr eaLnBrk="1" hangingPunct="1"/>
            <a:r>
              <a:rPr lang="ja-JP" altLang="en-US" sz="3600"/>
              <a:t>第</a:t>
            </a:r>
            <a:r>
              <a:rPr lang="en-US" altLang="ja-JP" sz="3600"/>
              <a:t>10</a:t>
            </a:r>
            <a:r>
              <a:rPr lang="ja-JP" altLang="en-US" sz="3600"/>
              <a:t>章　</a:t>
            </a:r>
            <a:br>
              <a:rPr lang="en-US" altLang="ja-JP" sz="4000"/>
            </a:br>
            <a:r>
              <a:rPr lang="ja-JP" altLang="en-US" sz="4400"/>
              <a:t>会計情報を読む</a:t>
            </a:r>
            <a:r>
              <a:rPr lang="ja-JP" altLang="en-US" sz="4000"/>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スライド番号プレースホルダ 4">
            <a:extLst>
              <a:ext uri="{FF2B5EF4-FFF2-40B4-BE49-F238E27FC236}">
                <a16:creationId xmlns:a16="http://schemas.microsoft.com/office/drawing/2014/main" id="{1C1F2D0B-2B1A-4B52-A266-8BA44C4AADB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FB96B547-6243-43F7-9E9A-67C8ED90E0BB}" type="slidenum">
              <a:rPr kumimoji="0" lang="en-US" altLang="ja-JP">
                <a:latin typeface="Arial Black" panose="020B0A04020102020204" pitchFamily="34" charset="0"/>
              </a:rPr>
              <a:pPr eaLnBrk="1" hangingPunct="1"/>
              <a:t>35</a:t>
            </a:fld>
            <a:endParaRPr kumimoji="0" lang="en-US" altLang="ja-JP">
              <a:latin typeface="Arial Black" panose="020B0A04020102020204" pitchFamily="34" charset="0"/>
            </a:endParaRPr>
          </a:p>
        </p:txBody>
      </p:sp>
      <p:sp>
        <p:nvSpPr>
          <p:cNvPr id="37891" name="Rectangle 2">
            <a:extLst>
              <a:ext uri="{FF2B5EF4-FFF2-40B4-BE49-F238E27FC236}">
                <a16:creationId xmlns:a16="http://schemas.microsoft.com/office/drawing/2014/main" id="{3CC2A79B-A400-4626-8CB4-FD3DB4D29169}"/>
              </a:ext>
            </a:extLst>
          </p:cNvPr>
          <p:cNvSpPr>
            <a:spLocks noGrp="1" noChangeArrowheads="1"/>
          </p:cNvSpPr>
          <p:nvPr>
            <p:ph type="title"/>
          </p:nvPr>
        </p:nvSpPr>
        <p:spPr>
          <a:xfrm>
            <a:off x="457200" y="620713"/>
            <a:ext cx="8229600" cy="1368425"/>
          </a:xfrm>
          <a:solidFill>
            <a:schemeClr val="bg2">
              <a:alpha val="79999"/>
            </a:schemeClr>
          </a:solidFill>
        </p:spPr>
        <p:txBody>
          <a:bodyPr/>
          <a:lstStyle/>
          <a:p>
            <a:pPr eaLnBrk="1" hangingPunct="1"/>
            <a:r>
              <a:rPr lang="ja-JP" altLang="en-US">
                <a:solidFill>
                  <a:schemeClr val="bg1"/>
                </a:solidFill>
              </a:rPr>
              <a:t>本節で学習する箇所</a:t>
            </a:r>
          </a:p>
        </p:txBody>
      </p:sp>
      <p:sp>
        <p:nvSpPr>
          <p:cNvPr id="25604" name="Rectangle 3">
            <a:extLst>
              <a:ext uri="{FF2B5EF4-FFF2-40B4-BE49-F238E27FC236}">
                <a16:creationId xmlns:a16="http://schemas.microsoft.com/office/drawing/2014/main" id="{3567809D-8350-4584-ADBA-425E58414114}"/>
              </a:ext>
            </a:extLst>
          </p:cNvPr>
          <p:cNvSpPr>
            <a:spLocks noGrp="1" noChangeArrowheads="1"/>
          </p:cNvSpPr>
          <p:nvPr>
            <p:ph type="body" idx="1"/>
          </p:nvPr>
        </p:nvSpPr>
        <p:spPr>
          <a:xfrm>
            <a:off x="357188" y="2420938"/>
            <a:ext cx="8643937" cy="4176712"/>
          </a:xfrm>
        </p:spPr>
        <p:txBody>
          <a:bodyPr/>
          <a:lstStyle/>
          <a:p>
            <a:pPr marL="539750" indent="-514350" eaLnBrk="1" hangingPunct="1">
              <a:buFont typeface="Wingdings" panose="05000000000000000000" pitchFamily="2" charset="2"/>
              <a:buNone/>
              <a:defRPr/>
            </a:pPr>
            <a:r>
              <a:rPr lang="ja-JP" altLang="en-US" sz="2800" dirty="0"/>
              <a:t>（</a:t>
            </a:r>
            <a:r>
              <a:rPr lang="en-US" altLang="ja-JP" sz="2800" dirty="0"/>
              <a:t>1</a:t>
            </a:r>
            <a:r>
              <a:rPr lang="ja-JP" altLang="en-US" sz="2800" dirty="0"/>
              <a:t>）</a:t>
            </a:r>
            <a:r>
              <a:rPr lang="en-US" altLang="ja-JP" sz="2800" dirty="0"/>
              <a:t>A</a:t>
            </a:r>
            <a:r>
              <a:rPr lang="ja-JP" altLang="en-US" sz="2800" dirty="0"/>
              <a:t>社の前期及び当期の数値にもとづき、前節までに学習した</a:t>
            </a:r>
            <a:r>
              <a:rPr lang="en-US" altLang="ja-JP" sz="2800" dirty="0"/>
              <a:t>A</a:t>
            </a:r>
            <a:r>
              <a:rPr lang="ja-JP" altLang="en-US" sz="2800" dirty="0"/>
              <a:t>社の収益性、安全性、成長性について分析をしましょう。</a:t>
            </a:r>
            <a:endParaRPr lang="en-US" altLang="ja-JP" sz="2800" dirty="0"/>
          </a:p>
          <a:p>
            <a:pPr marL="539750" indent="-514350" eaLnBrk="1" hangingPunct="1">
              <a:buFont typeface="Wingdings" panose="05000000000000000000" pitchFamily="2" charset="2"/>
              <a:buNone/>
              <a:defRPr/>
            </a:pPr>
            <a:r>
              <a:rPr lang="ja-JP" altLang="en-US" sz="2800" dirty="0"/>
              <a:t>（</a:t>
            </a:r>
            <a:r>
              <a:rPr lang="en-US" altLang="ja-JP" sz="2800" dirty="0"/>
              <a:t>2</a:t>
            </a:r>
            <a:r>
              <a:rPr lang="ja-JP" altLang="en-US" sz="2800" dirty="0"/>
              <a:t>）</a:t>
            </a:r>
            <a:r>
              <a:rPr lang="en-US" altLang="ja-JP" sz="2800" dirty="0"/>
              <a:t>B</a:t>
            </a:r>
            <a:r>
              <a:rPr lang="ja-JP" altLang="en-US" sz="2800" dirty="0"/>
              <a:t>社の前期及び当期の数値にもとづき、前節までに学習した</a:t>
            </a:r>
            <a:r>
              <a:rPr lang="en-US" altLang="ja-JP" sz="2800" dirty="0"/>
              <a:t>B</a:t>
            </a:r>
            <a:r>
              <a:rPr lang="ja-JP" altLang="en-US" sz="2800" dirty="0"/>
              <a:t>社の収益性、安全性、成長性について分析をしましょう。</a:t>
            </a:r>
            <a:endParaRPr lang="en-US" altLang="ja-JP" sz="2800" dirty="0"/>
          </a:p>
          <a:p>
            <a:pPr marL="539750" indent="-514350" eaLnBrk="1" hangingPunct="1">
              <a:buFont typeface="Wingdings" panose="05000000000000000000" pitchFamily="2" charset="2"/>
              <a:buNone/>
              <a:defRPr/>
            </a:pPr>
            <a:r>
              <a:rPr lang="ja-JP" altLang="en-US" sz="2800" dirty="0"/>
              <a:t>（</a:t>
            </a:r>
            <a:r>
              <a:rPr lang="en-US" altLang="ja-JP" sz="2800" dirty="0"/>
              <a:t>3</a:t>
            </a:r>
            <a:r>
              <a:rPr lang="ja-JP" altLang="en-US" sz="2800" dirty="0"/>
              <a:t>）</a:t>
            </a:r>
            <a:r>
              <a:rPr lang="en-US" altLang="ja-JP" sz="2800" dirty="0"/>
              <a:t>A</a:t>
            </a:r>
            <a:r>
              <a:rPr lang="ja-JP" altLang="en-US" sz="2800" dirty="0"/>
              <a:t>社及び</a:t>
            </a:r>
            <a:r>
              <a:rPr lang="en-US" altLang="ja-JP" sz="2800" dirty="0"/>
              <a:t>B</a:t>
            </a:r>
            <a:r>
              <a:rPr lang="ja-JP" altLang="en-US" sz="2800" dirty="0"/>
              <a:t>社の当期の数値にもとづき、両者の収益性、安全性、成長性について比較分析をしましょう。</a:t>
            </a:r>
            <a:endParaRPr lang="en-US" altLang="ja-JP" sz="2800" dirty="0"/>
          </a:p>
          <a:p>
            <a:pPr marL="609600" indent="-609600" eaLnBrk="1" hangingPunct="1">
              <a:buFont typeface="ＭＳ Ｐゴシック" pitchFamily="50" charset="-128"/>
              <a:buAutoNum type="circleNumDbPlain"/>
              <a:defRPr/>
            </a:pPr>
            <a:endParaRPr lang="ja-JP"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5604">
                                            <p:txEl>
                                              <p:pRg st="0" end="0"/>
                                            </p:txEl>
                                          </p:spTgt>
                                        </p:tgtEl>
                                        <p:attrNameLst>
                                          <p:attrName>style.visibility</p:attrName>
                                        </p:attrNameLst>
                                      </p:cBhvr>
                                      <p:to>
                                        <p:strVal val="visible"/>
                                      </p:to>
                                    </p:set>
                                    <p:animEffect transition="in" filter="fade">
                                      <p:cBhvr>
                                        <p:cTn id="7" dur="2000"/>
                                        <p:tgtEl>
                                          <p:spTgt spid="2560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5604">
                                            <p:txEl>
                                              <p:pRg st="1" end="1"/>
                                            </p:txEl>
                                          </p:spTgt>
                                        </p:tgtEl>
                                        <p:attrNameLst>
                                          <p:attrName>style.visibility</p:attrName>
                                        </p:attrNameLst>
                                      </p:cBhvr>
                                      <p:to>
                                        <p:strVal val="visible"/>
                                      </p:to>
                                    </p:set>
                                    <p:animEffect transition="in" filter="fade">
                                      <p:cBhvr>
                                        <p:cTn id="12" dur="2000"/>
                                        <p:tgtEl>
                                          <p:spTgt spid="2560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5604">
                                            <p:txEl>
                                              <p:pRg st="2" end="2"/>
                                            </p:txEl>
                                          </p:spTgt>
                                        </p:tgtEl>
                                        <p:attrNameLst>
                                          <p:attrName>style.visibility</p:attrName>
                                        </p:attrNameLst>
                                      </p:cBhvr>
                                      <p:to>
                                        <p:strVal val="visible"/>
                                      </p:to>
                                    </p:set>
                                    <p:animEffect transition="in" filter="fade">
                                      <p:cBhvr>
                                        <p:cTn id="17" dur="2000"/>
                                        <p:tgtEl>
                                          <p:spTgt spid="2560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C1881749-018C-40BA-BE71-566AB8418CEF}"/>
              </a:ext>
            </a:extLst>
          </p:cNvPr>
          <p:cNvSpPr>
            <a:spLocks noGrp="1" noChangeArrowheads="1"/>
          </p:cNvSpPr>
          <p:nvPr>
            <p:ph type="title"/>
          </p:nvPr>
        </p:nvSpPr>
        <p:spPr/>
        <p:txBody>
          <a:bodyPr/>
          <a:lstStyle/>
          <a:p>
            <a:pPr eaLnBrk="1" hangingPunct="1"/>
            <a:r>
              <a:rPr lang="ja-JP" altLang="en-US" sz="4000">
                <a:solidFill>
                  <a:schemeClr val="bg2"/>
                </a:solidFill>
              </a:rPr>
              <a:t>１　ケース・スタディの結果</a:t>
            </a:r>
          </a:p>
        </p:txBody>
      </p:sp>
      <p:sp>
        <p:nvSpPr>
          <p:cNvPr id="38915" name="Rectangle 3">
            <a:extLst>
              <a:ext uri="{FF2B5EF4-FFF2-40B4-BE49-F238E27FC236}">
                <a16:creationId xmlns:a16="http://schemas.microsoft.com/office/drawing/2014/main" id="{47E6D669-887B-45A3-827F-D51073369DD6}"/>
              </a:ext>
            </a:extLst>
          </p:cNvPr>
          <p:cNvSpPr>
            <a:spLocks noGrp="1" noChangeArrowheads="1"/>
          </p:cNvSpPr>
          <p:nvPr>
            <p:ph idx="1"/>
          </p:nvPr>
        </p:nvSpPr>
        <p:spPr>
          <a:xfrm>
            <a:off x="457200" y="1484313"/>
            <a:ext cx="8229600" cy="4641850"/>
          </a:xfrm>
        </p:spPr>
        <p:txBody>
          <a:bodyPr/>
          <a:lstStyle/>
          <a:p>
            <a:pPr marL="609600" indent="-609600" eaLnBrk="1" hangingPunct="1"/>
            <a:r>
              <a:rPr lang="ja-JP" altLang="en-US"/>
              <a:t>Ａ社は売上、及び各利益が順調に伸びています。安全性、収益性、成長性を分析する各指標は既に見たとおりです。全体的に問題はないようです。また、キャッシュ・フローの状態も良好です。 </a:t>
            </a:r>
          </a:p>
          <a:p>
            <a:pPr marL="609600" indent="-609600" eaLnBrk="1" hangingPunct="1">
              <a:buFontTx/>
              <a:buNone/>
            </a:pPr>
            <a:endParaRPr lang="en-US" altLang="ja-JP"/>
          </a:p>
        </p:txBody>
      </p:sp>
      <p:sp>
        <p:nvSpPr>
          <p:cNvPr id="38916" name="スライド番号プレースホルダ 5">
            <a:extLst>
              <a:ext uri="{FF2B5EF4-FFF2-40B4-BE49-F238E27FC236}">
                <a16:creationId xmlns:a16="http://schemas.microsoft.com/office/drawing/2014/main" id="{55536E66-F15A-4020-8EE8-304222E7420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2FC1ACB2-31AF-49D1-9C1D-489FDB4AABAA}" type="slidenum">
              <a:rPr kumimoji="0" lang="en-US" altLang="ja-JP">
                <a:latin typeface="Arial Black" panose="020B0A04020102020204" pitchFamily="34" charset="0"/>
              </a:rPr>
              <a:pPr eaLnBrk="1" hangingPunct="1"/>
              <a:t>36</a:t>
            </a:fld>
            <a:endParaRPr kumimoji="0" lang="en-US" altLang="ja-JP">
              <a:latin typeface="Arial Black" panose="020B0A040201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fade">
                                      <p:cBhvr>
                                        <p:cTn id="7" dur="2000"/>
                                        <p:tgtEl>
                                          <p:spTgt spid="389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スライド番号プレースホルダ 4">
            <a:extLst>
              <a:ext uri="{FF2B5EF4-FFF2-40B4-BE49-F238E27FC236}">
                <a16:creationId xmlns:a16="http://schemas.microsoft.com/office/drawing/2014/main" id="{27E162D9-6A17-43E0-A167-5FA2DC7A035D}"/>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FE1AF463-2DB1-4AD8-8A97-3C89C26B25D5}" type="slidenum">
              <a:rPr kumimoji="0" lang="en-US" altLang="ja-JP">
                <a:latin typeface="Arial Black" panose="020B0A04020102020204" pitchFamily="34" charset="0"/>
              </a:rPr>
              <a:pPr eaLnBrk="1" hangingPunct="1"/>
              <a:t>37</a:t>
            </a:fld>
            <a:endParaRPr kumimoji="0" lang="en-US" altLang="ja-JP">
              <a:latin typeface="Arial Black" panose="020B0A04020102020204" pitchFamily="34" charset="0"/>
            </a:endParaRPr>
          </a:p>
        </p:txBody>
      </p:sp>
      <p:sp>
        <p:nvSpPr>
          <p:cNvPr id="39939" name="Rectangle 2">
            <a:extLst>
              <a:ext uri="{FF2B5EF4-FFF2-40B4-BE49-F238E27FC236}">
                <a16:creationId xmlns:a16="http://schemas.microsoft.com/office/drawing/2014/main" id="{7D8BCC6C-4EEC-4C7E-B208-2A66C4E09CA2}"/>
              </a:ext>
            </a:extLst>
          </p:cNvPr>
          <p:cNvSpPr>
            <a:spLocks noGrp="1" noChangeArrowheads="1"/>
          </p:cNvSpPr>
          <p:nvPr>
            <p:ph type="title"/>
          </p:nvPr>
        </p:nvSpPr>
        <p:spPr>
          <a:xfrm>
            <a:off x="457200" y="620713"/>
            <a:ext cx="8229600" cy="1368425"/>
          </a:xfrm>
          <a:solidFill>
            <a:schemeClr val="bg2">
              <a:alpha val="79999"/>
            </a:schemeClr>
          </a:solidFill>
        </p:spPr>
        <p:txBody>
          <a:bodyPr/>
          <a:lstStyle/>
          <a:p>
            <a:pPr eaLnBrk="1" hangingPunct="1"/>
            <a:r>
              <a:rPr lang="ja-JP" altLang="en-US">
                <a:solidFill>
                  <a:schemeClr val="bg1"/>
                </a:solidFill>
              </a:rPr>
              <a:t>学習のポイント</a:t>
            </a:r>
          </a:p>
        </p:txBody>
      </p:sp>
      <p:sp>
        <p:nvSpPr>
          <p:cNvPr id="39940" name="Rectangle 3">
            <a:extLst>
              <a:ext uri="{FF2B5EF4-FFF2-40B4-BE49-F238E27FC236}">
                <a16:creationId xmlns:a16="http://schemas.microsoft.com/office/drawing/2014/main" id="{E382CB02-C534-4BF7-A3EC-0B5F9C112ABF}"/>
              </a:ext>
            </a:extLst>
          </p:cNvPr>
          <p:cNvSpPr>
            <a:spLocks noGrp="1" noChangeArrowheads="1"/>
          </p:cNvSpPr>
          <p:nvPr>
            <p:ph type="body" idx="1"/>
          </p:nvPr>
        </p:nvSpPr>
        <p:spPr>
          <a:xfrm>
            <a:off x="357188" y="2420938"/>
            <a:ext cx="8643937" cy="4176712"/>
          </a:xfrm>
        </p:spPr>
        <p:txBody>
          <a:bodyPr/>
          <a:lstStyle/>
          <a:p>
            <a:pPr marL="539750" indent="-514350" eaLnBrk="1" hangingPunct="1"/>
            <a:r>
              <a:rPr lang="ja-JP" altLang="en-US" sz="2800"/>
              <a:t>　本節では</a:t>
            </a:r>
            <a:r>
              <a:rPr lang="en-US" altLang="ja-JP" sz="2800"/>
              <a:t>A</a:t>
            </a:r>
            <a:r>
              <a:rPr lang="ja-JP" altLang="en-US" sz="2800"/>
              <a:t>社及び</a:t>
            </a:r>
            <a:r>
              <a:rPr lang="en-US" altLang="ja-JP" sz="2800"/>
              <a:t>B</a:t>
            </a:r>
            <a:r>
              <a:rPr lang="ja-JP" altLang="en-US" sz="2800"/>
              <a:t>社の数値にもとづきケース・スタディを行った結果、どのようなことが分かったか理解できましたか。</a:t>
            </a:r>
            <a:endParaRPr lang="ja-JP"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9940">
                                            <p:txEl>
                                              <p:pRg st="0" end="0"/>
                                            </p:txEl>
                                          </p:spTgt>
                                        </p:tgtEl>
                                        <p:attrNameLst>
                                          <p:attrName>style.visibility</p:attrName>
                                        </p:attrNameLst>
                                      </p:cBhvr>
                                      <p:to>
                                        <p:strVal val="visible"/>
                                      </p:to>
                                    </p:set>
                                    <p:animEffect transition="in" filter="fade">
                                      <p:cBhvr>
                                        <p:cTn id="7" dur="2000"/>
                                        <p:tgtEl>
                                          <p:spTgt spid="3994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タイトル 1">
            <a:extLst>
              <a:ext uri="{FF2B5EF4-FFF2-40B4-BE49-F238E27FC236}">
                <a16:creationId xmlns:a16="http://schemas.microsoft.com/office/drawing/2014/main" id="{DA74257C-243E-4694-92C3-CE90AECB122B}"/>
              </a:ext>
            </a:extLst>
          </p:cNvPr>
          <p:cNvSpPr>
            <a:spLocks noGrp="1"/>
          </p:cNvSpPr>
          <p:nvPr>
            <p:ph type="title" idx="4294967295"/>
          </p:nvPr>
        </p:nvSpPr>
        <p:spPr>
          <a:xfrm>
            <a:off x="428625" y="428625"/>
            <a:ext cx="8229600" cy="785813"/>
          </a:xfrm>
        </p:spPr>
        <p:txBody>
          <a:bodyPr/>
          <a:lstStyle/>
          <a:p>
            <a:pPr>
              <a:buFont typeface="Wingdings" panose="05000000000000000000" pitchFamily="2" charset="2"/>
              <a:buChar char="n"/>
            </a:pPr>
            <a:r>
              <a:rPr lang="ja-JP" altLang="en-US" sz="3200">
                <a:solidFill>
                  <a:schemeClr val="bg2"/>
                </a:solidFill>
              </a:rPr>
              <a:t>　キャッシュ・フロー計算書の枠組み</a:t>
            </a:r>
          </a:p>
        </p:txBody>
      </p:sp>
      <p:sp>
        <p:nvSpPr>
          <p:cNvPr id="6147" name="スライド番号プレースホルダ 3">
            <a:extLst>
              <a:ext uri="{FF2B5EF4-FFF2-40B4-BE49-F238E27FC236}">
                <a16:creationId xmlns:a16="http://schemas.microsoft.com/office/drawing/2014/main" id="{52833668-1DB6-40FA-B3D0-7ED7D260F29D}"/>
              </a:ext>
            </a:extLst>
          </p:cNvPr>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r" eaLnBrk="1" hangingPunct="1"/>
            <a:fld id="{FE26EC7F-419F-47FF-A7CE-C863EFD95CD8}" type="slidenum">
              <a:rPr kumimoji="0" lang="en-US" altLang="ja-JP" sz="1200">
                <a:latin typeface="Arial Black" panose="020B0A04020102020204" pitchFamily="34" charset="0"/>
              </a:rPr>
              <a:pPr algn="r" eaLnBrk="1" hangingPunct="1"/>
              <a:t>4</a:t>
            </a:fld>
            <a:endParaRPr kumimoji="0" lang="en-US" altLang="ja-JP" sz="1200">
              <a:latin typeface="Arial Black" panose="020B0A04020102020204" pitchFamily="34" charset="0"/>
            </a:endParaRPr>
          </a:p>
        </p:txBody>
      </p:sp>
      <p:graphicFrame>
        <p:nvGraphicFramePr>
          <p:cNvPr id="4" name="表 3">
            <a:extLst>
              <a:ext uri="{FF2B5EF4-FFF2-40B4-BE49-F238E27FC236}">
                <a16:creationId xmlns:a16="http://schemas.microsoft.com/office/drawing/2014/main" id="{2CEC5E1A-40D3-4A2B-8B1A-6B400D9998FF}"/>
              </a:ext>
            </a:extLst>
          </p:cNvPr>
          <p:cNvGraphicFramePr>
            <a:graphicFrameLocks noGrp="1"/>
          </p:cNvGraphicFramePr>
          <p:nvPr/>
        </p:nvGraphicFramePr>
        <p:xfrm>
          <a:off x="1071563" y="2786063"/>
          <a:ext cx="7143750" cy="2987675"/>
        </p:xfrm>
        <a:graphic>
          <a:graphicData uri="http://schemas.openxmlformats.org/drawingml/2006/table">
            <a:tbl>
              <a:tblPr/>
              <a:tblGrid>
                <a:gridCol w="5929313">
                  <a:extLst>
                    <a:ext uri="{9D8B030D-6E8A-4147-A177-3AD203B41FA5}">
                      <a16:colId xmlns:a16="http://schemas.microsoft.com/office/drawing/2014/main" val="20000"/>
                    </a:ext>
                  </a:extLst>
                </a:gridCol>
                <a:gridCol w="1214438">
                  <a:extLst>
                    <a:ext uri="{9D8B030D-6E8A-4147-A177-3AD203B41FA5}">
                      <a16:colId xmlns:a16="http://schemas.microsoft.com/office/drawing/2014/main" val="20001"/>
                    </a:ext>
                  </a:extLst>
                </a:gridCol>
              </a:tblGrid>
              <a:tr h="426811">
                <a:tc>
                  <a:txBody>
                    <a:bodyPr/>
                    <a:lstStyle/>
                    <a:p>
                      <a:pPr algn="just">
                        <a:spcAft>
                          <a:spcPts val="0"/>
                        </a:spcAft>
                      </a:pPr>
                      <a:r>
                        <a:rPr lang="ja-JP" sz="2800" b="1" kern="100" dirty="0">
                          <a:latin typeface="ＭＳ ゴシック" pitchFamily="49" charset="-128"/>
                          <a:ea typeface="ＭＳ ゴシック" pitchFamily="49" charset="-128"/>
                          <a:cs typeface="Times New Roman"/>
                        </a:rPr>
                        <a:t>営業活動によるキャッシュ・フロー</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altLang="ja-JP" sz="2800" kern="100" dirty="0">
                          <a:latin typeface="ＭＳ ゴシック" pitchFamily="49" charset="-128"/>
                          <a:ea typeface="ＭＳ ゴシック" pitchFamily="49" charset="-128"/>
                          <a:cs typeface="Times New Roman"/>
                        </a:rPr>
                        <a:t>×××</a:t>
                      </a:r>
                      <a:endParaRPr lang="ja-JP" sz="2800" kern="100" dirty="0">
                        <a:latin typeface="ＭＳ ゴシック" pitchFamily="49" charset="-128"/>
                        <a:ea typeface="ＭＳ ゴシック" pitchFamily="49" charset="-128"/>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26811">
                <a:tc>
                  <a:txBody>
                    <a:bodyPr/>
                    <a:lstStyle/>
                    <a:p>
                      <a:pPr algn="just">
                        <a:spcAft>
                          <a:spcPts val="0"/>
                        </a:spcAft>
                      </a:pPr>
                      <a:r>
                        <a:rPr lang="ja-JP" sz="2800" b="1" kern="100" dirty="0">
                          <a:latin typeface="ＭＳ ゴシック" pitchFamily="49" charset="-128"/>
                          <a:ea typeface="ＭＳ ゴシック" pitchFamily="49" charset="-128"/>
                          <a:cs typeface="Times New Roman"/>
                        </a:rPr>
                        <a:t>投資活動によるキャッシュ・フロー</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ja-JP" sz="2800" kern="100" dirty="0">
                          <a:latin typeface="ＭＳ ゴシック" pitchFamily="49" charset="-128"/>
                          <a:ea typeface="ＭＳ ゴシック" pitchFamily="49" charset="-128"/>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26811">
                <a:tc>
                  <a:txBody>
                    <a:bodyPr/>
                    <a:lstStyle/>
                    <a:p>
                      <a:pPr algn="just">
                        <a:spcAft>
                          <a:spcPts val="0"/>
                        </a:spcAft>
                      </a:pPr>
                      <a:r>
                        <a:rPr lang="ja-JP" sz="2800" b="1" kern="100" dirty="0">
                          <a:latin typeface="ＭＳ ゴシック" pitchFamily="49" charset="-128"/>
                          <a:ea typeface="ＭＳ ゴシック" pitchFamily="49" charset="-128"/>
                          <a:cs typeface="Times New Roman"/>
                        </a:rPr>
                        <a:t>財務活動によるキャッシュ・フロー</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ja-JP" sz="2800" kern="100" dirty="0">
                          <a:latin typeface="ＭＳ ゴシック" pitchFamily="49" charset="-128"/>
                          <a:ea typeface="ＭＳ ゴシック" pitchFamily="49" charset="-128"/>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853621">
                <a:tc>
                  <a:txBody>
                    <a:bodyPr/>
                    <a:lstStyle/>
                    <a:p>
                      <a:pPr algn="just">
                        <a:spcAft>
                          <a:spcPts val="0"/>
                        </a:spcAft>
                      </a:pPr>
                      <a:r>
                        <a:rPr lang="ja-JP" sz="2800" b="1" kern="100" dirty="0">
                          <a:latin typeface="ＭＳ ゴシック" pitchFamily="49" charset="-128"/>
                          <a:ea typeface="ＭＳ ゴシック" pitchFamily="49" charset="-128"/>
                          <a:cs typeface="Times New Roman"/>
                        </a:rPr>
                        <a:t>現金及び現金同等物の</a:t>
                      </a:r>
                      <a:r>
                        <a:rPr lang="ja-JP" altLang="en-US" sz="2800" b="1" kern="100" dirty="0">
                          <a:latin typeface="ＭＳ ゴシック" pitchFamily="49" charset="-128"/>
                          <a:ea typeface="ＭＳ ゴシック" pitchFamily="49" charset="-128"/>
                          <a:cs typeface="Times New Roman"/>
                        </a:rPr>
                        <a:t>増減額</a:t>
                      </a:r>
                      <a:endParaRPr lang="en-US" altLang="ja-JP" sz="2800" b="1" kern="100" dirty="0">
                        <a:latin typeface="ＭＳ ゴシック" pitchFamily="49" charset="-128"/>
                        <a:ea typeface="ＭＳ ゴシック" pitchFamily="49" charset="-128"/>
                        <a:cs typeface="Times New Roman"/>
                      </a:endParaRPr>
                    </a:p>
                    <a:p>
                      <a:pPr algn="just">
                        <a:spcAft>
                          <a:spcPts val="0"/>
                        </a:spcAft>
                      </a:pPr>
                      <a:r>
                        <a:rPr lang="ja-JP" altLang="en-US" sz="2800" b="1" kern="100" dirty="0">
                          <a:latin typeface="ＭＳ ゴシック" pitchFamily="49" charset="-128"/>
                          <a:ea typeface="ＭＳ ゴシック" pitchFamily="49" charset="-128"/>
                          <a:cs typeface="Times New Roman"/>
                        </a:rPr>
                        <a:t>　　　　　　　　（</a:t>
                      </a:r>
                      <a:r>
                        <a:rPr lang="en-US" altLang="ja-JP" sz="2800" b="1" kern="100" dirty="0">
                          <a:latin typeface="ＭＳ ゴシック" pitchFamily="49" charset="-128"/>
                          <a:ea typeface="ＭＳ ゴシック" pitchFamily="49" charset="-128"/>
                          <a:cs typeface="Times New Roman"/>
                        </a:rPr>
                        <a:t>Δ</a:t>
                      </a:r>
                      <a:r>
                        <a:rPr lang="ja-JP" altLang="en-US" sz="2800" b="1" kern="100" dirty="0">
                          <a:latin typeface="ＭＳ ゴシック" pitchFamily="49" charset="-128"/>
                          <a:ea typeface="ＭＳ ゴシック" pitchFamily="49" charset="-128"/>
                          <a:cs typeface="Times New Roman"/>
                        </a:rPr>
                        <a:t>は減少）</a:t>
                      </a:r>
                      <a:endParaRPr lang="ja-JP" sz="2800" b="1" kern="100" dirty="0">
                        <a:latin typeface="ＭＳ ゴシック" pitchFamily="49" charset="-128"/>
                        <a:ea typeface="ＭＳ ゴシック" pitchFamily="49" charset="-128"/>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ja-JP" sz="2800" kern="100" dirty="0">
                          <a:latin typeface="ＭＳ ゴシック" pitchFamily="49" charset="-128"/>
                          <a:ea typeface="ＭＳ ゴシック" pitchFamily="49" charset="-128"/>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26811">
                <a:tc>
                  <a:txBody>
                    <a:bodyPr/>
                    <a:lstStyle/>
                    <a:p>
                      <a:pPr algn="just">
                        <a:spcAft>
                          <a:spcPts val="0"/>
                        </a:spcAft>
                      </a:pPr>
                      <a:r>
                        <a:rPr lang="ja-JP" sz="2800" b="1" kern="100" dirty="0">
                          <a:latin typeface="ＭＳ ゴシック" pitchFamily="49" charset="-128"/>
                          <a:ea typeface="ＭＳ ゴシック" pitchFamily="49" charset="-128"/>
                          <a:cs typeface="Times New Roman"/>
                        </a:rPr>
                        <a:t>現金及び現金同等物期首残高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ja-JP" sz="2800" kern="100" dirty="0">
                          <a:latin typeface="ＭＳ ゴシック" pitchFamily="49" charset="-128"/>
                          <a:ea typeface="ＭＳ ゴシック" pitchFamily="49" charset="-128"/>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26811">
                <a:tc>
                  <a:txBody>
                    <a:bodyPr/>
                    <a:lstStyle/>
                    <a:p>
                      <a:pPr algn="just">
                        <a:spcAft>
                          <a:spcPts val="0"/>
                        </a:spcAft>
                      </a:pPr>
                      <a:r>
                        <a:rPr lang="ja-JP" sz="2800" b="1" kern="100" dirty="0">
                          <a:latin typeface="ＭＳ ゴシック" pitchFamily="49" charset="-128"/>
                          <a:ea typeface="ＭＳ ゴシック" pitchFamily="49" charset="-128"/>
                          <a:cs typeface="Times New Roman"/>
                        </a:rPr>
                        <a:t>現金及び現金同等物期末残高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ja-JP" sz="2800" kern="100" dirty="0">
                          <a:latin typeface="ＭＳ ゴシック" pitchFamily="49" charset="-128"/>
                          <a:ea typeface="ＭＳ ゴシック" pitchFamily="49" charset="-128"/>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aphicFrame>
        <p:nvGraphicFramePr>
          <p:cNvPr id="5" name="表 4">
            <a:extLst>
              <a:ext uri="{FF2B5EF4-FFF2-40B4-BE49-F238E27FC236}">
                <a16:creationId xmlns:a16="http://schemas.microsoft.com/office/drawing/2014/main" id="{EEB2DA5B-6C71-4681-918E-9E87F9F31AC8}"/>
              </a:ext>
            </a:extLst>
          </p:cNvPr>
          <p:cNvGraphicFramePr>
            <a:graphicFrameLocks noGrp="1"/>
          </p:cNvGraphicFramePr>
          <p:nvPr/>
        </p:nvGraphicFramePr>
        <p:xfrm>
          <a:off x="1214438" y="1357313"/>
          <a:ext cx="6096000" cy="1371600"/>
        </p:xfrm>
        <a:graphic>
          <a:graphicData uri="http://schemas.openxmlformats.org/drawingml/2006/table">
            <a:tbl>
              <a:tblPr>
                <a:tableStyleId>{0505E3EF-67EA-436B-97B2-0124C06EBD24}</a:tableStyleId>
              </a:tblPr>
              <a:tblGrid>
                <a:gridCol w="6096000">
                  <a:extLst>
                    <a:ext uri="{9D8B030D-6E8A-4147-A177-3AD203B41FA5}">
                      <a16:colId xmlns:a16="http://schemas.microsoft.com/office/drawing/2014/main" val="20000"/>
                    </a:ext>
                  </a:extLst>
                </a:gridCol>
              </a:tblGrid>
              <a:tr h="370840">
                <a:tc>
                  <a:txBody>
                    <a:bodyPr/>
                    <a:lstStyle/>
                    <a:p>
                      <a:pPr algn="ctr"/>
                      <a:r>
                        <a:rPr kumimoji="1" lang="ja-JP" altLang="en-US" sz="2400" u="sng" dirty="0"/>
                        <a:t>キャッシュ・フロー計算書</a:t>
                      </a:r>
                    </a:p>
                  </a:txBody>
                  <a:tcPr/>
                </a:tc>
                <a:extLst>
                  <a:ext uri="{0D108BD9-81ED-4DB2-BD59-A6C34878D82A}">
                    <a16:rowId xmlns:a16="http://schemas.microsoft.com/office/drawing/2014/main" val="10000"/>
                  </a:ext>
                </a:extLst>
              </a:tr>
              <a:tr h="370840">
                <a:tc>
                  <a:txBody>
                    <a:bodyPr/>
                    <a:lstStyle/>
                    <a:p>
                      <a:pPr algn="ctr"/>
                      <a:r>
                        <a:rPr kumimoji="1" lang="en-US" altLang="ja-JP" sz="2400" dirty="0"/>
                        <a:t>20×1</a:t>
                      </a:r>
                      <a:r>
                        <a:rPr kumimoji="1" lang="ja-JP" altLang="en-US" sz="2400" dirty="0"/>
                        <a:t>年</a:t>
                      </a:r>
                      <a:r>
                        <a:rPr kumimoji="1" lang="en-US" altLang="ja-JP" sz="2400" dirty="0"/>
                        <a:t>4</a:t>
                      </a:r>
                      <a:r>
                        <a:rPr kumimoji="1" lang="ja-JP" altLang="en-US" sz="2400" dirty="0"/>
                        <a:t>月</a:t>
                      </a:r>
                      <a:r>
                        <a:rPr kumimoji="1" lang="en-US" altLang="ja-JP" sz="2400" dirty="0"/>
                        <a:t>1</a:t>
                      </a:r>
                      <a:r>
                        <a:rPr kumimoji="1" lang="ja-JP" altLang="en-US" sz="2400" dirty="0"/>
                        <a:t>日～</a:t>
                      </a:r>
                      <a:r>
                        <a:rPr kumimoji="1" lang="en-US" altLang="ja-JP" sz="2400" dirty="0"/>
                        <a:t>20×2</a:t>
                      </a:r>
                      <a:r>
                        <a:rPr kumimoji="1" lang="ja-JP" altLang="en-US" sz="2400" dirty="0"/>
                        <a:t>年</a:t>
                      </a:r>
                      <a:r>
                        <a:rPr kumimoji="1" lang="en-US" altLang="ja-JP" sz="2400" dirty="0"/>
                        <a:t>3</a:t>
                      </a:r>
                      <a:r>
                        <a:rPr kumimoji="1" lang="ja-JP" altLang="en-US" sz="2400" dirty="0"/>
                        <a:t>月</a:t>
                      </a:r>
                      <a:r>
                        <a:rPr kumimoji="1" lang="en-US" altLang="ja-JP" sz="2400" dirty="0"/>
                        <a:t>31</a:t>
                      </a:r>
                      <a:r>
                        <a:rPr kumimoji="1" lang="ja-JP" altLang="en-US" sz="2400" dirty="0"/>
                        <a:t>日</a:t>
                      </a:r>
                    </a:p>
                  </a:txBody>
                  <a:tcPr/>
                </a:tc>
                <a:extLst>
                  <a:ext uri="{0D108BD9-81ED-4DB2-BD59-A6C34878D82A}">
                    <a16:rowId xmlns:a16="http://schemas.microsoft.com/office/drawing/2014/main" val="10001"/>
                  </a:ext>
                </a:extLst>
              </a:tr>
              <a:tr h="370840">
                <a:tc>
                  <a:txBody>
                    <a:bodyPr/>
                    <a:lstStyle/>
                    <a:p>
                      <a:pPr algn="ctr"/>
                      <a:r>
                        <a:rPr kumimoji="1" lang="ja-JP" altLang="en-US" sz="2400" dirty="0"/>
                        <a:t>○○株式会社</a:t>
                      </a:r>
                    </a:p>
                  </a:txBody>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スライド番号プレースホルダ 4">
            <a:extLst>
              <a:ext uri="{FF2B5EF4-FFF2-40B4-BE49-F238E27FC236}">
                <a16:creationId xmlns:a16="http://schemas.microsoft.com/office/drawing/2014/main" id="{D7220B17-4E1C-49A7-B6A0-D40924676C4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4F3F3490-2E08-46F0-838E-DA877A5DE0C7}" type="slidenum">
              <a:rPr kumimoji="0" lang="en-US" altLang="ja-JP">
                <a:latin typeface="Arial Black" panose="020B0A04020102020204" pitchFamily="34" charset="0"/>
              </a:rPr>
              <a:pPr eaLnBrk="1" hangingPunct="1"/>
              <a:t>5</a:t>
            </a:fld>
            <a:endParaRPr kumimoji="0" lang="en-US" altLang="ja-JP">
              <a:latin typeface="Arial Black" panose="020B0A04020102020204" pitchFamily="34" charset="0"/>
            </a:endParaRPr>
          </a:p>
        </p:txBody>
      </p:sp>
      <p:sp>
        <p:nvSpPr>
          <p:cNvPr id="7171" name="Rectangle 2">
            <a:extLst>
              <a:ext uri="{FF2B5EF4-FFF2-40B4-BE49-F238E27FC236}">
                <a16:creationId xmlns:a16="http://schemas.microsoft.com/office/drawing/2014/main" id="{50F137FF-AC70-4D9F-8A60-250E6A657BE0}"/>
              </a:ext>
            </a:extLst>
          </p:cNvPr>
          <p:cNvSpPr>
            <a:spLocks noGrp="1" noChangeArrowheads="1"/>
          </p:cNvSpPr>
          <p:nvPr>
            <p:ph type="title"/>
          </p:nvPr>
        </p:nvSpPr>
        <p:spPr>
          <a:xfrm>
            <a:off x="457200" y="620713"/>
            <a:ext cx="8229600" cy="1368425"/>
          </a:xfrm>
          <a:solidFill>
            <a:schemeClr val="bg2">
              <a:alpha val="79999"/>
            </a:schemeClr>
          </a:solidFill>
        </p:spPr>
        <p:txBody>
          <a:bodyPr/>
          <a:lstStyle/>
          <a:p>
            <a:pPr eaLnBrk="1" hangingPunct="1"/>
            <a:r>
              <a:rPr lang="ja-JP" altLang="en-US">
                <a:solidFill>
                  <a:schemeClr val="bg1"/>
                </a:solidFill>
              </a:rPr>
              <a:t>本節のポイント</a:t>
            </a:r>
          </a:p>
        </p:txBody>
      </p:sp>
      <p:sp>
        <p:nvSpPr>
          <p:cNvPr id="7172" name="Rectangle 3">
            <a:extLst>
              <a:ext uri="{FF2B5EF4-FFF2-40B4-BE49-F238E27FC236}">
                <a16:creationId xmlns:a16="http://schemas.microsoft.com/office/drawing/2014/main" id="{81E1E6CB-6A8F-441D-9F77-7D2B2D5C0446}"/>
              </a:ext>
            </a:extLst>
          </p:cNvPr>
          <p:cNvSpPr>
            <a:spLocks noGrp="1" noChangeArrowheads="1"/>
          </p:cNvSpPr>
          <p:nvPr>
            <p:ph type="body" idx="1"/>
          </p:nvPr>
        </p:nvSpPr>
        <p:spPr>
          <a:xfrm>
            <a:off x="827088" y="2420938"/>
            <a:ext cx="7859712" cy="4176712"/>
          </a:xfrm>
        </p:spPr>
        <p:txBody>
          <a:bodyPr/>
          <a:lstStyle/>
          <a:p>
            <a:pPr eaLnBrk="1" hangingPunct="1"/>
            <a:r>
              <a:rPr lang="ja-JP" altLang="en-US"/>
              <a:t>キャッシュと利益の違いについて確認できましたか。</a:t>
            </a:r>
            <a:endParaRPr lang="en-US" altLang="ja-JP"/>
          </a:p>
          <a:p>
            <a:pPr eaLnBrk="1" hangingPunct="1"/>
            <a:r>
              <a:rPr lang="ja-JP" altLang="en-US"/>
              <a:t>キャッシュ・フローと企業経営の関係は確認できましたか。</a:t>
            </a:r>
          </a:p>
          <a:p>
            <a:pPr eaLnBrk="1" hangingPunct="1"/>
            <a:r>
              <a:rPr lang="ja-JP" altLang="en-US"/>
              <a:t>キャッシュ・フロー計算書のしくみは理解できましたか。</a:t>
            </a:r>
            <a:endParaRPr lang="en-US" altLang="ja-JP"/>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172">
                                            <p:txEl>
                                              <p:pRg st="0" end="0"/>
                                            </p:txEl>
                                          </p:spTgt>
                                        </p:tgtEl>
                                        <p:attrNameLst>
                                          <p:attrName>style.visibility</p:attrName>
                                        </p:attrNameLst>
                                      </p:cBhvr>
                                      <p:to>
                                        <p:strVal val="visible"/>
                                      </p:to>
                                    </p:set>
                                    <p:animEffect transition="in" filter="fade">
                                      <p:cBhvr>
                                        <p:cTn id="7" dur="2000"/>
                                        <p:tgtEl>
                                          <p:spTgt spid="717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7172">
                                            <p:txEl>
                                              <p:pRg st="1" end="1"/>
                                            </p:txEl>
                                          </p:spTgt>
                                        </p:tgtEl>
                                        <p:attrNameLst>
                                          <p:attrName>style.visibility</p:attrName>
                                        </p:attrNameLst>
                                      </p:cBhvr>
                                      <p:to>
                                        <p:strVal val="visible"/>
                                      </p:to>
                                    </p:set>
                                    <p:animEffect transition="in" filter="fade">
                                      <p:cBhvr>
                                        <p:cTn id="12" dur="2000"/>
                                        <p:tgtEl>
                                          <p:spTgt spid="717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7172">
                                            <p:txEl>
                                              <p:pRg st="2" end="2"/>
                                            </p:txEl>
                                          </p:spTgt>
                                        </p:tgtEl>
                                        <p:attrNameLst>
                                          <p:attrName>style.visibility</p:attrName>
                                        </p:attrNameLst>
                                      </p:cBhvr>
                                      <p:to>
                                        <p:strVal val="visible"/>
                                      </p:to>
                                    </p:set>
                                    <p:animEffect transition="in" filter="fade">
                                      <p:cBhvr>
                                        <p:cTn id="17" dur="2000"/>
                                        <p:tgtEl>
                                          <p:spTgt spid="717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8">
            <a:extLst>
              <a:ext uri="{FF2B5EF4-FFF2-40B4-BE49-F238E27FC236}">
                <a16:creationId xmlns:a16="http://schemas.microsoft.com/office/drawing/2014/main" id="{F2A3147C-CE55-4E5D-9445-9196757A2F7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068861B5-D8B4-4935-90E6-AC6FC015CA4E}" type="slidenum">
              <a:rPr kumimoji="0" lang="en-US" altLang="ja-JP">
                <a:latin typeface="Arial Black" panose="020B0A04020102020204" pitchFamily="34" charset="0"/>
              </a:rPr>
              <a:pPr eaLnBrk="1" hangingPunct="1"/>
              <a:t>6</a:t>
            </a:fld>
            <a:endParaRPr kumimoji="0" lang="en-US" altLang="ja-JP">
              <a:latin typeface="Arial Black" panose="020B0A04020102020204" pitchFamily="34" charset="0"/>
            </a:endParaRPr>
          </a:p>
        </p:txBody>
      </p:sp>
      <p:sp>
        <p:nvSpPr>
          <p:cNvPr id="8195" name="Rectangle 2">
            <a:extLst>
              <a:ext uri="{FF2B5EF4-FFF2-40B4-BE49-F238E27FC236}">
                <a16:creationId xmlns:a16="http://schemas.microsoft.com/office/drawing/2014/main" id="{58771846-A060-47C2-ADAB-F40C508F6F5F}"/>
              </a:ext>
            </a:extLst>
          </p:cNvPr>
          <p:cNvSpPr>
            <a:spLocks noGrp="1" noChangeArrowheads="1"/>
          </p:cNvSpPr>
          <p:nvPr>
            <p:ph type="ctrTitle"/>
          </p:nvPr>
        </p:nvSpPr>
        <p:spPr>
          <a:xfrm>
            <a:off x="3000375" y="2500313"/>
            <a:ext cx="5919788" cy="1138237"/>
          </a:xfrm>
        </p:spPr>
        <p:txBody>
          <a:bodyPr/>
          <a:lstStyle/>
          <a:p>
            <a:pPr eaLnBrk="1" hangingPunct="1"/>
            <a:r>
              <a:rPr lang="ja-JP" altLang="en-US" sz="3200"/>
              <a:t>第</a:t>
            </a:r>
            <a:r>
              <a:rPr lang="en-US" altLang="ja-JP" sz="3200"/>
              <a:t>8</a:t>
            </a:r>
            <a:r>
              <a:rPr lang="ja-JP" altLang="en-US" sz="3200"/>
              <a:t>章　</a:t>
            </a:r>
            <a:br>
              <a:rPr lang="en-US" altLang="ja-JP" sz="4000"/>
            </a:br>
            <a:r>
              <a:rPr lang="ja-JP" altLang="en-US" sz="4000"/>
              <a:t>キャッシュ・フロー計算書　</a:t>
            </a:r>
          </a:p>
        </p:txBody>
      </p:sp>
      <p:sp>
        <p:nvSpPr>
          <p:cNvPr id="8196" name="Text Box 5">
            <a:extLst>
              <a:ext uri="{FF2B5EF4-FFF2-40B4-BE49-F238E27FC236}">
                <a16:creationId xmlns:a16="http://schemas.microsoft.com/office/drawing/2014/main" id="{BD9458DA-5CB0-40A3-AD91-4B7B81A957C4}"/>
              </a:ext>
            </a:extLst>
          </p:cNvPr>
          <p:cNvSpPr txBox="1">
            <a:spLocks noChangeArrowheads="1"/>
          </p:cNvSpPr>
          <p:nvPr/>
        </p:nvSpPr>
        <p:spPr bwMode="auto">
          <a:xfrm>
            <a:off x="3643313" y="1196975"/>
            <a:ext cx="48879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spcBef>
                <a:spcPct val="50000"/>
              </a:spcBef>
            </a:pPr>
            <a:endParaRPr lang="en-US" altLang="ja-JP">
              <a:latin typeface="Times New Roman" panose="02020603050405020304" pitchFamily="18" charset="0"/>
            </a:endParaRPr>
          </a:p>
          <a:p>
            <a:pPr eaLnBrk="1" hangingPunct="1">
              <a:spcBef>
                <a:spcPct val="50000"/>
              </a:spcBef>
            </a:pPr>
            <a:endParaRPr lang="en-US" altLang="ja-JP">
              <a:latin typeface="Times New Roman" panose="02020603050405020304" pitchFamily="18" charset="0"/>
            </a:endParaRPr>
          </a:p>
          <a:p>
            <a:pPr eaLnBrk="1" hangingPunct="1">
              <a:spcBef>
                <a:spcPct val="50000"/>
              </a:spcBef>
            </a:pPr>
            <a:endParaRPr lang="ja-JP" altLang="en-US">
              <a:latin typeface="Times New Roman" panose="02020603050405020304" pitchFamily="18" charset="0"/>
            </a:endParaRPr>
          </a:p>
        </p:txBody>
      </p:sp>
      <p:sp>
        <p:nvSpPr>
          <p:cNvPr id="8197" name="テキスト ボックス 4">
            <a:extLst>
              <a:ext uri="{FF2B5EF4-FFF2-40B4-BE49-F238E27FC236}">
                <a16:creationId xmlns:a16="http://schemas.microsoft.com/office/drawing/2014/main" id="{7734AE95-B294-4FF0-8670-3C1489CD9410}"/>
              </a:ext>
            </a:extLst>
          </p:cNvPr>
          <p:cNvSpPr txBox="1">
            <a:spLocks noChangeArrowheads="1"/>
          </p:cNvSpPr>
          <p:nvPr/>
        </p:nvSpPr>
        <p:spPr bwMode="auto">
          <a:xfrm>
            <a:off x="3000375" y="4357688"/>
            <a:ext cx="60007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ash"/>
                <a:miter lim="800000"/>
                <a:headEnd/>
                <a:tailEnd/>
              </a14:hiddenLine>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3200"/>
              <a:t>第</a:t>
            </a:r>
            <a:r>
              <a:rPr lang="en-US" altLang="ja-JP" sz="3200"/>
              <a:t>20</a:t>
            </a:r>
            <a:r>
              <a:rPr lang="ja-JP" altLang="en-US" sz="3200"/>
              <a:t>節　営業キャッシュ・フロー</a:t>
            </a:r>
            <a:endParaRPr lang="en-US" altLang="ja-JP" sz="320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スライド番号プレースホルダ 4">
            <a:extLst>
              <a:ext uri="{FF2B5EF4-FFF2-40B4-BE49-F238E27FC236}">
                <a16:creationId xmlns:a16="http://schemas.microsoft.com/office/drawing/2014/main" id="{7729FE46-D09D-43E6-AC31-11CC54DB153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991BF68D-05DF-4A6A-BD50-4949B9B57A07}" type="slidenum">
              <a:rPr kumimoji="0" lang="en-US" altLang="ja-JP">
                <a:latin typeface="Arial Black" panose="020B0A04020102020204" pitchFamily="34" charset="0"/>
              </a:rPr>
              <a:pPr eaLnBrk="1" hangingPunct="1"/>
              <a:t>7</a:t>
            </a:fld>
            <a:endParaRPr kumimoji="0" lang="en-US" altLang="ja-JP">
              <a:latin typeface="Arial Black" panose="020B0A04020102020204" pitchFamily="34" charset="0"/>
            </a:endParaRPr>
          </a:p>
        </p:txBody>
      </p:sp>
      <p:sp>
        <p:nvSpPr>
          <p:cNvPr id="9219" name="Rectangle 2">
            <a:extLst>
              <a:ext uri="{FF2B5EF4-FFF2-40B4-BE49-F238E27FC236}">
                <a16:creationId xmlns:a16="http://schemas.microsoft.com/office/drawing/2014/main" id="{02EDC6B7-0D84-44C3-81A0-EF2A6800A444}"/>
              </a:ext>
            </a:extLst>
          </p:cNvPr>
          <p:cNvSpPr>
            <a:spLocks noGrp="1" noChangeArrowheads="1"/>
          </p:cNvSpPr>
          <p:nvPr>
            <p:ph type="title"/>
          </p:nvPr>
        </p:nvSpPr>
        <p:spPr>
          <a:xfrm>
            <a:off x="457200" y="620713"/>
            <a:ext cx="8229600" cy="1368425"/>
          </a:xfrm>
          <a:solidFill>
            <a:schemeClr val="bg2">
              <a:alpha val="79999"/>
            </a:schemeClr>
          </a:solidFill>
        </p:spPr>
        <p:txBody>
          <a:bodyPr/>
          <a:lstStyle/>
          <a:p>
            <a:pPr eaLnBrk="1" hangingPunct="1"/>
            <a:r>
              <a:rPr lang="ja-JP" altLang="en-US">
                <a:solidFill>
                  <a:schemeClr val="bg1"/>
                </a:solidFill>
              </a:rPr>
              <a:t>本節で学習する箇所</a:t>
            </a:r>
          </a:p>
        </p:txBody>
      </p:sp>
      <p:sp>
        <p:nvSpPr>
          <p:cNvPr id="9220" name="Rectangle 3">
            <a:extLst>
              <a:ext uri="{FF2B5EF4-FFF2-40B4-BE49-F238E27FC236}">
                <a16:creationId xmlns:a16="http://schemas.microsoft.com/office/drawing/2014/main" id="{C8826004-A4A0-4874-A99C-D0EA93E59D57}"/>
              </a:ext>
            </a:extLst>
          </p:cNvPr>
          <p:cNvSpPr>
            <a:spLocks noGrp="1" noChangeArrowheads="1"/>
          </p:cNvSpPr>
          <p:nvPr>
            <p:ph type="body" idx="1"/>
          </p:nvPr>
        </p:nvSpPr>
        <p:spPr>
          <a:xfrm>
            <a:off x="827088" y="2420938"/>
            <a:ext cx="7859712" cy="4176712"/>
          </a:xfrm>
        </p:spPr>
        <p:txBody>
          <a:bodyPr/>
          <a:lstStyle/>
          <a:p>
            <a:pPr eaLnBrk="1" hangingPunct="1"/>
            <a:r>
              <a:rPr lang="ja-JP" altLang="en-US"/>
              <a:t>キャッシュ・フローは、営業活動、投資活動および財務活動という</a:t>
            </a:r>
            <a:r>
              <a:rPr lang="en-US" altLang="ja-JP"/>
              <a:t>3</a:t>
            </a:r>
            <a:r>
              <a:rPr lang="ja-JP" altLang="en-US"/>
              <a:t>つに区分されることは前節で学びました。本節では営業活動によるキャッシュ・フローについて学習します。</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220">
                                            <p:txEl>
                                              <p:pRg st="0" end="0"/>
                                            </p:txEl>
                                          </p:spTgt>
                                        </p:tgtEl>
                                        <p:attrNameLst>
                                          <p:attrName>style.visibility</p:attrName>
                                        </p:attrNameLst>
                                      </p:cBhvr>
                                      <p:to>
                                        <p:strVal val="visible"/>
                                      </p:to>
                                    </p:set>
                                    <p:animEffect transition="in" filter="fade">
                                      <p:cBhvr>
                                        <p:cTn id="7" dur="2000"/>
                                        <p:tgtEl>
                                          <p:spTgt spid="92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スライド番号プレースホルダ 1">
            <a:extLst>
              <a:ext uri="{FF2B5EF4-FFF2-40B4-BE49-F238E27FC236}">
                <a16:creationId xmlns:a16="http://schemas.microsoft.com/office/drawing/2014/main" id="{DA1B807B-EE94-41CE-870D-D06E3B24E41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58982985-FD3E-49C4-8B91-D32065A128A3}" type="slidenum">
              <a:rPr kumimoji="0" lang="en-US" altLang="ja-JP">
                <a:latin typeface="Arial Black" panose="020B0A04020102020204" pitchFamily="34" charset="0"/>
              </a:rPr>
              <a:pPr eaLnBrk="1" hangingPunct="1"/>
              <a:t>8</a:t>
            </a:fld>
            <a:endParaRPr kumimoji="0" lang="en-US" altLang="ja-JP">
              <a:latin typeface="Arial Black" panose="020B0A04020102020204" pitchFamily="34" charset="0"/>
            </a:endParaRPr>
          </a:p>
        </p:txBody>
      </p:sp>
      <p:sp>
        <p:nvSpPr>
          <p:cNvPr id="3" name="タイトル 1">
            <a:extLst>
              <a:ext uri="{FF2B5EF4-FFF2-40B4-BE49-F238E27FC236}">
                <a16:creationId xmlns:a16="http://schemas.microsoft.com/office/drawing/2014/main" id="{79FB8CDE-C996-4327-8804-F3A7297409A3}"/>
              </a:ext>
            </a:extLst>
          </p:cNvPr>
          <p:cNvSpPr txBox="1">
            <a:spLocks/>
          </p:cNvSpPr>
          <p:nvPr/>
        </p:nvSpPr>
        <p:spPr bwMode="auto">
          <a:xfrm>
            <a:off x="285750" y="457200"/>
            <a:ext cx="8643938" cy="1042988"/>
          </a:xfrm>
          <a:prstGeom prst="rect">
            <a:avLst/>
          </a:prstGeom>
          <a:noFill/>
          <a:ln w="9525">
            <a:noFill/>
            <a:miter lim="800000"/>
            <a:headEnd/>
            <a:tailEnd/>
          </a:ln>
        </p:spPr>
        <p:txBody>
          <a:bodyPr anchor="ctr"/>
          <a:lstStyle/>
          <a:p>
            <a:pPr eaLnBrk="0" hangingPunct="0">
              <a:defRPr/>
            </a:pPr>
            <a:r>
              <a:rPr lang="ja-JP" altLang="en-US" sz="3600" kern="0" dirty="0">
                <a:solidFill>
                  <a:schemeClr val="bg2"/>
                </a:solidFill>
                <a:latin typeface="+mj-lt"/>
                <a:ea typeface="+mj-ea"/>
                <a:cs typeface="+mj-cs"/>
              </a:rPr>
              <a:t>３　キャッシュ・フロー計算書の様式</a:t>
            </a:r>
            <a:endParaRPr lang="en-US" altLang="ja-JP" sz="3600" kern="0" dirty="0">
              <a:solidFill>
                <a:schemeClr val="bg2"/>
              </a:solidFill>
              <a:latin typeface="+mj-lt"/>
              <a:ea typeface="+mj-ea"/>
              <a:cs typeface="+mj-cs"/>
            </a:endParaRPr>
          </a:p>
          <a:p>
            <a:pPr eaLnBrk="0" hangingPunct="0">
              <a:defRPr/>
            </a:pPr>
            <a:r>
              <a:rPr lang="ja-JP" altLang="en-US" sz="3600" kern="0" dirty="0">
                <a:solidFill>
                  <a:schemeClr val="bg2"/>
                </a:solidFill>
                <a:latin typeface="+mj-lt"/>
                <a:ea typeface="+mj-ea"/>
                <a:cs typeface="+mj-cs"/>
              </a:rPr>
              <a:t>　　　　</a:t>
            </a:r>
            <a:r>
              <a:rPr lang="en-US" altLang="ja-JP" sz="3600" kern="0" dirty="0">
                <a:solidFill>
                  <a:schemeClr val="bg2"/>
                </a:solidFill>
                <a:latin typeface="+mj-lt"/>
                <a:ea typeface="+mj-ea"/>
                <a:cs typeface="+mj-cs"/>
              </a:rPr>
              <a:t>―</a:t>
            </a:r>
            <a:r>
              <a:rPr lang="ja-JP" altLang="en-US" sz="3600" kern="0" dirty="0">
                <a:solidFill>
                  <a:schemeClr val="bg2"/>
                </a:solidFill>
                <a:latin typeface="+mj-lt"/>
                <a:ea typeface="+mj-ea"/>
                <a:cs typeface="+mj-cs"/>
              </a:rPr>
              <a:t>営業活動によるキャッシュ・フロー</a:t>
            </a:r>
          </a:p>
        </p:txBody>
      </p:sp>
      <p:graphicFrame>
        <p:nvGraphicFramePr>
          <p:cNvPr id="5" name="表 4">
            <a:extLst>
              <a:ext uri="{FF2B5EF4-FFF2-40B4-BE49-F238E27FC236}">
                <a16:creationId xmlns:a16="http://schemas.microsoft.com/office/drawing/2014/main" id="{F030EFA1-3254-40E4-8A62-C21F4CE1BE77}"/>
              </a:ext>
            </a:extLst>
          </p:cNvPr>
          <p:cNvGraphicFramePr>
            <a:graphicFrameLocks noGrp="1"/>
          </p:cNvGraphicFramePr>
          <p:nvPr/>
        </p:nvGraphicFramePr>
        <p:xfrm>
          <a:off x="1000125" y="2928938"/>
          <a:ext cx="7286625" cy="3657600"/>
        </p:xfrm>
        <a:graphic>
          <a:graphicData uri="http://schemas.openxmlformats.org/drawingml/2006/table">
            <a:tbl>
              <a:tblPr/>
              <a:tblGrid>
                <a:gridCol w="5689876">
                  <a:extLst>
                    <a:ext uri="{9D8B030D-6E8A-4147-A177-3AD203B41FA5}">
                      <a16:colId xmlns:a16="http://schemas.microsoft.com/office/drawing/2014/main" val="20000"/>
                    </a:ext>
                  </a:extLst>
                </a:gridCol>
                <a:gridCol w="1596749">
                  <a:extLst>
                    <a:ext uri="{9D8B030D-6E8A-4147-A177-3AD203B41FA5}">
                      <a16:colId xmlns:a16="http://schemas.microsoft.com/office/drawing/2014/main" val="20001"/>
                    </a:ext>
                  </a:extLst>
                </a:gridCol>
              </a:tblGrid>
              <a:tr h="311945">
                <a:tc>
                  <a:txBody>
                    <a:bodyPr/>
                    <a:lstStyle/>
                    <a:p>
                      <a:pPr algn="just">
                        <a:spcAft>
                          <a:spcPts val="0"/>
                        </a:spcAft>
                      </a:pPr>
                      <a:r>
                        <a:rPr lang="ja-JP" sz="2400" kern="100" dirty="0">
                          <a:latin typeface="Century"/>
                          <a:ea typeface="ＭＳ 明朝"/>
                          <a:cs typeface="Times New Roman"/>
                        </a:rPr>
                        <a:t>営業活動によるキャッシュ・フロー</a:t>
                      </a:r>
                    </a:p>
                  </a:txBody>
                  <a:tcPr marL="68580" marR="68580" marT="0" marB="0">
                    <a:lnL>
                      <a:noFill/>
                    </a:lnL>
                    <a:lnR>
                      <a:noFill/>
                    </a:lnR>
                    <a:lnT>
                      <a:noFill/>
                    </a:lnT>
                    <a:lnB>
                      <a:noFill/>
                    </a:lnB>
                  </a:tcPr>
                </a:tc>
                <a:tc>
                  <a:txBody>
                    <a:bodyPr/>
                    <a:lstStyle/>
                    <a:p>
                      <a:pPr algn="r">
                        <a:spcAft>
                          <a:spcPts val="0"/>
                        </a:spcAft>
                      </a:pPr>
                      <a:endParaRPr lang="en-US" sz="2400" kern="100">
                        <a:latin typeface="Century"/>
                        <a:ea typeface="ＭＳ 明朝"/>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0"/>
                  </a:ext>
                </a:extLst>
              </a:tr>
              <a:tr h="311945">
                <a:tc>
                  <a:txBody>
                    <a:bodyPr/>
                    <a:lstStyle/>
                    <a:p>
                      <a:pPr indent="127000" algn="just">
                        <a:spcAft>
                          <a:spcPts val="0"/>
                        </a:spcAft>
                      </a:pPr>
                      <a:r>
                        <a:rPr lang="ja-JP" sz="2400" kern="100">
                          <a:latin typeface="Century"/>
                          <a:ea typeface="ＭＳ 明朝"/>
                          <a:cs typeface="Times New Roman"/>
                        </a:rPr>
                        <a:t>営業収入</a:t>
                      </a:r>
                    </a:p>
                  </a:txBody>
                  <a:tcPr marL="68580" marR="68580" marT="0" marB="0">
                    <a:lnL>
                      <a:noFill/>
                    </a:lnL>
                    <a:lnR>
                      <a:noFill/>
                    </a:lnR>
                    <a:lnT>
                      <a:noFill/>
                    </a:lnT>
                    <a:lnB>
                      <a:noFill/>
                    </a:lnB>
                  </a:tcPr>
                </a:tc>
                <a:tc>
                  <a:txBody>
                    <a:bodyPr/>
                    <a:lstStyle/>
                    <a:p>
                      <a:pPr algn="r">
                        <a:spcAft>
                          <a:spcPts val="0"/>
                        </a:spcAft>
                      </a:pPr>
                      <a:r>
                        <a:rPr lang="ja-JP" sz="2400" kern="100">
                          <a:latin typeface="Century"/>
                          <a:ea typeface="ＭＳ 明朝"/>
                          <a:cs typeface="Times New Roman"/>
                        </a:rPr>
                        <a:t>×××</a:t>
                      </a:r>
                    </a:p>
                  </a:txBody>
                  <a:tcPr marL="68580" marR="68580" marT="0" marB="0">
                    <a:lnL>
                      <a:noFill/>
                    </a:lnL>
                    <a:lnR>
                      <a:noFill/>
                    </a:lnR>
                    <a:lnT>
                      <a:noFill/>
                    </a:lnT>
                    <a:lnB>
                      <a:noFill/>
                    </a:lnB>
                  </a:tcPr>
                </a:tc>
                <a:extLst>
                  <a:ext uri="{0D108BD9-81ED-4DB2-BD59-A6C34878D82A}">
                    <a16:rowId xmlns:a16="http://schemas.microsoft.com/office/drawing/2014/main" val="10001"/>
                  </a:ext>
                </a:extLst>
              </a:tr>
              <a:tr h="311945">
                <a:tc>
                  <a:txBody>
                    <a:bodyPr/>
                    <a:lstStyle/>
                    <a:p>
                      <a:pPr indent="127000" algn="just">
                        <a:spcAft>
                          <a:spcPts val="0"/>
                        </a:spcAft>
                      </a:pPr>
                      <a:r>
                        <a:rPr lang="ja-JP" sz="2400" kern="100" dirty="0">
                          <a:latin typeface="Century"/>
                          <a:ea typeface="ＭＳ 明朝"/>
                          <a:cs typeface="Times New Roman"/>
                        </a:rPr>
                        <a:t>原材料又は商品の仕入支出</a:t>
                      </a:r>
                    </a:p>
                  </a:txBody>
                  <a:tcPr marL="68580" marR="68580" marT="0" marB="0">
                    <a:lnL>
                      <a:noFill/>
                    </a:lnL>
                    <a:lnR>
                      <a:noFill/>
                    </a:lnR>
                    <a:lnT>
                      <a:noFill/>
                    </a:lnT>
                    <a:lnB>
                      <a:noFill/>
                    </a:lnB>
                  </a:tcPr>
                </a:tc>
                <a:tc>
                  <a:txBody>
                    <a:bodyPr/>
                    <a:lstStyle/>
                    <a:p>
                      <a:pPr algn="r">
                        <a:spcAft>
                          <a:spcPts val="0"/>
                        </a:spcAft>
                      </a:pPr>
                      <a:r>
                        <a:rPr lang="ja-JP" sz="2400" kern="100">
                          <a:latin typeface="Century"/>
                          <a:ea typeface="ＭＳ 明朝"/>
                          <a:cs typeface="Times New Roman"/>
                        </a:rPr>
                        <a:t>△×××</a:t>
                      </a:r>
                    </a:p>
                  </a:txBody>
                  <a:tcPr marL="68580" marR="68580" marT="0" marB="0">
                    <a:lnL>
                      <a:noFill/>
                    </a:lnL>
                    <a:lnR>
                      <a:noFill/>
                    </a:lnR>
                    <a:lnT>
                      <a:noFill/>
                    </a:lnT>
                    <a:lnB>
                      <a:noFill/>
                    </a:lnB>
                  </a:tcPr>
                </a:tc>
                <a:extLst>
                  <a:ext uri="{0D108BD9-81ED-4DB2-BD59-A6C34878D82A}">
                    <a16:rowId xmlns:a16="http://schemas.microsoft.com/office/drawing/2014/main" val="10002"/>
                  </a:ext>
                </a:extLst>
              </a:tr>
              <a:tr h="311945">
                <a:tc>
                  <a:txBody>
                    <a:bodyPr/>
                    <a:lstStyle/>
                    <a:p>
                      <a:pPr indent="127000" algn="just">
                        <a:spcAft>
                          <a:spcPts val="0"/>
                        </a:spcAft>
                      </a:pPr>
                      <a:r>
                        <a:rPr lang="ja-JP" sz="2400" kern="100" dirty="0">
                          <a:latin typeface="Century"/>
                          <a:ea typeface="ＭＳ 明朝"/>
                          <a:cs typeface="Times New Roman"/>
                        </a:rPr>
                        <a:t>人件費支出</a:t>
                      </a:r>
                    </a:p>
                  </a:txBody>
                  <a:tcPr marL="68580" marR="68580" marT="0" marB="0">
                    <a:lnL>
                      <a:noFill/>
                    </a:lnL>
                    <a:lnR>
                      <a:noFill/>
                    </a:lnR>
                    <a:lnT>
                      <a:noFill/>
                    </a:lnT>
                    <a:lnB>
                      <a:noFill/>
                    </a:lnB>
                  </a:tcPr>
                </a:tc>
                <a:tc>
                  <a:txBody>
                    <a:bodyPr/>
                    <a:lstStyle/>
                    <a:p>
                      <a:pPr algn="r">
                        <a:spcAft>
                          <a:spcPts val="0"/>
                        </a:spcAft>
                      </a:pPr>
                      <a:r>
                        <a:rPr lang="ja-JP" sz="2400" kern="100">
                          <a:latin typeface="Century"/>
                          <a:ea typeface="ＭＳ 明朝"/>
                          <a:cs typeface="Times New Roman"/>
                        </a:rPr>
                        <a:t>△×××</a:t>
                      </a:r>
                    </a:p>
                  </a:txBody>
                  <a:tcPr marL="68580" marR="68580" marT="0" marB="0">
                    <a:lnL>
                      <a:noFill/>
                    </a:lnL>
                    <a:lnR>
                      <a:noFill/>
                    </a:lnR>
                    <a:lnT>
                      <a:noFill/>
                    </a:lnT>
                    <a:lnB>
                      <a:noFill/>
                    </a:lnB>
                  </a:tcPr>
                </a:tc>
                <a:extLst>
                  <a:ext uri="{0D108BD9-81ED-4DB2-BD59-A6C34878D82A}">
                    <a16:rowId xmlns:a16="http://schemas.microsoft.com/office/drawing/2014/main" val="10003"/>
                  </a:ext>
                </a:extLst>
              </a:tr>
              <a:tr h="311945">
                <a:tc>
                  <a:txBody>
                    <a:bodyPr/>
                    <a:lstStyle/>
                    <a:p>
                      <a:pPr indent="127000" algn="just">
                        <a:spcAft>
                          <a:spcPts val="0"/>
                        </a:spcAft>
                      </a:pPr>
                      <a:r>
                        <a:rPr lang="ja-JP" sz="2400" kern="100">
                          <a:latin typeface="Century"/>
                          <a:ea typeface="ＭＳ 明朝"/>
                          <a:cs typeface="Times New Roman"/>
                        </a:rPr>
                        <a:t>その他の営業支出</a:t>
                      </a:r>
                    </a:p>
                  </a:txBody>
                  <a:tcPr marL="68580" marR="68580" marT="0" marB="0">
                    <a:lnL>
                      <a:noFill/>
                    </a:lnL>
                    <a:lnR>
                      <a:noFill/>
                    </a:lnR>
                    <a:lnT>
                      <a:noFill/>
                    </a:lnT>
                    <a:lnB>
                      <a:noFill/>
                    </a:lnB>
                  </a:tcPr>
                </a:tc>
                <a:tc>
                  <a:txBody>
                    <a:bodyPr/>
                    <a:lstStyle/>
                    <a:p>
                      <a:pPr algn="r">
                        <a:spcAft>
                          <a:spcPts val="0"/>
                        </a:spcAft>
                      </a:pPr>
                      <a:r>
                        <a:rPr lang="ja-JP" sz="2400" kern="100">
                          <a:latin typeface="Century"/>
                          <a:ea typeface="ＭＳ 明朝"/>
                          <a:cs typeface="Times New Roman"/>
                        </a:rPr>
                        <a:t>△×××</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11945">
                <a:tc>
                  <a:txBody>
                    <a:bodyPr/>
                    <a:lstStyle/>
                    <a:p>
                      <a:pPr indent="381000" algn="just">
                        <a:spcAft>
                          <a:spcPts val="0"/>
                        </a:spcAft>
                      </a:pPr>
                      <a:r>
                        <a:rPr lang="ja-JP" sz="2400" kern="100" dirty="0">
                          <a:latin typeface="Century"/>
                          <a:ea typeface="ＭＳ 明朝"/>
                          <a:cs typeface="Times New Roman"/>
                        </a:rPr>
                        <a:t>小計</a:t>
                      </a:r>
                    </a:p>
                  </a:txBody>
                  <a:tcPr marL="68580" marR="68580" marT="0" marB="0">
                    <a:lnL>
                      <a:noFill/>
                    </a:lnL>
                    <a:lnR>
                      <a:noFill/>
                    </a:lnR>
                    <a:lnT>
                      <a:noFill/>
                    </a:lnT>
                    <a:lnB>
                      <a:noFill/>
                    </a:lnB>
                  </a:tcPr>
                </a:tc>
                <a:tc>
                  <a:txBody>
                    <a:bodyPr/>
                    <a:lstStyle/>
                    <a:p>
                      <a:pPr algn="r">
                        <a:spcAft>
                          <a:spcPts val="0"/>
                        </a:spcAft>
                      </a:pPr>
                      <a:r>
                        <a:rPr lang="ja-JP" sz="2400" kern="100">
                          <a:latin typeface="Century"/>
                          <a:ea typeface="ＭＳ 明朝"/>
                          <a:cs typeface="Times New Roman"/>
                        </a:rPr>
                        <a:t>×××</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5"/>
                  </a:ext>
                </a:extLst>
              </a:tr>
              <a:tr h="311945">
                <a:tc>
                  <a:txBody>
                    <a:bodyPr/>
                    <a:lstStyle/>
                    <a:p>
                      <a:pPr indent="127000" algn="just">
                        <a:spcAft>
                          <a:spcPts val="0"/>
                        </a:spcAft>
                      </a:pPr>
                      <a:r>
                        <a:rPr lang="ja-JP" sz="2400" kern="100">
                          <a:latin typeface="Century"/>
                          <a:ea typeface="ＭＳ 明朝"/>
                          <a:cs typeface="Times New Roman"/>
                        </a:rPr>
                        <a:t>利息及び配当金の受取額</a:t>
                      </a:r>
                    </a:p>
                  </a:txBody>
                  <a:tcPr marL="68580" marR="68580" marT="0" marB="0">
                    <a:lnL>
                      <a:noFill/>
                    </a:lnL>
                    <a:lnR>
                      <a:noFill/>
                    </a:lnR>
                    <a:lnT>
                      <a:noFill/>
                    </a:lnT>
                    <a:lnB>
                      <a:noFill/>
                    </a:lnB>
                  </a:tcPr>
                </a:tc>
                <a:tc>
                  <a:txBody>
                    <a:bodyPr/>
                    <a:lstStyle/>
                    <a:p>
                      <a:pPr algn="r">
                        <a:spcAft>
                          <a:spcPts val="0"/>
                        </a:spcAft>
                      </a:pPr>
                      <a:r>
                        <a:rPr lang="ja-JP" sz="2400" kern="100">
                          <a:latin typeface="Century"/>
                          <a:ea typeface="ＭＳ 明朝"/>
                          <a:cs typeface="Times New Roman"/>
                        </a:rPr>
                        <a:t>×××</a:t>
                      </a:r>
                    </a:p>
                  </a:txBody>
                  <a:tcPr marL="68580" marR="68580" marT="0" marB="0">
                    <a:lnL>
                      <a:noFill/>
                    </a:lnL>
                    <a:lnR>
                      <a:noFill/>
                    </a:lnR>
                    <a:lnT>
                      <a:noFill/>
                    </a:lnT>
                    <a:lnB>
                      <a:noFill/>
                    </a:lnB>
                  </a:tcPr>
                </a:tc>
                <a:extLst>
                  <a:ext uri="{0D108BD9-81ED-4DB2-BD59-A6C34878D82A}">
                    <a16:rowId xmlns:a16="http://schemas.microsoft.com/office/drawing/2014/main" val="10006"/>
                  </a:ext>
                </a:extLst>
              </a:tr>
              <a:tr h="311945">
                <a:tc>
                  <a:txBody>
                    <a:bodyPr/>
                    <a:lstStyle/>
                    <a:p>
                      <a:pPr indent="127000" algn="just">
                        <a:spcAft>
                          <a:spcPts val="0"/>
                        </a:spcAft>
                      </a:pPr>
                      <a:r>
                        <a:rPr lang="ja-JP" sz="2400" kern="100">
                          <a:latin typeface="Century"/>
                          <a:ea typeface="ＭＳ 明朝"/>
                          <a:cs typeface="Times New Roman"/>
                        </a:rPr>
                        <a:t>利息の支払額</a:t>
                      </a:r>
                    </a:p>
                  </a:txBody>
                  <a:tcPr marL="68580" marR="68580" marT="0" marB="0">
                    <a:lnL>
                      <a:noFill/>
                    </a:lnL>
                    <a:lnR>
                      <a:noFill/>
                    </a:lnR>
                    <a:lnT>
                      <a:noFill/>
                    </a:lnT>
                    <a:lnB>
                      <a:noFill/>
                    </a:lnB>
                  </a:tcPr>
                </a:tc>
                <a:tc>
                  <a:txBody>
                    <a:bodyPr/>
                    <a:lstStyle/>
                    <a:p>
                      <a:pPr algn="r">
                        <a:spcAft>
                          <a:spcPts val="0"/>
                        </a:spcAft>
                      </a:pPr>
                      <a:r>
                        <a:rPr lang="ja-JP" sz="2400" kern="100">
                          <a:latin typeface="Century"/>
                          <a:ea typeface="ＭＳ 明朝"/>
                          <a:cs typeface="Times New Roman"/>
                        </a:rPr>
                        <a:t>△×××</a:t>
                      </a:r>
                    </a:p>
                  </a:txBody>
                  <a:tcPr marL="68580" marR="68580" marT="0" marB="0">
                    <a:lnL>
                      <a:noFill/>
                    </a:lnL>
                    <a:lnR>
                      <a:noFill/>
                    </a:lnR>
                    <a:lnT>
                      <a:noFill/>
                    </a:lnT>
                    <a:lnB>
                      <a:noFill/>
                    </a:lnB>
                  </a:tcPr>
                </a:tc>
                <a:extLst>
                  <a:ext uri="{0D108BD9-81ED-4DB2-BD59-A6C34878D82A}">
                    <a16:rowId xmlns:a16="http://schemas.microsoft.com/office/drawing/2014/main" val="10007"/>
                  </a:ext>
                </a:extLst>
              </a:tr>
              <a:tr h="311945">
                <a:tc>
                  <a:txBody>
                    <a:bodyPr/>
                    <a:lstStyle/>
                    <a:p>
                      <a:pPr indent="127000" algn="just">
                        <a:spcAft>
                          <a:spcPts val="0"/>
                        </a:spcAft>
                      </a:pPr>
                      <a:r>
                        <a:rPr lang="ja-JP" sz="2400" kern="100">
                          <a:latin typeface="Century"/>
                          <a:ea typeface="ＭＳ 明朝"/>
                          <a:cs typeface="Times New Roman"/>
                        </a:rPr>
                        <a:t>法人税等の支払額</a:t>
                      </a:r>
                    </a:p>
                  </a:txBody>
                  <a:tcPr marL="68580" marR="68580" marT="0" marB="0">
                    <a:lnL>
                      <a:noFill/>
                    </a:lnL>
                    <a:lnR>
                      <a:noFill/>
                    </a:lnR>
                    <a:lnT>
                      <a:noFill/>
                    </a:lnT>
                    <a:lnB>
                      <a:noFill/>
                    </a:lnB>
                  </a:tcPr>
                </a:tc>
                <a:tc>
                  <a:txBody>
                    <a:bodyPr/>
                    <a:lstStyle/>
                    <a:p>
                      <a:pPr algn="r">
                        <a:spcAft>
                          <a:spcPts val="0"/>
                        </a:spcAft>
                      </a:pPr>
                      <a:r>
                        <a:rPr lang="ja-JP" sz="2400" kern="100">
                          <a:latin typeface="Century"/>
                          <a:ea typeface="ＭＳ 明朝"/>
                          <a:cs typeface="Times New Roman"/>
                        </a:rPr>
                        <a:t>△×××</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11945">
                <a:tc>
                  <a:txBody>
                    <a:bodyPr/>
                    <a:lstStyle/>
                    <a:p>
                      <a:pPr algn="just">
                        <a:spcAft>
                          <a:spcPts val="0"/>
                        </a:spcAft>
                      </a:pPr>
                      <a:r>
                        <a:rPr lang="ja-JP" sz="2400" kern="100" dirty="0">
                          <a:latin typeface="Century"/>
                          <a:ea typeface="ＭＳ 明朝"/>
                          <a:cs typeface="Times New Roman"/>
                        </a:rPr>
                        <a:t>営業活動によるキャッシュ・フロー</a:t>
                      </a:r>
                    </a:p>
                  </a:txBody>
                  <a:tcPr marL="68580" marR="68580" marT="0" marB="0">
                    <a:lnL>
                      <a:noFill/>
                    </a:lnL>
                    <a:lnR>
                      <a:noFill/>
                    </a:lnR>
                    <a:lnT>
                      <a:noFill/>
                    </a:lnT>
                    <a:lnB>
                      <a:noFill/>
                    </a:lnB>
                  </a:tcPr>
                </a:tc>
                <a:tc>
                  <a:txBody>
                    <a:bodyPr/>
                    <a:lstStyle/>
                    <a:p>
                      <a:pPr algn="r">
                        <a:spcAft>
                          <a:spcPts val="0"/>
                        </a:spcAft>
                      </a:pPr>
                      <a:r>
                        <a:rPr lang="ja-JP" sz="2400" kern="100" dirty="0">
                          <a:latin typeface="Century"/>
                          <a:ea typeface="ＭＳ 明朝"/>
                          <a:cs typeface="Times New Roman"/>
                        </a:rPr>
                        <a:t>×××</a:t>
                      </a:r>
                    </a:p>
                  </a:txBody>
                  <a:tcPr marL="68580" marR="68580" marT="0" marB="0">
                    <a:lnL>
                      <a:noFill/>
                    </a:lnL>
                    <a:lnR>
                      <a:noFill/>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10268" name="テキスト ボックス 5">
            <a:extLst>
              <a:ext uri="{FF2B5EF4-FFF2-40B4-BE49-F238E27FC236}">
                <a16:creationId xmlns:a16="http://schemas.microsoft.com/office/drawing/2014/main" id="{986E3CCD-D3AE-4460-A060-34EAC831897C}"/>
              </a:ext>
            </a:extLst>
          </p:cNvPr>
          <p:cNvSpPr txBox="1">
            <a:spLocks noChangeArrowheads="1"/>
          </p:cNvSpPr>
          <p:nvPr/>
        </p:nvSpPr>
        <p:spPr bwMode="auto">
          <a:xfrm>
            <a:off x="857250" y="1571625"/>
            <a:ext cx="78581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ash"/>
                <a:miter lim="800000"/>
                <a:headEnd/>
                <a:tailEnd/>
              </a14:hiddenLine>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buFont typeface="Wingdings" panose="05000000000000000000" pitchFamily="2" charset="2"/>
              <a:buChar char="n"/>
            </a:pPr>
            <a:r>
              <a:rPr lang="ja-JP" altLang="en-US" sz="3200">
                <a:solidFill>
                  <a:schemeClr val="bg2"/>
                </a:solidFill>
              </a:rPr>
              <a:t>　営業活動によるキャッシュ・フローの様式</a:t>
            </a:r>
          </a:p>
        </p:txBody>
      </p:sp>
      <p:sp>
        <p:nvSpPr>
          <p:cNvPr id="10269" name="テキスト ボックス 6">
            <a:extLst>
              <a:ext uri="{FF2B5EF4-FFF2-40B4-BE49-F238E27FC236}">
                <a16:creationId xmlns:a16="http://schemas.microsoft.com/office/drawing/2014/main" id="{FC039783-26AA-4783-8172-DED97193B1C5}"/>
              </a:ext>
            </a:extLst>
          </p:cNvPr>
          <p:cNvSpPr txBox="1">
            <a:spLocks noChangeArrowheads="1"/>
          </p:cNvSpPr>
          <p:nvPr/>
        </p:nvSpPr>
        <p:spPr bwMode="auto">
          <a:xfrm>
            <a:off x="1214438" y="2071688"/>
            <a:ext cx="30003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ash"/>
                <a:miter lim="800000"/>
                <a:headEnd/>
                <a:tailEnd/>
              </a14:hiddenLine>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2400"/>
              <a:t>（１）　直接法</a:t>
            </a:r>
          </a:p>
        </p:txBody>
      </p:sp>
      <p:sp>
        <p:nvSpPr>
          <p:cNvPr id="10270" name="テキスト ボックス 7">
            <a:extLst>
              <a:ext uri="{FF2B5EF4-FFF2-40B4-BE49-F238E27FC236}">
                <a16:creationId xmlns:a16="http://schemas.microsoft.com/office/drawing/2014/main" id="{7A190FD8-CA02-430A-9F91-E73C65D78AE7}"/>
              </a:ext>
            </a:extLst>
          </p:cNvPr>
          <p:cNvSpPr txBox="1">
            <a:spLocks noChangeArrowheads="1"/>
          </p:cNvSpPr>
          <p:nvPr/>
        </p:nvSpPr>
        <p:spPr bwMode="auto">
          <a:xfrm>
            <a:off x="2071688" y="2571750"/>
            <a:ext cx="39290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ash"/>
                <a:miter lim="800000"/>
                <a:headEnd/>
                <a:tailEnd/>
              </a14:hiddenLine>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2400" u="sng"/>
              <a:t>キャッシュ・フロー計算書</a:t>
            </a:r>
          </a:p>
        </p:txBody>
      </p:sp>
      <p:sp>
        <p:nvSpPr>
          <p:cNvPr id="10271" name="正方形/長方形 8">
            <a:extLst>
              <a:ext uri="{FF2B5EF4-FFF2-40B4-BE49-F238E27FC236}">
                <a16:creationId xmlns:a16="http://schemas.microsoft.com/office/drawing/2014/main" id="{BB3F6F67-10D4-447F-9841-E675F0E26153}"/>
              </a:ext>
            </a:extLst>
          </p:cNvPr>
          <p:cNvSpPr>
            <a:spLocks noChangeArrowheads="1"/>
          </p:cNvSpPr>
          <p:nvPr/>
        </p:nvSpPr>
        <p:spPr bwMode="auto">
          <a:xfrm>
            <a:off x="928688" y="2500313"/>
            <a:ext cx="7572375" cy="4143375"/>
          </a:xfrm>
          <a:prstGeom prst="rect">
            <a:avLst/>
          </a:prstGeom>
          <a:noFill/>
          <a:ln w="12700" algn="ctr">
            <a:solidFill>
              <a:schemeClr val="tx1"/>
            </a:solidFill>
            <a:prstDash val="sysDash"/>
            <a:round/>
            <a:headEnd/>
            <a:tailEnd/>
          </a:ln>
          <a:extLst>
            <a:ext uri="{909E8E84-426E-40DD-AFC4-6F175D3DCCD1}">
              <a14:hiddenFill xmlns:a14="http://schemas.microsoft.com/office/drawing/2010/main">
                <a:solidFill>
                  <a:srgbClr val="FFFFFF"/>
                </a:solidFill>
              </a14:hiddenFill>
            </a:ext>
          </a:extLst>
        </p:spPr>
        <p:txBody>
          <a:bodyPr rot="10800000" anchor="ct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lang="ja-JP"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270"/>
                                        </p:tgtEl>
                                        <p:attrNameLst>
                                          <p:attrName>style.visibility</p:attrName>
                                        </p:attrNameLst>
                                      </p:cBhvr>
                                      <p:to>
                                        <p:strVal val="visible"/>
                                      </p:to>
                                    </p:set>
                                    <p:animEffect transition="in" filter="fade">
                                      <p:cBhvr>
                                        <p:cTn id="10" dur="2000"/>
                                        <p:tgtEl>
                                          <p:spTgt spid="1027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271"/>
                                        </p:tgtEl>
                                        <p:attrNameLst>
                                          <p:attrName>style.visibility</p:attrName>
                                        </p:attrNameLst>
                                      </p:cBhvr>
                                      <p:to>
                                        <p:strVal val="visible"/>
                                      </p:to>
                                    </p:set>
                                    <p:animEffect transition="in" filter="fade">
                                      <p:cBhvr>
                                        <p:cTn id="13" dur="2000"/>
                                        <p:tgtEl>
                                          <p:spTgt spid="10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0" grpId="0"/>
      <p:bldP spid="1027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スライド番号プレースホルダ 1">
            <a:extLst>
              <a:ext uri="{FF2B5EF4-FFF2-40B4-BE49-F238E27FC236}">
                <a16:creationId xmlns:a16="http://schemas.microsoft.com/office/drawing/2014/main" id="{6BE779F8-27AF-4C44-8508-E1BBF171060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E264DB1F-FAEB-4350-A646-4251E483AE5C}" type="slidenum">
              <a:rPr kumimoji="0" lang="en-US" altLang="ja-JP">
                <a:latin typeface="Arial Black" panose="020B0A04020102020204" pitchFamily="34" charset="0"/>
              </a:rPr>
              <a:pPr eaLnBrk="1" hangingPunct="1"/>
              <a:t>9</a:t>
            </a:fld>
            <a:endParaRPr kumimoji="0" lang="en-US" altLang="ja-JP">
              <a:latin typeface="Arial Black" panose="020B0A04020102020204" pitchFamily="34" charset="0"/>
            </a:endParaRPr>
          </a:p>
        </p:txBody>
      </p:sp>
      <p:sp>
        <p:nvSpPr>
          <p:cNvPr id="11267" name="テキスト ボックス 2">
            <a:extLst>
              <a:ext uri="{FF2B5EF4-FFF2-40B4-BE49-F238E27FC236}">
                <a16:creationId xmlns:a16="http://schemas.microsoft.com/office/drawing/2014/main" id="{C8B779DB-070F-42A4-AB64-236DB814F49A}"/>
              </a:ext>
            </a:extLst>
          </p:cNvPr>
          <p:cNvSpPr txBox="1">
            <a:spLocks noChangeArrowheads="1"/>
          </p:cNvSpPr>
          <p:nvPr/>
        </p:nvSpPr>
        <p:spPr bwMode="auto">
          <a:xfrm>
            <a:off x="1071563" y="500063"/>
            <a:ext cx="30003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ash"/>
                <a:miter lim="800000"/>
                <a:headEnd/>
                <a:tailEnd/>
              </a14:hiddenLine>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2400"/>
              <a:t>（２）　間接法</a:t>
            </a:r>
          </a:p>
        </p:txBody>
      </p:sp>
      <p:graphicFrame>
        <p:nvGraphicFramePr>
          <p:cNvPr id="4" name="表 3">
            <a:extLst>
              <a:ext uri="{FF2B5EF4-FFF2-40B4-BE49-F238E27FC236}">
                <a16:creationId xmlns:a16="http://schemas.microsoft.com/office/drawing/2014/main" id="{C9C43734-9CCF-49D5-BC0C-4BE6333AC75A}"/>
              </a:ext>
            </a:extLst>
          </p:cNvPr>
          <p:cNvGraphicFramePr>
            <a:graphicFrameLocks noGrp="1"/>
          </p:cNvGraphicFramePr>
          <p:nvPr/>
        </p:nvGraphicFramePr>
        <p:xfrm>
          <a:off x="785813" y="1571625"/>
          <a:ext cx="7215187" cy="5029200"/>
        </p:xfrm>
        <a:graphic>
          <a:graphicData uri="http://schemas.openxmlformats.org/drawingml/2006/table">
            <a:tbl>
              <a:tblPr/>
              <a:tblGrid>
                <a:gridCol w="5572125">
                  <a:extLst>
                    <a:ext uri="{9D8B030D-6E8A-4147-A177-3AD203B41FA5}">
                      <a16:colId xmlns:a16="http://schemas.microsoft.com/office/drawing/2014/main" val="20000"/>
                    </a:ext>
                  </a:extLst>
                </a:gridCol>
                <a:gridCol w="1643062">
                  <a:extLst>
                    <a:ext uri="{9D8B030D-6E8A-4147-A177-3AD203B41FA5}">
                      <a16:colId xmlns:a16="http://schemas.microsoft.com/office/drawing/2014/main" val="20001"/>
                    </a:ext>
                  </a:extLst>
                </a:gridCol>
              </a:tblGrid>
              <a:tr h="0">
                <a:tc>
                  <a:txBody>
                    <a:bodyPr/>
                    <a:lstStyle/>
                    <a:p>
                      <a:pPr algn="just" rtl="0" fontAlgn="t"/>
                      <a:r>
                        <a:rPr lang="ja-JP" altLang="en-US" sz="2000" b="0" i="0" u="none" strike="noStrike" dirty="0">
                          <a:solidFill>
                            <a:srgbClr val="000000"/>
                          </a:solidFill>
                          <a:latin typeface="ＭＳ 明朝" pitchFamily="17" charset="-128"/>
                          <a:ea typeface="ＭＳ 明朝" pitchFamily="17" charset="-128"/>
                        </a:rPr>
                        <a:t>営業活動によるキャッシュ・フロー</a:t>
                      </a:r>
                    </a:p>
                  </a:txBody>
                  <a:tcPr marL="9525" marR="9525" marT="9525" marB="0">
                    <a:lnL>
                      <a:noFill/>
                    </a:lnL>
                    <a:lnR>
                      <a:noFill/>
                    </a:lnR>
                    <a:lnT>
                      <a:noFill/>
                    </a:lnT>
                    <a:lnB>
                      <a:noFill/>
                    </a:lnB>
                  </a:tcPr>
                </a:tc>
                <a:tc>
                  <a:txBody>
                    <a:bodyPr/>
                    <a:lstStyle/>
                    <a:p>
                      <a:pPr algn="r" fontAlgn="t"/>
                      <a:endParaRPr lang="ja-JP" altLang="en-US" sz="2000" b="0" i="0" u="none" strike="noStrike">
                        <a:solidFill>
                          <a:srgbClr val="000000"/>
                        </a:solidFill>
                        <a:latin typeface="ＭＳ 明朝" pitchFamily="17" charset="-128"/>
                        <a:ea typeface="ＭＳ 明朝" pitchFamily="17" charset="-128"/>
                      </a:endParaRPr>
                    </a:p>
                  </a:txBody>
                  <a:tcPr marL="9525" marR="9525" marT="9525" marB="0">
                    <a:lnL>
                      <a:noFill/>
                    </a:lnL>
                    <a:lnR>
                      <a:noFill/>
                    </a:lnR>
                    <a:lnT>
                      <a:noFill/>
                    </a:lnT>
                    <a:lnB>
                      <a:noFill/>
                    </a:lnB>
                  </a:tcPr>
                </a:tc>
                <a:extLst>
                  <a:ext uri="{0D108BD9-81ED-4DB2-BD59-A6C34878D82A}">
                    <a16:rowId xmlns:a16="http://schemas.microsoft.com/office/drawing/2014/main" val="10000"/>
                  </a:ext>
                </a:extLst>
              </a:tr>
              <a:tr h="0">
                <a:tc>
                  <a:txBody>
                    <a:bodyPr/>
                    <a:lstStyle/>
                    <a:p>
                      <a:pPr algn="just" rtl="0" fontAlgn="t"/>
                      <a:r>
                        <a:rPr lang="ja-JP" altLang="en-US" sz="2000" b="0" i="0" u="none" strike="noStrike" dirty="0">
                          <a:solidFill>
                            <a:srgbClr val="000000"/>
                          </a:solidFill>
                          <a:latin typeface="ＭＳ 明朝" pitchFamily="17" charset="-128"/>
                          <a:ea typeface="ＭＳ 明朝" pitchFamily="17" charset="-128"/>
                        </a:rPr>
                        <a:t>　</a:t>
                      </a:r>
                      <a:r>
                        <a:rPr lang="zh-CN" altLang="en-US" sz="2000" b="0" i="0" u="none" strike="noStrike" dirty="0">
                          <a:solidFill>
                            <a:srgbClr val="000000"/>
                          </a:solidFill>
                          <a:latin typeface="ＭＳ 明朝" pitchFamily="17" charset="-128"/>
                          <a:ea typeface="ＭＳ 明朝" pitchFamily="17" charset="-128"/>
                        </a:rPr>
                        <a:t>税引前当期純利益</a:t>
                      </a:r>
                    </a:p>
                  </a:txBody>
                  <a:tcPr marL="9525" marR="9525" marT="9525" marB="0">
                    <a:lnL>
                      <a:noFill/>
                    </a:lnL>
                    <a:lnR>
                      <a:noFill/>
                    </a:lnR>
                    <a:lnT>
                      <a:noFill/>
                    </a:lnT>
                    <a:lnB>
                      <a:noFill/>
                    </a:lnB>
                  </a:tcPr>
                </a:tc>
                <a:tc>
                  <a:txBody>
                    <a:bodyPr/>
                    <a:lstStyle/>
                    <a:p>
                      <a:pPr algn="r" rtl="0" fontAlgn="t"/>
                      <a:r>
                        <a:rPr lang="en-US" altLang="ja-JP" sz="2000" b="0" i="0" u="none" strike="noStrike">
                          <a:solidFill>
                            <a:srgbClr val="000000"/>
                          </a:solidFill>
                          <a:latin typeface="ＭＳ 明朝" pitchFamily="17" charset="-128"/>
                          <a:ea typeface="ＭＳ 明朝" pitchFamily="17" charset="-128"/>
                        </a:rPr>
                        <a:t>×××</a:t>
                      </a:r>
                    </a:p>
                  </a:txBody>
                  <a:tcPr marL="9525" marR="9525" marT="9525" marB="0">
                    <a:lnL>
                      <a:noFill/>
                    </a:lnL>
                    <a:lnR>
                      <a:noFill/>
                    </a:lnR>
                    <a:lnT>
                      <a:noFill/>
                    </a:lnT>
                    <a:lnB>
                      <a:noFill/>
                    </a:lnB>
                  </a:tcPr>
                </a:tc>
                <a:extLst>
                  <a:ext uri="{0D108BD9-81ED-4DB2-BD59-A6C34878D82A}">
                    <a16:rowId xmlns:a16="http://schemas.microsoft.com/office/drawing/2014/main" val="10001"/>
                  </a:ext>
                </a:extLst>
              </a:tr>
              <a:tr h="0">
                <a:tc>
                  <a:txBody>
                    <a:bodyPr/>
                    <a:lstStyle/>
                    <a:p>
                      <a:pPr algn="just" rtl="0" fontAlgn="t"/>
                      <a:r>
                        <a:rPr lang="ja-JP" altLang="en-US" sz="2000" b="0" i="0" u="none" strike="noStrike" dirty="0">
                          <a:solidFill>
                            <a:srgbClr val="000000"/>
                          </a:solidFill>
                          <a:latin typeface="ＭＳ 明朝" pitchFamily="17" charset="-128"/>
                          <a:ea typeface="ＭＳ 明朝" pitchFamily="17" charset="-128"/>
                        </a:rPr>
                        <a:t>　減価償却費</a:t>
                      </a:r>
                    </a:p>
                  </a:txBody>
                  <a:tcPr marL="9525" marR="9525" marT="9525" marB="0">
                    <a:lnL>
                      <a:noFill/>
                    </a:lnL>
                    <a:lnR>
                      <a:noFill/>
                    </a:lnR>
                    <a:lnT>
                      <a:noFill/>
                    </a:lnT>
                    <a:lnB>
                      <a:noFill/>
                    </a:lnB>
                  </a:tcPr>
                </a:tc>
                <a:tc>
                  <a:txBody>
                    <a:bodyPr/>
                    <a:lstStyle/>
                    <a:p>
                      <a:pPr algn="r" rtl="0" fontAlgn="t"/>
                      <a:r>
                        <a:rPr lang="en-US" altLang="ja-JP" sz="2000" b="0" i="0" u="none" strike="noStrike">
                          <a:solidFill>
                            <a:srgbClr val="000000"/>
                          </a:solidFill>
                          <a:latin typeface="ＭＳ 明朝" pitchFamily="17" charset="-128"/>
                          <a:ea typeface="ＭＳ 明朝" pitchFamily="17" charset="-128"/>
                        </a:rPr>
                        <a:t>×××</a:t>
                      </a:r>
                    </a:p>
                  </a:txBody>
                  <a:tcPr marL="9525" marR="9525" marT="9525" marB="0">
                    <a:lnL>
                      <a:noFill/>
                    </a:lnL>
                    <a:lnR>
                      <a:noFill/>
                    </a:lnR>
                    <a:lnT>
                      <a:noFill/>
                    </a:lnT>
                    <a:lnB>
                      <a:noFill/>
                    </a:lnB>
                  </a:tcPr>
                </a:tc>
                <a:extLst>
                  <a:ext uri="{0D108BD9-81ED-4DB2-BD59-A6C34878D82A}">
                    <a16:rowId xmlns:a16="http://schemas.microsoft.com/office/drawing/2014/main" val="10002"/>
                  </a:ext>
                </a:extLst>
              </a:tr>
              <a:tr h="0">
                <a:tc>
                  <a:txBody>
                    <a:bodyPr/>
                    <a:lstStyle/>
                    <a:p>
                      <a:pPr algn="just" rtl="0" fontAlgn="t"/>
                      <a:r>
                        <a:rPr lang="ja-JP" altLang="en-US" sz="2000" b="0" i="0" u="none" strike="noStrike" dirty="0">
                          <a:solidFill>
                            <a:srgbClr val="000000"/>
                          </a:solidFill>
                          <a:latin typeface="ＭＳ 明朝" pitchFamily="17" charset="-128"/>
                          <a:ea typeface="ＭＳ 明朝" pitchFamily="17" charset="-128"/>
                        </a:rPr>
                        <a:t>　貸倒引当金の増減額（△は減少） </a:t>
                      </a:r>
                    </a:p>
                  </a:txBody>
                  <a:tcPr marL="9525" marR="9525" marT="9525" marB="0">
                    <a:lnL>
                      <a:noFill/>
                    </a:lnL>
                    <a:lnR>
                      <a:noFill/>
                    </a:lnR>
                    <a:lnT>
                      <a:noFill/>
                    </a:lnT>
                    <a:lnB>
                      <a:noFill/>
                    </a:lnB>
                  </a:tcPr>
                </a:tc>
                <a:tc>
                  <a:txBody>
                    <a:bodyPr/>
                    <a:lstStyle/>
                    <a:p>
                      <a:pPr algn="r" rtl="0" fontAlgn="t"/>
                      <a:r>
                        <a:rPr lang="en-US" altLang="ja-JP" sz="2000" b="0" i="0" u="none" strike="noStrike">
                          <a:solidFill>
                            <a:srgbClr val="000000"/>
                          </a:solidFill>
                          <a:latin typeface="ＭＳ 明朝" pitchFamily="17" charset="-128"/>
                          <a:ea typeface="ＭＳ 明朝" pitchFamily="17" charset="-128"/>
                        </a:rPr>
                        <a:t>×××</a:t>
                      </a:r>
                    </a:p>
                  </a:txBody>
                  <a:tcPr marL="9525" marR="9525" marT="9525" marB="0">
                    <a:lnL>
                      <a:noFill/>
                    </a:lnL>
                    <a:lnR>
                      <a:noFill/>
                    </a:lnR>
                    <a:lnT>
                      <a:noFill/>
                    </a:lnT>
                    <a:lnB>
                      <a:noFill/>
                    </a:lnB>
                  </a:tcPr>
                </a:tc>
                <a:extLst>
                  <a:ext uri="{0D108BD9-81ED-4DB2-BD59-A6C34878D82A}">
                    <a16:rowId xmlns:a16="http://schemas.microsoft.com/office/drawing/2014/main" val="10003"/>
                  </a:ext>
                </a:extLst>
              </a:tr>
              <a:tr h="0">
                <a:tc>
                  <a:txBody>
                    <a:bodyPr/>
                    <a:lstStyle/>
                    <a:p>
                      <a:pPr algn="just" rtl="0" fontAlgn="t"/>
                      <a:r>
                        <a:rPr lang="ja-JP" altLang="en-US" sz="2000" b="0" i="0" u="none" strike="noStrike" dirty="0">
                          <a:solidFill>
                            <a:srgbClr val="000000"/>
                          </a:solidFill>
                          <a:latin typeface="ＭＳ 明朝" pitchFamily="17" charset="-128"/>
                          <a:ea typeface="ＭＳ 明朝" pitchFamily="17" charset="-128"/>
                        </a:rPr>
                        <a:t>　受取利息及び受取配当金</a:t>
                      </a:r>
                    </a:p>
                  </a:txBody>
                  <a:tcPr marL="9525" marR="9525" marT="9525" marB="0">
                    <a:lnL>
                      <a:noFill/>
                    </a:lnL>
                    <a:lnR>
                      <a:noFill/>
                    </a:lnR>
                    <a:lnT>
                      <a:noFill/>
                    </a:lnT>
                    <a:lnB>
                      <a:noFill/>
                    </a:lnB>
                  </a:tcPr>
                </a:tc>
                <a:tc>
                  <a:txBody>
                    <a:bodyPr/>
                    <a:lstStyle/>
                    <a:p>
                      <a:pPr algn="r" rtl="0" fontAlgn="t"/>
                      <a:r>
                        <a:rPr lang="ja-JP" altLang="en-US" sz="2000" b="0" i="0" u="none" strike="noStrike">
                          <a:solidFill>
                            <a:srgbClr val="000000"/>
                          </a:solidFill>
                          <a:latin typeface="ＭＳ 明朝" pitchFamily="17" charset="-128"/>
                          <a:ea typeface="ＭＳ 明朝" pitchFamily="17" charset="-128"/>
                        </a:rPr>
                        <a:t>△</a:t>
                      </a:r>
                      <a:r>
                        <a:rPr lang="en-US" altLang="ja-JP" sz="2000" b="0" i="0" u="none" strike="noStrike">
                          <a:solidFill>
                            <a:srgbClr val="000000"/>
                          </a:solidFill>
                          <a:latin typeface="ＭＳ 明朝" pitchFamily="17" charset="-128"/>
                          <a:ea typeface="ＭＳ 明朝" pitchFamily="17" charset="-128"/>
                        </a:rPr>
                        <a:t>×××</a:t>
                      </a:r>
                    </a:p>
                  </a:txBody>
                  <a:tcPr marL="9525" marR="9525" marT="9525" marB="0">
                    <a:lnL>
                      <a:noFill/>
                    </a:lnL>
                    <a:lnR>
                      <a:noFill/>
                    </a:lnR>
                    <a:lnT>
                      <a:noFill/>
                    </a:lnT>
                    <a:lnB>
                      <a:noFill/>
                    </a:lnB>
                  </a:tcPr>
                </a:tc>
                <a:extLst>
                  <a:ext uri="{0D108BD9-81ED-4DB2-BD59-A6C34878D82A}">
                    <a16:rowId xmlns:a16="http://schemas.microsoft.com/office/drawing/2014/main" val="10004"/>
                  </a:ext>
                </a:extLst>
              </a:tr>
              <a:tr h="0">
                <a:tc>
                  <a:txBody>
                    <a:bodyPr/>
                    <a:lstStyle/>
                    <a:p>
                      <a:pPr algn="just" rtl="0" fontAlgn="t"/>
                      <a:r>
                        <a:rPr lang="ja-JP" altLang="en-US" sz="2000" b="0" i="0" u="none" strike="noStrike" dirty="0">
                          <a:solidFill>
                            <a:srgbClr val="000000"/>
                          </a:solidFill>
                          <a:latin typeface="ＭＳ 明朝" pitchFamily="17" charset="-128"/>
                          <a:ea typeface="ＭＳ 明朝" pitchFamily="17" charset="-128"/>
                        </a:rPr>
                        <a:t>　支払利息</a:t>
                      </a:r>
                    </a:p>
                  </a:txBody>
                  <a:tcPr marL="9525" marR="9525" marT="9525" marB="0">
                    <a:lnL>
                      <a:noFill/>
                    </a:lnL>
                    <a:lnR>
                      <a:noFill/>
                    </a:lnR>
                    <a:lnT>
                      <a:noFill/>
                    </a:lnT>
                    <a:lnB>
                      <a:noFill/>
                    </a:lnB>
                  </a:tcPr>
                </a:tc>
                <a:tc>
                  <a:txBody>
                    <a:bodyPr/>
                    <a:lstStyle/>
                    <a:p>
                      <a:pPr algn="r" rtl="0" fontAlgn="t"/>
                      <a:r>
                        <a:rPr lang="en-US" altLang="ja-JP" sz="2000" b="0" i="0" u="none" strike="noStrike">
                          <a:solidFill>
                            <a:srgbClr val="000000"/>
                          </a:solidFill>
                          <a:latin typeface="ＭＳ 明朝" pitchFamily="17" charset="-128"/>
                          <a:ea typeface="ＭＳ 明朝" pitchFamily="17" charset="-128"/>
                        </a:rPr>
                        <a:t>×××</a:t>
                      </a:r>
                    </a:p>
                  </a:txBody>
                  <a:tcPr marL="9525" marR="9525" marT="9525" marB="0">
                    <a:lnL>
                      <a:noFill/>
                    </a:lnL>
                    <a:lnR>
                      <a:noFill/>
                    </a:lnR>
                    <a:lnT>
                      <a:noFill/>
                    </a:lnT>
                    <a:lnB>
                      <a:noFill/>
                    </a:lnB>
                  </a:tcPr>
                </a:tc>
                <a:extLst>
                  <a:ext uri="{0D108BD9-81ED-4DB2-BD59-A6C34878D82A}">
                    <a16:rowId xmlns:a16="http://schemas.microsoft.com/office/drawing/2014/main" val="10005"/>
                  </a:ext>
                </a:extLst>
              </a:tr>
              <a:tr h="0">
                <a:tc>
                  <a:txBody>
                    <a:bodyPr/>
                    <a:lstStyle/>
                    <a:p>
                      <a:pPr algn="just" rtl="0" fontAlgn="t"/>
                      <a:r>
                        <a:rPr lang="ja-JP" altLang="en-US" sz="2000" b="0" i="0" u="none" strike="noStrike" dirty="0">
                          <a:solidFill>
                            <a:srgbClr val="000000"/>
                          </a:solidFill>
                          <a:latin typeface="ＭＳ 明朝" pitchFamily="17" charset="-128"/>
                          <a:ea typeface="ＭＳ 明朝" pitchFamily="17" charset="-128"/>
                        </a:rPr>
                        <a:t>　有形固定資産売却益</a:t>
                      </a:r>
                    </a:p>
                  </a:txBody>
                  <a:tcPr marL="9525" marR="9525" marT="9525" marB="0">
                    <a:lnL>
                      <a:noFill/>
                    </a:lnL>
                    <a:lnR>
                      <a:noFill/>
                    </a:lnR>
                    <a:lnT>
                      <a:noFill/>
                    </a:lnT>
                    <a:lnB>
                      <a:noFill/>
                    </a:lnB>
                  </a:tcPr>
                </a:tc>
                <a:tc>
                  <a:txBody>
                    <a:bodyPr/>
                    <a:lstStyle/>
                    <a:p>
                      <a:pPr algn="r" rtl="0" fontAlgn="t"/>
                      <a:r>
                        <a:rPr lang="ja-JP" altLang="en-US" sz="2000" b="0" i="0" u="none" strike="noStrike">
                          <a:solidFill>
                            <a:srgbClr val="000000"/>
                          </a:solidFill>
                          <a:latin typeface="ＭＳ 明朝" pitchFamily="17" charset="-128"/>
                          <a:ea typeface="ＭＳ 明朝" pitchFamily="17" charset="-128"/>
                        </a:rPr>
                        <a:t>△</a:t>
                      </a:r>
                      <a:r>
                        <a:rPr lang="en-US" altLang="ja-JP" sz="2000" b="0" i="0" u="none" strike="noStrike">
                          <a:solidFill>
                            <a:srgbClr val="000000"/>
                          </a:solidFill>
                          <a:latin typeface="ＭＳ 明朝" pitchFamily="17" charset="-128"/>
                          <a:ea typeface="ＭＳ 明朝" pitchFamily="17" charset="-128"/>
                        </a:rPr>
                        <a:t>×××</a:t>
                      </a:r>
                    </a:p>
                  </a:txBody>
                  <a:tcPr marL="9525" marR="9525" marT="9525" marB="0">
                    <a:lnL>
                      <a:noFill/>
                    </a:lnL>
                    <a:lnR>
                      <a:noFill/>
                    </a:lnR>
                    <a:lnT>
                      <a:noFill/>
                    </a:lnT>
                    <a:lnB>
                      <a:noFill/>
                    </a:lnB>
                  </a:tcPr>
                </a:tc>
                <a:extLst>
                  <a:ext uri="{0D108BD9-81ED-4DB2-BD59-A6C34878D82A}">
                    <a16:rowId xmlns:a16="http://schemas.microsoft.com/office/drawing/2014/main" val="10006"/>
                  </a:ext>
                </a:extLst>
              </a:tr>
              <a:tr h="0">
                <a:tc>
                  <a:txBody>
                    <a:bodyPr/>
                    <a:lstStyle/>
                    <a:p>
                      <a:pPr algn="just" rtl="0" fontAlgn="t"/>
                      <a:r>
                        <a:rPr lang="ja-JP" altLang="en-US" sz="2000" b="0" i="0" u="none" strike="noStrike" dirty="0">
                          <a:solidFill>
                            <a:srgbClr val="000000"/>
                          </a:solidFill>
                          <a:latin typeface="ＭＳ 明朝" pitchFamily="17" charset="-128"/>
                          <a:ea typeface="ＭＳ 明朝" pitchFamily="17" charset="-128"/>
                        </a:rPr>
                        <a:t>　</a:t>
                      </a:r>
                      <a:r>
                        <a:rPr lang="zh-TW" altLang="en-US" sz="2000" b="0" i="0" u="none" strike="noStrike" dirty="0">
                          <a:solidFill>
                            <a:srgbClr val="000000"/>
                          </a:solidFill>
                          <a:latin typeface="ＭＳ 明朝" pitchFamily="17" charset="-128"/>
                          <a:ea typeface="ＭＳ 明朝" pitchFamily="17" charset="-128"/>
                        </a:rPr>
                        <a:t>投資有価証券売却損 </a:t>
                      </a:r>
                    </a:p>
                  </a:txBody>
                  <a:tcPr marL="9525" marR="9525" marT="9525" marB="0">
                    <a:lnL>
                      <a:noFill/>
                    </a:lnL>
                    <a:lnR>
                      <a:noFill/>
                    </a:lnR>
                    <a:lnT>
                      <a:noFill/>
                    </a:lnT>
                    <a:lnB>
                      <a:noFill/>
                    </a:lnB>
                  </a:tcPr>
                </a:tc>
                <a:tc>
                  <a:txBody>
                    <a:bodyPr/>
                    <a:lstStyle/>
                    <a:p>
                      <a:pPr algn="r" rtl="0" fontAlgn="t"/>
                      <a:r>
                        <a:rPr lang="en-US" altLang="ja-JP" sz="2000" b="0" i="0" u="none" strike="noStrike">
                          <a:solidFill>
                            <a:srgbClr val="000000"/>
                          </a:solidFill>
                          <a:latin typeface="ＭＳ 明朝" pitchFamily="17" charset="-128"/>
                          <a:ea typeface="ＭＳ 明朝" pitchFamily="17" charset="-128"/>
                        </a:rPr>
                        <a:t>×××</a:t>
                      </a:r>
                    </a:p>
                  </a:txBody>
                  <a:tcPr marL="9525" marR="9525" marT="9525" marB="0">
                    <a:lnL>
                      <a:noFill/>
                    </a:lnL>
                    <a:lnR>
                      <a:noFill/>
                    </a:lnR>
                    <a:lnT>
                      <a:noFill/>
                    </a:lnT>
                    <a:lnB>
                      <a:noFill/>
                    </a:lnB>
                  </a:tcPr>
                </a:tc>
                <a:extLst>
                  <a:ext uri="{0D108BD9-81ED-4DB2-BD59-A6C34878D82A}">
                    <a16:rowId xmlns:a16="http://schemas.microsoft.com/office/drawing/2014/main" val="10007"/>
                  </a:ext>
                </a:extLst>
              </a:tr>
              <a:tr h="0">
                <a:tc>
                  <a:txBody>
                    <a:bodyPr/>
                    <a:lstStyle/>
                    <a:p>
                      <a:pPr algn="just" rtl="0" fontAlgn="t"/>
                      <a:r>
                        <a:rPr lang="ja-JP" altLang="en-US" sz="2000" b="0" i="0" u="none" strike="noStrike" dirty="0">
                          <a:solidFill>
                            <a:srgbClr val="000000"/>
                          </a:solidFill>
                          <a:latin typeface="ＭＳ 明朝" pitchFamily="17" charset="-128"/>
                          <a:ea typeface="ＭＳ 明朝" pitchFamily="17" charset="-128"/>
                        </a:rPr>
                        <a:t>　売上債権の増減額（△は増加） </a:t>
                      </a:r>
                    </a:p>
                  </a:txBody>
                  <a:tcPr marL="9525" marR="9525" marT="9525" marB="0">
                    <a:lnL>
                      <a:noFill/>
                    </a:lnL>
                    <a:lnR>
                      <a:noFill/>
                    </a:lnR>
                    <a:lnT>
                      <a:noFill/>
                    </a:lnT>
                    <a:lnB>
                      <a:noFill/>
                    </a:lnB>
                  </a:tcPr>
                </a:tc>
                <a:tc>
                  <a:txBody>
                    <a:bodyPr/>
                    <a:lstStyle/>
                    <a:p>
                      <a:pPr algn="r" rtl="0" fontAlgn="t"/>
                      <a:r>
                        <a:rPr lang="ja-JP" altLang="en-US" sz="2000" b="0" i="0" u="none" strike="noStrike">
                          <a:solidFill>
                            <a:srgbClr val="000000"/>
                          </a:solidFill>
                          <a:latin typeface="ＭＳ 明朝" pitchFamily="17" charset="-128"/>
                          <a:ea typeface="ＭＳ 明朝" pitchFamily="17" charset="-128"/>
                        </a:rPr>
                        <a:t>△</a:t>
                      </a:r>
                      <a:r>
                        <a:rPr lang="en-US" altLang="ja-JP" sz="2000" b="0" i="0" u="none" strike="noStrike">
                          <a:solidFill>
                            <a:srgbClr val="000000"/>
                          </a:solidFill>
                          <a:latin typeface="ＭＳ 明朝" pitchFamily="17" charset="-128"/>
                          <a:ea typeface="ＭＳ 明朝" pitchFamily="17" charset="-128"/>
                        </a:rPr>
                        <a:t>×××</a:t>
                      </a:r>
                    </a:p>
                  </a:txBody>
                  <a:tcPr marL="9525" marR="9525" marT="9525" marB="0">
                    <a:lnL>
                      <a:noFill/>
                    </a:lnL>
                    <a:lnR>
                      <a:noFill/>
                    </a:lnR>
                    <a:lnT>
                      <a:noFill/>
                    </a:lnT>
                    <a:lnB>
                      <a:noFill/>
                    </a:lnB>
                  </a:tcPr>
                </a:tc>
                <a:extLst>
                  <a:ext uri="{0D108BD9-81ED-4DB2-BD59-A6C34878D82A}">
                    <a16:rowId xmlns:a16="http://schemas.microsoft.com/office/drawing/2014/main" val="10008"/>
                  </a:ext>
                </a:extLst>
              </a:tr>
              <a:tr h="0">
                <a:tc>
                  <a:txBody>
                    <a:bodyPr/>
                    <a:lstStyle/>
                    <a:p>
                      <a:pPr algn="just" rtl="0" fontAlgn="t"/>
                      <a:r>
                        <a:rPr lang="ja-JP" altLang="en-US" sz="2000" b="0" i="0" u="none" strike="noStrike" dirty="0">
                          <a:solidFill>
                            <a:srgbClr val="000000"/>
                          </a:solidFill>
                          <a:latin typeface="ＭＳ 明朝" pitchFamily="17" charset="-128"/>
                          <a:ea typeface="ＭＳ 明朝" pitchFamily="17" charset="-128"/>
                        </a:rPr>
                        <a:t>　棚卸資産の増減額（△は増加） </a:t>
                      </a:r>
                    </a:p>
                  </a:txBody>
                  <a:tcPr marL="9525" marR="9525" marT="9525" marB="0">
                    <a:lnL>
                      <a:noFill/>
                    </a:lnL>
                    <a:lnR>
                      <a:noFill/>
                    </a:lnR>
                    <a:lnT>
                      <a:noFill/>
                    </a:lnT>
                    <a:lnB>
                      <a:noFill/>
                    </a:lnB>
                  </a:tcPr>
                </a:tc>
                <a:tc>
                  <a:txBody>
                    <a:bodyPr/>
                    <a:lstStyle/>
                    <a:p>
                      <a:pPr algn="r" rtl="0" fontAlgn="t"/>
                      <a:r>
                        <a:rPr lang="ja-JP" altLang="en-US" sz="2000" b="0" i="0" u="none" strike="noStrike">
                          <a:solidFill>
                            <a:srgbClr val="000000"/>
                          </a:solidFill>
                          <a:latin typeface="ＭＳ 明朝" pitchFamily="17" charset="-128"/>
                          <a:ea typeface="ＭＳ 明朝" pitchFamily="17" charset="-128"/>
                        </a:rPr>
                        <a:t>△</a:t>
                      </a:r>
                      <a:r>
                        <a:rPr lang="en-US" altLang="ja-JP" sz="2000" b="0" i="0" u="none" strike="noStrike">
                          <a:solidFill>
                            <a:srgbClr val="000000"/>
                          </a:solidFill>
                          <a:latin typeface="ＭＳ 明朝" pitchFamily="17" charset="-128"/>
                          <a:ea typeface="ＭＳ 明朝" pitchFamily="17" charset="-128"/>
                        </a:rPr>
                        <a:t>×××</a:t>
                      </a:r>
                    </a:p>
                  </a:txBody>
                  <a:tcPr marL="9525" marR="9525" marT="9525" marB="0">
                    <a:lnL>
                      <a:noFill/>
                    </a:lnL>
                    <a:lnR>
                      <a:noFill/>
                    </a:lnR>
                    <a:lnT>
                      <a:noFill/>
                    </a:lnT>
                    <a:lnB>
                      <a:noFill/>
                    </a:lnB>
                  </a:tcPr>
                </a:tc>
                <a:extLst>
                  <a:ext uri="{0D108BD9-81ED-4DB2-BD59-A6C34878D82A}">
                    <a16:rowId xmlns:a16="http://schemas.microsoft.com/office/drawing/2014/main" val="10009"/>
                  </a:ext>
                </a:extLst>
              </a:tr>
              <a:tr h="0">
                <a:tc>
                  <a:txBody>
                    <a:bodyPr/>
                    <a:lstStyle/>
                    <a:p>
                      <a:pPr algn="just" rtl="0" fontAlgn="t"/>
                      <a:r>
                        <a:rPr lang="ja-JP" altLang="en-US" sz="2000" b="0" i="0" u="none" strike="noStrike" dirty="0">
                          <a:solidFill>
                            <a:srgbClr val="000000"/>
                          </a:solidFill>
                          <a:latin typeface="ＭＳ 明朝" pitchFamily="17" charset="-128"/>
                          <a:ea typeface="ＭＳ 明朝" pitchFamily="17" charset="-128"/>
                        </a:rPr>
                        <a:t>　仕入債務の増加額（△は減少） </a:t>
                      </a:r>
                    </a:p>
                  </a:txBody>
                  <a:tcPr marL="9525" marR="9525" marT="9525" marB="0">
                    <a:lnL>
                      <a:noFill/>
                    </a:lnL>
                    <a:lnR>
                      <a:noFill/>
                    </a:lnR>
                    <a:lnT>
                      <a:noFill/>
                    </a:lnT>
                    <a:lnB>
                      <a:noFill/>
                    </a:lnB>
                  </a:tcPr>
                </a:tc>
                <a:tc>
                  <a:txBody>
                    <a:bodyPr/>
                    <a:lstStyle/>
                    <a:p>
                      <a:pPr algn="r" rtl="0" fontAlgn="t"/>
                      <a:r>
                        <a:rPr lang="en-US" altLang="ja-JP" sz="2000" b="0" i="0" u="none" strike="noStrike">
                          <a:solidFill>
                            <a:srgbClr val="000000"/>
                          </a:solidFill>
                          <a:latin typeface="ＭＳ 明朝" pitchFamily="17" charset="-128"/>
                          <a:ea typeface="ＭＳ 明朝" pitchFamily="17" charset="-128"/>
                        </a:rPr>
                        <a:t>×××</a:t>
                      </a:r>
                    </a:p>
                  </a:txBody>
                  <a:tcPr marL="9525" marR="9525" marT="9525"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0">
                <a:tc>
                  <a:txBody>
                    <a:bodyPr/>
                    <a:lstStyle/>
                    <a:p>
                      <a:pPr algn="just" rtl="0" fontAlgn="t"/>
                      <a:r>
                        <a:rPr lang="ja-JP" altLang="en-US" sz="2000" b="0" i="0" u="none" strike="noStrike" dirty="0">
                          <a:solidFill>
                            <a:srgbClr val="000000"/>
                          </a:solidFill>
                          <a:latin typeface="ＭＳ 明朝" pitchFamily="17" charset="-128"/>
                          <a:ea typeface="ＭＳ 明朝" pitchFamily="17" charset="-128"/>
                        </a:rPr>
                        <a:t>　小計</a:t>
                      </a:r>
                    </a:p>
                  </a:txBody>
                  <a:tcPr marL="9525" marR="9525" marT="9525" marB="0">
                    <a:lnL>
                      <a:noFill/>
                    </a:lnL>
                    <a:lnR>
                      <a:noFill/>
                    </a:lnR>
                    <a:lnT>
                      <a:noFill/>
                    </a:lnT>
                    <a:lnB>
                      <a:noFill/>
                    </a:lnB>
                  </a:tcPr>
                </a:tc>
                <a:tc>
                  <a:txBody>
                    <a:bodyPr/>
                    <a:lstStyle/>
                    <a:p>
                      <a:pPr algn="r" rtl="0" fontAlgn="t"/>
                      <a:r>
                        <a:rPr lang="en-US" altLang="ja-JP" sz="2000" b="0" i="0" u="none" strike="noStrike">
                          <a:solidFill>
                            <a:srgbClr val="000000"/>
                          </a:solidFill>
                          <a:latin typeface="ＭＳ 明朝" pitchFamily="17" charset="-128"/>
                          <a:ea typeface="ＭＳ 明朝" pitchFamily="17" charset="-128"/>
                        </a:rPr>
                        <a:t>×××</a:t>
                      </a:r>
                    </a:p>
                  </a:txBody>
                  <a:tcPr marL="9525" marR="9525" marT="9525"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11"/>
                  </a:ext>
                </a:extLst>
              </a:tr>
              <a:tr h="0">
                <a:tc>
                  <a:txBody>
                    <a:bodyPr/>
                    <a:lstStyle/>
                    <a:p>
                      <a:pPr algn="just" rtl="0" fontAlgn="t"/>
                      <a:r>
                        <a:rPr lang="ja-JP" altLang="en-US" sz="2000" b="0" i="0" u="none" strike="noStrike" dirty="0">
                          <a:solidFill>
                            <a:srgbClr val="000000"/>
                          </a:solidFill>
                          <a:latin typeface="ＭＳ 明朝" pitchFamily="17" charset="-128"/>
                          <a:ea typeface="ＭＳ 明朝" pitchFamily="17" charset="-128"/>
                        </a:rPr>
                        <a:t>　利息及び配当金の受取額</a:t>
                      </a:r>
                    </a:p>
                  </a:txBody>
                  <a:tcPr marL="9525" marR="9525" marT="9525" marB="0">
                    <a:lnL>
                      <a:noFill/>
                    </a:lnL>
                    <a:lnR>
                      <a:noFill/>
                    </a:lnR>
                    <a:lnT>
                      <a:noFill/>
                    </a:lnT>
                    <a:lnB>
                      <a:noFill/>
                    </a:lnB>
                  </a:tcPr>
                </a:tc>
                <a:tc>
                  <a:txBody>
                    <a:bodyPr/>
                    <a:lstStyle/>
                    <a:p>
                      <a:pPr algn="r" rtl="0" fontAlgn="t"/>
                      <a:r>
                        <a:rPr lang="en-US" altLang="ja-JP" sz="2000" b="0" i="0" u="none" strike="noStrike">
                          <a:solidFill>
                            <a:srgbClr val="000000"/>
                          </a:solidFill>
                          <a:latin typeface="ＭＳ 明朝" pitchFamily="17" charset="-128"/>
                          <a:ea typeface="ＭＳ 明朝" pitchFamily="17" charset="-128"/>
                        </a:rPr>
                        <a:t>×××</a:t>
                      </a:r>
                    </a:p>
                  </a:txBody>
                  <a:tcPr marL="9525" marR="9525" marT="9525" marB="0">
                    <a:lnL>
                      <a:noFill/>
                    </a:lnL>
                    <a:lnR>
                      <a:noFill/>
                    </a:lnR>
                    <a:lnT>
                      <a:noFill/>
                    </a:lnT>
                    <a:lnB>
                      <a:noFill/>
                    </a:lnB>
                  </a:tcPr>
                </a:tc>
                <a:extLst>
                  <a:ext uri="{0D108BD9-81ED-4DB2-BD59-A6C34878D82A}">
                    <a16:rowId xmlns:a16="http://schemas.microsoft.com/office/drawing/2014/main" val="10012"/>
                  </a:ext>
                </a:extLst>
              </a:tr>
              <a:tr h="0">
                <a:tc>
                  <a:txBody>
                    <a:bodyPr/>
                    <a:lstStyle/>
                    <a:p>
                      <a:pPr algn="just" rtl="0" fontAlgn="t"/>
                      <a:r>
                        <a:rPr lang="ja-JP" altLang="en-US" sz="2000" b="0" i="0" u="none" strike="noStrike" dirty="0">
                          <a:solidFill>
                            <a:srgbClr val="000000"/>
                          </a:solidFill>
                          <a:latin typeface="ＭＳ 明朝" pitchFamily="17" charset="-128"/>
                          <a:ea typeface="ＭＳ 明朝" pitchFamily="17" charset="-128"/>
                        </a:rPr>
                        <a:t>　利息の支払額</a:t>
                      </a:r>
                    </a:p>
                  </a:txBody>
                  <a:tcPr marL="9525" marR="9525" marT="9525" marB="0">
                    <a:lnL>
                      <a:noFill/>
                    </a:lnL>
                    <a:lnR>
                      <a:noFill/>
                    </a:lnR>
                    <a:lnT>
                      <a:noFill/>
                    </a:lnT>
                    <a:lnB>
                      <a:noFill/>
                    </a:lnB>
                  </a:tcPr>
                </a:tc>
                <a:tc>
                  <a:txBody>
                    <a:bodyPr/>
                    <a:lstStyle/>
                    <a:p>
                      <a:pPr algn="r" rtl="0" fontAlgn="t"/>
                      <a:r>
                        <a:rPr lang="ja-JP" altLang="en-US" sz="2000" b="0" i="0" u="none" strike="noStrike">
                          <a:solidFill>
                            <a:srgbClr val="000000"/>
                          </a:solidFill>
                          <a:latin typeface="ＭＳ 明朝" pitchFamily="17" charset="-128"/>
                          <a:ea typeface="ＭＳ 明朝" pitchFamily="17" charset="-128"/>
                        </a:rPr>
                        <a:t>△</a:t>
                      </a:r>
                      <a:r>
                        <a:rPr lang="en-US" altLang="ja-JP" sz="2000" b="0" i="0" u="none" strike="noStrike">
                          <a:solidFill>
                            <a:srgbClr val="000000"/>
                          </a:solidFill>
                          <a:latin typeface="ＭＳ 明朝" pitchFamily="17" charset="-128"/>
                          <a:ea typeface="ＭＳ 明朝" pitchFamily="17" charset="-128"/>
                        </a:rPr>
                        <a:t>×××</a:t>
                      </a:r>
                    </a:p>
                  </a:txBody>
                  <a:tcPr marL="9525" marR="9525" marT="9525" marB="0">
                    <a:lnL>
                      <a:noFill/>
                    </a:lnL>
                    <a:lnR>
                      <a:noFill/>
                    </a:lnR>
                    <a:lnT>
                      <a:noFill/>
                    </a:lnT>
                    <a:lnB>
                      <a:noFill/>
                    </a:lnB>
                  </a:tcPr>
                </a:tc>
                <a:extLst>
                  <a:ext uri="{0D108BD9-81ED-4DB2-BD59-A6C34878D82A}">
                    <a16:rowId xmlns:a16="http://schemas.microsoft.com/office/drawing/2014/main" val="10013"/>
                  </a:ext>
                </a:extLst>
              </a:tr>
              <a:tr h="0">
                <a:tc>
                  <a:txBody>
                    <a:bodyPr/>
                    <a:lstStyle/>
                    <a:p>
                      <a:pPr algn="just" rtl="0" fontAlgn="t"/>
                      <a:r>
                        <a:rPr lang="ja-JP" altLang="en-US" sz="2000" b="0" i="0" u="none" strike="noStrike" dirty="0">
                          <a:solidFill>
                            <a:srgbClr val="000000"/>
                          </a:solidFill>
                          <a:latin typeface="ＭＳ 明朝" pitchFamily="17" charset="-128"/>
                          <a:ea typeface="ＭＳ 明朝" pitchFamily="17" charset="-128"/>
                        </a:rPr>
                        <a:t>　法人税等の支払額</a:t>
                      </a:r>
                    </a:p>
                  </a:txBody>
                  <a:tcPr marL="9525" marR="9525" marT="9525" marB="0">
                    <a:lnL>
                      <a:noFill/>
                    </a:lnL>
                    <a:lnR>
                      <a:noFill/>
                    </a:lnR>
                    <a:lnT>
                      <a:noFill/>
                    </a:lnT>
                    <a:lnB>
                      <a:noFill/>
                    </a:lnB>
                  </a:tcPr>
                </a:tc>
                <a:tc>
                  <a:txBody>
                    <a:bodyPr/>
                    <a:lstStyle/>
                    <a:p>
                      <a:pPr algn="r" rtl="0" fontAlgn="t"/>
                      <a:r>
                        <a:rPr lang="ja-JP" altLang="en-US" sz="2000" b="0" i="0" u="none" strike="noStrike">
                          <a:solidFill>
                            <a:srgbClr val="000000"/>
                          </a:solidFill>
                          <a:latin typeface="ＭＳ 明朝" pitchFamily="17" charset="-128"/>
                          <a:ea typeface="ＭＳ 明朝" pitchFamily="17" charset="-128"/>
                        </a:rPr>
                        <a:t>△</a:t>
                      </a:r>
                      <a:r>
                        <a:rPr lang="en-US" altLang="ja-JP" sz="2000" b="0" i="0" u="none" strike="noStrike">
                          <a:solidFill>
                            <a:srgbClr val="000000"/>
                          </a:solidFill>
                          <a:latin typeface="ＭＳ 明朝" pitchFamily="17" charset="-128"/>
                          <a:ea typeface="ＭＳ 明朝" pitchFamily="17" charset="-128"/>
                        </a:rPr>
                        <a:t>×××</a:t>
                      </a:r>
                    </a:p>
                  </a:txBody>
                  <a:tcPr marL="9525" marR="9525" marT="9525"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0">
                <a:tc>
                  <a:txBody>
                    <a:bodyPr/>
                    <a:lstStyle/>
                    <a:p>
                      <a:pPr algn="just" rtl="0" fontAlgn="t"/>
                      <a:r>
                        <a:rPr lang="ja-JP" altLang="en-US" sz="2000" b="0" i="0" u="none" strike="noStrike">
                          <a:solidFill>
                            <a:srgbClr val="000000"/>
                          </a:solidFill>
                          <a:latin typeface="ＭＳ 明朝" pitchFamily="17" charset="-128"/>
                          <a:ea typeface="ＭＳ 明朝" pitchFamily="17" charset="-128"/>
                        </a:rPr>
                        <a:t>営業活動によるキャッシュ・フロー</a:t>
                      </a:r>
                    </a:p>
                  </a:txBody>
                  <a:tcPr marL="9525" marR="9525" marT="9525" marB="0">
                    <a:lnL>
                      <a:noFill/>
                    </a:lnL>
                    <a:lnR>
                      <a:noFill/>
                    </a:lnR>
                    <a:lnT>
                      <a:noFill/>
                    </a:lnT>
                    <a:lnB>
                      <a:noFill/>
                    </a:lnB>
                  </a:tcPr>
                </a:tc>
                <a:tc>
                  <a:txBody>
                    <a:bodyPr/>
                    <a:lstStyle/>
                    <a:p>
                      <a:pPr algn="r" rtl="0" fontAlgn="t"/>
                      <a:r>
                        <a:rPr lang="en-US" altLang="ja-JP" sz="2000" b="0" i="0" u="none" strike="noStrike" dirty="0">
                          <a:solidFill>
                            <a:srgbClr val="000000"/>
                          </a:solidFill>
                          <a:latin typeface="ＭＳ 明朝" pitchFamily="17" charset="-128"/>
                          <a:ea typeface="ＭＳ 明朝" pitchFamily="17" charset="-128"/>
                        </a:rPr>
                        <a:t>×××</a:t>
                      </a:r>
                    </a:p>
                  </a:txBody>
                  <a:tcPr marL="9525" marR="9525" marT="9525" marB="0">
                    <a:lnL>
                      <a:noFill/>
                    </a:lnL>
                    <a:lnR>
                      <a:noFill/>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bl>
          </a:graphicData>
        </a:graphic>
      </p:graphicFrame>
      <p:sp>
        <p:nvSpPr>
          <p:cNvPr id="11304" name="正方形/長方形 4">
            <a:extLst>
              <a:ext uri="{FF2B5EF4-FFF2-40B4-BE49-F238E27FC236}">
                <a16:creationId xmlns:a16="http://schemas.microsoft.com/office/drawing/2014/main" id="{1B758CE5-C4F7-4ED0-A0D1-4E8F89F65E78}"/>
              </a:ext>
            </a:extLst>
          </p:cNvPr>
          <p:cNvSpPr>
            <a:spLocks noChangeArrowheads="1"/>
          </p:cNvSpPr>
          <p:nvPr/>
        </p:nvSpPr>
        <p:spPr bwMode="auto">
          <a:xfrm>
            <a:off x="2357438" y="1143000"/>
            <a:ext cx="28384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2000" u="sng"/>
              <a:t>キャッシュ・フロー計算書</a:t>
            </a:r>
          </a:p>
        </p:txBody>
      </p:sp>
      <p:sp>
        <p:nvSpPr>
          <p:cNvPr id="11305" name="正方形/長方形 5">
            <a:extLst>
              <a:ext uri="{FF2B5EF4-FFF2-40B4-BE49-F238E27FC236}">
                <a16:creationId xmlns:a16="http://schemas.microsoft.com/office/drawing/2014/main" id="{0B851012-DF47-45DA-9160-6ACB75CAC13B}"/>
              </a:ext>
            </a:extLst>
          </p:cNvPr>
          <p:cNvSpPr>
            <a:spLocks noChangeArrowheads="1"/>
          </p:cNvSpPr>
          <p:nvPr/>
        </p:nvSpPr>
        <p:spPr bwMode="auto">
          <a:xfrm>
            <a:off x="571500" y="1000125"/>
            <a:ext cx="7643813" cy="5643563"/>
          </a:xfrm>
          <a:prstGeom prst="rect">
            <a:avLst/>
          </a:prstGeom>
          <a:noFill/>
          <a:ln w="12700" algn="ctr">
            <a:solidFill>
              <a:schemeClr val="tx1"/>
            </a:solidFill>
            <a:prstDash val="sysDash"/>
            <a:round/>
            <a:headEnd/>
            <a:tailEnd/>
          </a:ln>
          <a:extLst>
            <a:ext uri="{909E8E84-426E-40DD-AFC4-6F175D3DCCD1}">
              <a14:hiddenFill xmlns:a14="http://schemas.microsoft.com/office/drawing/2010/main">
                <a:solidFill>
                  <a:srgbClr val="FFFFFF"/>
                </a:solidFill>
              </a14:hiddenFill>
            </a:ext>
          </a:extLst>
        </p:spPr>
        <p:txBody>
          <a:bodyPr rot="10800000" anchor="ct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lang="ja-JP"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304"/>
                                        </p:tgtEl>
                                        <p:attrNameLst>
                                          <p:attrName>style.visibility</p:attrName>
                                        </p:attrNameLst>
                                      </p:cBhvr>
                                      <p:to>
                                        <p:strVal val="visible"/>
                                      </p:to>
                                    </p:set>
                                    <p:animEffect transition="in" filter="fade">
                                      <p:cBhvr>
                                        <p:cTn id="10" dur="2000"/>
                                        <p:tgtEl>
                                          <p:spTgt spid="1130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305"/>
                                        </p:tgtEl>
                                        <p:attrNameLst>
                                          <p:attrName>style.visibility</p:attrName>
                                        </p:attrNameLst>
                                      </p:cBhvr>
                                      <p:to>
                                        <p:strVal val="visible"/>
                                      </p:to>
                                    </p:set>
                                    <p:animEffect transition="in" filter="fade">
                                      <p:cBhvr>
                                        <p:cTn id="13" dur="2000"/>
                                        <p:tgtEl>
                                          <p:spTgt spid="113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04" grpId="0"/>
      <p:bldP spid="11305" grpId="0" animBg="1"/>
    </p:bld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99"/>
        </a:solidFill>
        <a:ln w="9525" cap="flat" cmpd="sng" algn="ctr">
          <a:solidFill>
            <a:schemeClr val="tx1"/>
          </a:solidFill>
          <a:prstDash val="solid"/>
          <a:round/>
          <a:headEnd type="none" w="med" len="med"/>
          <a:tailEnd type="none" w="med" len="med"/>
        </a:ln>
        <a:effectLst/>
      </a:spPr>
      <a:bodyPr rot="10800000"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spDef>
    <a:lnDef>
      <a:spPr bwMode="auto">
        <a:xfrm>
          <a:off x="0" y="0"/>
          <a:ext cx="1" cy="1"/>
        </a:xfrm>
        <a:custGeom>
          <a:avLst/>
          <a:gdLst/>
          <a:ahLst/>
          <a:cxnLst/>
          <a:rect l="0" t="0" r="0" b="0"/>
          <a:pathLst/>
        </a:custGeom>
        <a:solidFill>
          <a:srgbClr val="FFFF99"/>
        </a:solidFill>
        <a:ln w="9525" cap="flat" cmpd="sng" algn="ctr">
          <a:solidFill>
            <a:schemeClr val="tx1"/>
          </a:solidFill>
          <a:prstDash val="solid"/>
          <a:round/>
          <a:headEnd type="none" w="med" len="med"/>
          <a:tailEnd type="none" w="med" len="med"/>
        </a:ln>
        <a:effectLst/>
      </a:spPr>
      <a:bodyPr rot="10800000"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lnDef>
    <a:txDef>
      <a:spPr bwMode="auto">
        <a:noFill/>
        <a:ln w="9525">
          <a:noFill/>
          <a:prstDash val="sysDash"/>
          <a:miter lim="800000"/>
          <a:headEnd/>
          <a:tailEnd/>
        </a:ln>
      </a:spPr>
      <a:bodyPr wrap="square" rtlCol="0">
        <a:spAutoFit/>
      </a:bodyPr>
      <a:lstStyle>
        <a:defPPr>
          <a:defRPr kumimoji="1" sz="3200" dirty="0" smtClean="0"/>
        </a:defPPr>
      </a:lstStyle>
    </a:tx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7789</TotalTime>
  <Words>2427</Words>
  <Application>Microsoft Office PowerPoint</Application>
  <PresentationFormat>画面に合わせる (4:3)</PresentationFormat>
  <Paragraphs>470</Paragraphs>
  <Slides>37</Slides>
  <Notes>21</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37</vt:i4>
      </vt:variant>
    </vt:vector>
  </HeadingPairs>
  <TitlesOfParts>
    <vt:vector size="47" baseType="lpstr">
      <vt:lpstr>Arial</vt:lpstr>
      <vt:lpstr>ＭＳ Ｐゴシック</vt:lpstr>
      <vt:lpstr>Wingdings</vt:lpstr>
      <vt:lpstr>ＭＳ Ｐ明朝</vt:lpstr>
      <vt:lpstr>Arial Black</vt:lpstr>
      <vt:lpstr>Times New Roman</vt:lpstr>
      <vt:lpstr>ＭＳ ゴシック</vt:lpstr>
      <vt:lpstr>Century</vt:lpstr>
      <vt:lpstr>ＭＳ 明朝</vt:lpstr>
      <vt:lpstr>Pixel</vt:lpstr>
      <vt:lpstr>第8章　 キャッシュ・フロー計算書　</vt:lpstr>
      <vt:lpstr>本節で学習する箇所</vt:lpstr>
      <vt:lpstr>PowerPoint プレゼンテーション</vt:lpstr>
      <vt:lpstr>　キャッシュ・フロー計算書の枠組み</vt:lpstr>
      <vt:lpstr>本節のポイント</vt:lpstr>
      <vt:lpstr>第8章　 キャッシュ・フロー計算書　</vt:lpstr>
      <vt:lpstr>本節で学習する箇所</vt:lpstr>
      <vt:lpstr>PowerPoint プレゼンテーション</vt:lpstr>
      <vt:lpstr>PowerPoint プレゼンテーション</vt:lpstr>
      <vt:lpstr>本節のポイント</vt:lpstr>
      <vt:lpstr>第8章　 キャッシュ・フロー計算書　</vt:lpstr>
      <vt:lpstr>本節で学習する箇所</vt:lpstr>
      <vt:lpstr>PowerPoint プレゼンテーション</vt:lpstr>
      <vt:lpstr>PowerPoint プレゼンテーション</vt:lpstr>
      <vt:lpstr>本節のポイント</vt:lpstr>
      <vt:lpstr>第9章 株主資本等変動計算書　</vt:lpstr>
      <vt:lpstr>本節で学習する箇所</vt:lpstr>
      <vt:lpstr>PowerPoint プレゼンテーション</vt:lpstr>
      <vt:lpstr>PowerPoint プレゼンテーション</vt:lpstr>
      <vt:lpstr>本節のポイント</vt:lpstr>
      <vt:lpstr>第10章　 会計情報を読む　</vt:lpstr>
      <vt:lpstr>本節で学習する箇所</vt:lpstr>
      <vt:lpstr>１　会計情報を読むということ</vt:lpstr>
      <vt:lpstr>本節のポイント</vt:lpstr>
      <vt:lpstr>第10章　 会計情報を読む　</vt:lpstr>
      <vt:lpstr>本節で学習する箇所</vt:lpstr>
      <vt:lpstr>１　貸借対照表を読む視点 </vt:lpstr>
      <vt:lpstr>本節のポイント</vt:lpstr>
      <vt:lpstr>第10章　 会計情報を読む　</vt:lpstr>
      <vt:lpstr>本節で学習する箇所</vt:lpstr>
      <vt:lpstr>１　損益計算書を読む</vt:lpstr>
      <vt:lpstr>２　キャッシュ・フロー計算書を読む</vt:lpstr>
      <vt:lpstr>本節のポイント</vt:lpstr>
      <vt:lpstr>第10章　 会計情報を読む　</vt:lpstr>
      <vt:lpstr>本節で学習する箇所</vt:lpstr>
      <vt:lpstr>１　ケース・スタディの結果</vt:lpstr>
      <vt:lpstr>学習のポイント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実教出版株式会社</dc:creator>
  <cp:lastModifiedBy>dorachan1216@icloud.com</cp:lastModifiedBy>
  <cp:revision>485</cp:revision>
  <dcterms:created xsi:type="dcterms:W3CDTF">2007-07-21T11:44:05Z</dcterms:created>
  <dcterms:modified xsi:type="dcterms:W3CDTF">2020-10-14T05:27:56Z</dcterms:modified>
</cp:coreProperties>
</file>