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D5CB5-5864-4941-A66A-284A424C92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F78787-0452-4B82-A09C-3A9AB760F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F2F678-43FE-4A60-944C-68FB277929B3}"/>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76A51F12-22E8-4070-B0E4-3D05776EE1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AF79BE-5E64-489A-B4A6-81FE0FF37CEC}"/>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1879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03C3-6A21-4326-BD30-1820D2F0EC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595708-A362-4C90-82E2-A42482BFD7F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897D32-8A71-45AA-A70A-3E80176C1A73}"/>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C9E865C6-A188-45C4-9B06-707CA5E0DA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1C18AB-6A27-41CA-9D8F-64BA881F1403}"/>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243322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74D787B-86BA-42A1-B993-E99D4B97945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48EC90-C6AD-46C6-9AA5-306C46E290D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F1D93A-70D1-4F8B-B923-8E9480AA2374}"/>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CA506E60-CBA4-4B60-A547-0257B63D38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9F3828-C3AF-4A0D-B566-EF6CA9A91BD0}"/>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129946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B0FF3-B130-41DF-A9B1-A1DE25199B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F4D48-AA8A-476D-8C12-3E96050780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5B0ED2-3D0D-4824-99F4-877A533BFDA4}"/>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732A5380-35DD-4BAA-8D31-13C1917476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140362-6EB9-46EE-B4FB-15A3E21C9D87}"/>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39321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84840-2C83-45F8-9884-4AE63606994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F599A3-8C83-4CED-B89E-F2E0048F3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975C93C-9B7E-45E0-90C7-DF0A2DACD89C}"/>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8FBCD343-4008-4BA7-8E4E-45D84C4CF6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2292E5-87CF-44CE-A7E9-6E83C1EEAB88}"/>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245975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6D068-78C5-4D21-8107-DFAC05B17C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A77785-F8E6-4C49-AC1B-336CBCB2EF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F8E2C4B-223A-4A78-B59C-F05E158666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80099A6-8ACC-4D59-828D-8C67EB0644E3}"/>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9B614BF0-FE27-4F26-9A11-8C878A241C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09A291-4F10-41F5-9E0B-A75E2F159271}"/>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3100302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6EC75-FAD7-4F1B-B10B-1736CD9CCE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3C7117E-866F-41A0-9CB2-DA9958539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00CC2F-F466-4E53-8240-66A0BB933C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FBEA4C6-7171-413B-BDD2-DEC7EAA70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B827848-D852-44ED-8B1D-75077BC6BE0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51C6A52-1029-4BDB-8DCB-8C63BDB8B299}"/>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8" name="フッター プレースホルダー 7">
            <a:extLst>
              <a:ext uri="{FF2B5EF4-FFF2-40B4-BE49-F238E27FC236}">
                <a16:creationId xmlns:a16="http://schemas.microsoft.com/office/drawing/2014/main" id="{BE5FF165-83CE-402C-8EB7-1EA5BFC38DB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4C92D9F-33B6-4F01-A647-906F05450C0D}"/>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28990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103865-87E0-402A-8530-FA353D2518C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C6D5E9-C786-47DB-B913-20B027A91CD2}"/>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B16E0747-06E8-40BE-9A63-A2F00596EBF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462292-D430-4A47-B911-B4E49B34D51A}"/>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394843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D970AEC-1BF6-4489-A1B8-45839CA641D9}"/>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3" name="フッター プレースホルダー 2">
            <a:extLst>
              <a:ext uri="{FF2B5EF4-FFF2-40B4-BE49-F238E27FC236}">
                <a16:creationId xmlns:a16="http://schemas.microsoft.com/office/drawing/2014/main" id="{447DA238-3478-4006-B3C1-4361396EA33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DA652E-EDEE-4F2F-91D3-6663B916C5B1}"/>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140060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B80586-313F-4F83-9680-9645EF3DC9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FC8F14-687D-4C12-BEDD-458E93372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BDE773-5788-4993-B0C6-E67AF34FAE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DF047D-19B0-4F1D-B253-4DE3752672B5}"/>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66850072-4A8C-4B9D-988E-6C3AF39A83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D58045-4591-4C5B-A330-A96B16060EED}"/>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264725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742803-0419-455B-8FA5-402E41CDE1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4BA218-A0CE-4A04-9C26-6266CD6BE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F26BB06-6A41-422E-82D8-48E0D9366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22EE95-F726-418D-9456-17B36E12853C}"/>
              </a:ext>
            </a:extLst>
          </p:cNvPr>
          <p:cNvSpPr>
            <a:spLocks noGrp="1"/>
          </p:cNvSpPr>
          <p:nvPr>
            <p:ph type="dt" sz="half" idx="10"/>
          </p:nvPr>
        </p:nvSpPr>
        <p:spPr/>
        <p:txBody>
          <a:bodyPr/>
          <a:lstStyle/>
          <a:p>
            <a:fld id="{9B71C5B2-CAEB-4E31-A7A2-A66706C5840D}"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514B7778-0A8A-4C13-BAD7-8936035904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F47623-3214-4992-932C-DD905921CB57}"/>
              </a:ext>
            </a:extLst>
          </p:cNvPr>
          <p:cNvSpPr>
            <a:spLocks noGrp="1"/>
          </p:cNvSpPr>
          <p:nvPr>
            <p:ph type="sldNum" sz="quarter" idx="12"/>
          </p:nvPr>
        </p:nvSpPr>
        <p:spPr/>
        <p:txBody>
          <a:body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190131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3712CB-BF1E-41A7-986A-928944992E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FA3341C-B0FE-4F5C-A119-6CE7C3F78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1BA3DA-AE96-49E5-A454-1293EF221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1C5B2-CAEB-4E31-A7A2-A66706C5840D}"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F738315B-EA23-4FF6-B704-CE8009BE2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D7EEACC-03C8-4F6C-ACE6-6F05721FF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FDDA9-FA3F-4140-BBF2-172F8264972D}" type="slidenum">
              <a:rPr kumimoji="1" lang="ja-JP" altLang="en-US" smtClean="0"/>
              <a:t>‹#›</a:t>
            </a:fld>
            <a:endParaRPr kumimoji="1" lang="ja-JP" altLang="en-US"/>
          </a:p>
        </p:txBody>
      </p:sp>
    </p:spTree>
    <p:extLst>
      <p:ext uri="{BB962C8B-B14F-4D97-AF65-F5344CB8AC3E}">
        <p14:creationId xmlns:p14="http://schemas.microsoft.com/office/powerpoint/2010/main" val="1258625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C2ADE-8669-4239-851E-7448DF099A19}"/>
              </a:ext>
            </a:extLst>
          </p:cNvPr>
          <p:cNvSpPr>
            <a:spLocks noGrp="1"/>
          </p:cNvSpPr>
          <p:nvPr>
            <p:ph type="ctrTitle"/>
          </p:nvPr>
        </p:nvSpPr>
        <p:spPr/>
        <p:txBody>
          <a:bodyPr/>
          <a:lstStyle/>
          <a:p>
            <a:r>
              <a:rPr kumimoji="1" lang="ja-JP" altLang="en-US" dirty="0"/>
              <a:t>鯖</a:t>
            </a:r>
          </a:p>
        </p:txBody>
      </p:sp>
    </p:spTree>
    <p:extLst>
      <p:ext uri="{BB962C8B-B14F-4D97-AF65-F5344CB8AC3E}">
        <p14:creationId xmlns:p14="http://schemas.microsoft.com/office/powerpoint/2010/main" val="230223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DA1DB-39F8-4438-A8E2-9B62F2216F87}"/>
              </a:ext>
            </a:extLst>
          </p:cNvPr>
          <p:cNvSpPr>
            <a:spLocks noGrp="1"/>
          </p:cNvSpPr>
          <p:nvPr>
            <p:ph type="title"/>
          </p:nvPr>
        </p:nvSpPr>
        <p:spPr/>
        <p:txBody>
          <a:bodyPr/>
          <a:lstStyle/>
          <a:p>
            <a:r>
              <a:rPr kumimoji="1" lang="ja-JP" altLang="en-US" dirty="0"/>
              <a:t>鯖について</a:t>
            </a:r>
          </a:p>
        </p:txBody>
      </p:sp>
      <p:sp>
        <p:nvSpPr>
          <p:cNvPr id="3" name="コンテンツ プレースホルダー 2">
            <a:extLst>
              <a:ext uri="{FF2B5EF4-FFF2-40B4-BE49-F238E27FC236}">
                <a16:creationId xmlns:a16="http://schemas.microsoft.com/office/drawing/2014/main" id="{49C65338-A4FE-4D5D-8386-363B5E301B85}"/>
              </a:ext>
            </a:extLst>
          </p:cNvPr>
          <p:cNvSpPr>
            <a:spLocks noGrp="1"/>
          </p:cNvSpPr>
          <p:nvPr>
            <p:ph idx="1"/>
          </p:nvPr>
        </p:nvSpPr>
        <p:spPr/>
        <p:txBody>
          <a:bodyPr/>
          <a:lstStyle/>
          <a:p>
            <a:r>
              <a:rPr kumimoji="1" lang="ja-JP" altLang="en-US" dirty="0"/>
              <a:t>英語名は</a:t>
            </a:r>
            <a:r>
              <a:rPr kumimoji="1" lang="en-US" altLang="ja-JP" dirty="0"/>
              <a:t>Mackerel</a:t>
            </a:r>
          </a:p>
          <a:p>
            <a:r>
              <a:rPr kumimoji="1" lang="ja-JP" altLang="en-US" dirty="0"/>
              <a:t>スズキ目・サバ科</a:t>
            </a:r>
            <a:endParaRPr kumimoji="1" lang="en-US" altLang="ja-JP" dirty="0"/>
          </a:p>
          <a:p>
            <a:r>
              <a:rPr lang="ja-JP" altLang="en-US" dirty="0"/>
              <a:t>実はマグロやカツオの仲間</a:t>
            </a:r>
            <a:endParaRPr lang="en-US" altLang="ja-JP" dirty="0"/>
          </a:p>
          <a:p>
            <a:r>
              <a:rPr kumimoji="1" lang="ja-JP" altLang="en-US" dirty="0"/>
              <a:t>日本近海で</a:t>
            </a:r>
            <a:r>
              <a:rPr lang="ja-JP" altLang="en-US" dirty="0"/>
              <a:t>はマサバ、ゴマサバ、グルクマ、ニジョウサバの計</a:t>
            </a:r>
            <a:r>
              <a:rPr lang="en-US" altLang="ja-JP" dirty="0"/>
              <a:t>4</a:t>
            </a:r>
            <a:r>
              <a:rPr lang="ja-JP" altLang="en-US" dirty="0"/>
              <a:t>種が生息している</a:t>
            </a:r>
            <a:endParaRPr lang="en-US" altLang="ja-JP" dirty="0"/>
          </a:p>
          <a:p>
            <a:r>
              <a:rPr kumimoji="1" lang="ja-JP" altLang="en-US" dirty="0"/>
              <a:t>漁獲量は中国に次いで世界</a:t>
            </a:r>
            <a:r>
              <a:rPr kumimoji="1" lang="en-US" altLang="ja-JP" dirty="0"/>
              <a:t>2</a:t>
            </a:r>
            <a:r>
              <a:rPr kumimoji="1" lang="ja-JP" altLang="en-US" dirty="0"/>
              <a:t>位</a:t>
            </a:r>
          </a:p>
        </p:txBody>
      </p:sp>
    </p:spTree>
    <p:extLst>
      <p:ext uri="{BB962C8B-B14F-4D97-AF65-F5344CB8AC3E}">
        <p14:creationId xmlns:p14="http://schemas.microsoft.com/office/powerpoint/2010/main" val="129694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90C0A8-3C0D-497A-A95E-ED0AA591735A}"/>
              </a:ext>
            </a:extLst>
          </p:cNvPr>
          <p:cNvSpPr>
            <a:spLocks noGrp="1"/>
          </p:cNvSpPr>
          <p:nvPr>
            <p:ph type="title"/>
          </p:nvPr>
        </p:nvSpPr>
        <p:spPr/>
        <p:txBody>
          <a:bodyPr/>
          <a:lstStyle/>
          <a:p>
            <a:r>
              <a:rPr kumimoji="1" lang="ja-JP" altLang="en-US" dirty="0"/>
              <a:t>文化</a:t>
            </a:r>
          </a:p>
        </p:txBody>
      </p:sp>
      <p:sp>
        <p:nvSpPr>
          <p:cNvPr id="3" name="コンテンツ プレースホルダー 2">
            <a:extLst>
              <a:ext uri="{FF2B5EF4-FFF2-40B4-BE49-F238E27FC236}">
                <a16:creationId xmlns:a16="http://schemas.microsoft.com/office/drawing/2014/main" id="{60072CEE-922B-47A5-BC77-7B5001456457}"/>
              </a:ext>
            </a:extLst>
          </p:cNvPr>
          <p:cNvSpPr>
            <a:spLocks noGrp="1"/>
          </p:cNvSpPr>
          <p:nvPr>
            <p:ph idx="1"/>
          </p:nvPr>
        </p:nvSpPr>
        <p:spPr/>
        <p:txBody>
          <a:bodyPr/>
          <a:lstStyle/>
          <a:p>
            <a:r>
              <a:rPr kumimoji="1" lang="ja-JP" altLang="en-US" dirty="0"/>
              <a:t>日本人に馴染みの深い食用魚で、縄文時代の遺跡である三内丸山遺跡でその骨が出土した</a:t>
            </a:r>
            <a:endParaRPr kumimoji="1" lang="en-US" altLang="ja-JP" dirty="0"/>
          </a:p>
          <a:p>
            <a:r>
              <a:rPr lang="ja-JP" altLang="en-US" dirty="0"/>
              <a:t>名前の由来は小さい歯で「小</a:t>
            </a:r>
            <a:r>
              <a:rPr lang="en-US" altLang="ja-JP" dirty="0"/>
              <a:t>(</a:t>
            </a:r>
            <a:r>
              <a:rPr lang="ja-JP" altLang="en-US" dirty="0"/>
              <a:t>さ</a:t>
            </a:r>
            <a:r>
              <a:rPr lang="en-US" altLang="ja-JP" dirty="0"/>
              <a:t>)</a:t>
            </a:r>
            <a:r>
              <a:rPr lang="ja-JP" altLang="en-US" dirty="0"/>
              <a:t>歯</a:t>
            </a:r>
            <a:r>
              <a:rPr lang="en-US" altLang="ja-JP" dirty="0"/>
              <a:t>(</a:t>
            </a:r>
            <a:r>
              <a:rPr lang="ja-JP" altLang="en-US" dirty="0"/>
              <a:t>ば</a:t>
            </a:r>
            <a:r>
              <a:rPr lang="en-US" altLang="ja-JP" dirty="0"/>
              <a:t>)</a:t>
            </a:r>
            <a:r>
              <a:rPr lang="ja-JP" altLang="en-US" dirty="0"/>
              <a:t>」であるとされている</a:t>
            </a:r>
            <a:endParaRPr lang="en-US" altLang="ja-JP" dirty="0"/>
          </a:p>
          <a:p>
            <a:r>
              <a:rPr kumimoji="1" lang="ja-JP" altLang="en-US" dirty="0"/>
              <a:t>マサバは漁獲量の多い秋が旬</a:t>
            </a:r>
            <a:endParaRPr kumimoji="1" lang="en-US" altLang="ja-JP" dirty="0"/>
          </a:p>
          <a:p>
            <a:r>
              <a:rPr lang="ja-JP" altLang="en-US" dirty="0"/>
              <a:t>語呂合わせから、</a:t>
            </a:r>
            <a:r>
              <a:rPr lang="en-US" altLang="ja-JP" dirty="0"/>
              <a:t>3</a:t>
            </a:r>
            <a:r>
              <a:rPr lang="ja-JP" altLang="en-US" dirty="0"/>
              <a:t>月</a:t>
            </a:r>
            <a:r>
              <a:rPr lang="en-US" altLang="ja-JP" dirty="0"/>
              <a:t>8</a:t>
            </a:r>
            <a:r>
              <a:rPr lang="ja-JP" altLang="en-US" dirty="0"/>
              <a:t>日は「鯖の日」とされている</a:t>
            </a:r>
            <a:endParaRPr lang="en-US" altLang="ja-JP" dirty="0"/>
          </a:p>
          <a:p>
            <a:r>
              <a:rPr kumimoji="1" lang="ja-JP" altLang="en-US" dirty="0"/>
              <a:t>徳島県には弘法大師を本尊とする鯖大師本坊という寺がある</a:t>
            </a:r>
            <a:endParaRPr kumimoji="1" lang="en-US" altLang="ja-JP" dirty="0"/>
          </a:p>
          <a:p>
            <a:r>
              <a:rPr lang="ja-JP" altLang="en-US" dirty="0"/>
              <a:t>また、鯖は天狗が苦手なものとされている</a:t>
            </a:r>
            <a:endParaRPr kumimoji="1" lang="ja-JP" altLang="en-US" dirty="0"/>
          </a:p>
        </p:txBody>
      </p:sp>
    </p:spTree>
    <p:extLst>
      <p:ext uri="{BB962C8B-B14F-4D97-AF65-F5344CB8AC3E}">
        <p14:creationId xmlns:p14="http://schemas.microsoft.com/office/powerpoint/2010/main" val="232845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3C5082-1D78-4BE5-88C9-FD35A3458563}"/>
              </a:ext>
            </a:extLst>
          </p:cNvPr>
          <p:cNvSpPr>
            <a:spLocks noGrp="1"/>
          </p:cNvSpPr>
          <p:nvPr>
            <p:ph type="title"/>
          </p:nvPr>
        </p:nvSpPr>
        <p:spPr/>
        <p:txBody>
          <a:bodyPr/>
          <a:lstStyle/>
          <a:p>
            <a:r>
              <a:rPr kumimoji="1" lang="ja-JP" altLang="en-US" dirty="0"/>
              <a:t>鯖が含まれる言葉</a:t>
            </a:r>
          </a:p>
        </p:txBody>
      </p:sp>
      <p:sp>
        <p:nvSpPr>
          <p:cNvPr id="3" name="コンテンツ プレースホルダー 2">
            <a:extLst>
              <a:ext uri="{FF2B5EF4-FFF2-40B4-BE49-F238E27FC236}">
                <a16:creationId xmlns:a16="http://schemas.microsoft.com/office/drawing/2014/main" id="{64FE5A6B-7042-4D7B-8A87-C3EC831838DB}"/>
              </a:ext>
            </a:extLst>
          </p:cNvPr>
          <p:cNvSpPr>
            <a:spLocks noGrp="1"/>
          </p:cNvSpPr>
          <p:nvPr>
            <p:ph idx="1"/>
          </p:nvPr>
        </p:nvSpPr>
        <p:spPr/>
        <p:txBody>
          <a:bodyPr/>
          <a:lstStyle/>
          <a:p>
            <a:r>
              <a:rPr kumimoji="1" lang="ja-JP" altLang="en-US" dirty="0"/>
              <a:t>「鯖を読む」</a:t>
            </a:r>
            <a:endParaRPr kumimoji="1" lang="en-US" altLang="ja-JP" dirty="0"/>
          </a:p>
          <a:p>
            <a:pPr lvl="1"/>
            <a:r>
              <a:rPr lang="ja-JP" altLang="en-US" dirty="0"/>
              <a:t>鯖が大量に取れ、且つ鮮度低下が激しいため、漁師や魚屋が数を数えずに大急ぎで売りさばいたことが起源であるという説がある</a:t>
            </a:r>
            <a:endParaRPr kumimoji="1" lang="en-US" altLang="ja-JP" dirty="0"/>
          </a:p>
          <a:p>
            <a:r>
              <a:rPr lang="ja-JP" altLang="en-US" dirty="0"/>
              <a:t>「鯖折り」</a:t>
            </a:r>
            <a:endParaRPr lang="en-US" altLang="ja-JP" dirty="0"/>
          </a:p>
          <a:p>
            <a:pPr lvl="1"/>
            <a:r>
              <a:rPr kumimoji="1" lang="ja-JP" altLang="en-US" dirty="0"/>
              <a:t>相撲の用語。</a:t>
            </a:r>
            <a:r>
              <a:rPr lang="ja-JP" altLang="en-US" dirty="0"/>
              <a:t>釣り上げた鯖の鮮度を保つために、鰓から指を入れて頭部を上方に折り曲げる手法がよく取られたことに由来している</a:t>
            </a:r>
            <a:endParaRPr kumimoji="1" lang="en-US" altLang="ja-JP" dirty="0"/>
          </a:p>
        </p:txBody>
      </p:sp>
    </p:spTree>
    <p:extLst>
      <p:ext uri="{BB962C8B-B14F-4D97-AF65-F5344CB8AC3E}">
        <p14:creationId xmlns:p14="http://schemas.microsoft.com/office/powerpoint/2010/main" val="107975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761EC-46C8-4774-AFC3-7F2E0021FC4D}"/>
              </a:ext>
            </a:extLst>
          </p:cNvPr>
          <p:cNvSpPr>
            <a:spLocks noGrp="1"/>
          </p:cNvSpPr>
          <p:nvPr>
            <p:ph type="title"/>
          </p:nvPr>
        </p:nvSpPr>
        <p:spPr/>
        <p:txBody>
          <a:bodyPr/>
          <a:lstStyle/>
          <a:p>
            <a:r>
              <a:rPr lang="ja-JP" altLang="en-US" dirty="0"/>
              <a:t>食材としての鯖</a:t>
            </a:r>
            <a:endParaRPr kumimoji="1" lang="ja-JP" altLang="en-US" dirty="0"/>
          </a:p>
        </p:txBody>
      </p:sp>
      <p:sp>
        <p:nvSpPr>
          <p:cNvPr id="3" name="コンテンツ プレースホルダー 2">
            <a:extLst>
              <a:ext uri="{FF2B5EF4-FFF2-40B4-BE49-F238E27FC236}">
                <a16:creationId xmlns:a16="http://schemas.microsoft.com/office/drawing/2014/main" id="{EBB874F8-1582-474E-A198-F111DC52DBEB}"/>
              </a:ext>
            </a:extLst>
          </p:cNvPr>
          <p:cNvSpPr>
            <a:spLocks noGrp="1"/>
          </p:cNvSpPr>
          <p:nvPr>
            <p:ph idx="1"/>
          </p:nvPr>
        </p:nvSpPr>
        <p:spPr/>
        <p:txBody>
          <a:bodyPr/>
          <a:lstStyle/>
          <a:p>
            <a:r>
              <a:rPr kumimoji="1" lang="ja-JP" altLang="en-US" dirty="0"/>
              <a:t>マグロやアジ等と並んで世界的に消費量が多い</a:t>
            </a:r>
            <a:endParaRPr kumimoji="1" lang="en-US" altLang="ja-JP" dirty="0"/>
          </a:p>
          <a:p>
            <a:r>
              <a:rPr lang="ja-JP" altLang="en-US" dirty="0"/>
              <a:t>日本では寿司、焼き魚、煮魚として多く食べられている</a:t>
            </a:r>
            <a:endParaRPr lang="en-US" altLang="ja-JP" dirty="0"/>
          </a:p>
          <a:p>
            <a:r>
              <a:rPr kumimoji="1" lang="en-US" altLang="ja-JP" dirty="0"/>
              <a:t>DHA</a:t>
            </a:r>
            <a:r>
              <a:rPr kumimoji="1" lang="ja-JP" altLang="en-US" dirty="0"/>
              <a:t>、</a:t>
            </a:r>
            <a:r>
              <a:rPr kumimoji="1" lang="en-US" altLang="ja-JP" dirty="0"/>
              <a:t>EPA</a:t>
            </a:r>
            <a:r>
              <a:rPr kumimoji="1" lang="ja-JP" altLang="en-US" dirty="0"/>
              <a:t>などの高度不飽和脂肪酸</a:t>
            </a:r>
            <a:r>
              <a:rPr kumimoji="1" lang="en-US" altLang="ja-JP" dirty="0"/>
              <a:t>-ω-</a:t>
            </a:r>
            <a:r>
              <a:rPr kumimoji="1" lang="ja-JP" altLang="en-US" dirty="0"/>
              <a:t>三脂肪酸が多く含まれており、注目されている</a:t>
            </a:r>
            <a:endParaRPr kumimoji="1" lang="en-US" altLang="ja-JP" dirty="0"/>
          </a:p>
          <a:p>
            <a:r>
              <a:rPr kumimoji="1" lang="ja-JP" altLang="en-US" dirty="0"/>
              <a:t>関鯖や岬鯖など、ブランド鯖もある</a:t>
            </a:r>
          </a:p>
        </p:txBody>
      </p:sp>
    </p:spTree>
    <p:extLst>
      <p:ext uri="{BB962C8B-B14F-4D97-AF65-F5344CB8AC3E}">
        <p14:creationId xmlns:p14="http://schemas.microsoft.com/office/powerpoint/2010/main" val="393115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A69128-27FB-407D-9423-04EA638F37E3}"/>
              </a:ext>
            </a:extLst>
          </p:cNvPr>
          <p:cNvSpPr>
            <a:spLocks noGrp="1"/>
          </p:cNvSpPr>
          <p:nvPr>
            <p:ph type="title"/>
          </p:nvPr>
        </p:nvSpPr>
        <p:spPr/>
        <p:txBody>
          <a:bodyPr/>
          <a:lstStyle/>
          <a:p>
            <a:r>
              <a:rPr kumimoji="1" lang="ja-JP" altLang="en-US" dirty="0"/>
              <a:t>鯖に潜む危険</a:t>
            </a:r>
          </a:p>
        </p:txBody>
      </p:sp>
      <p:sp>
        <p:nvSpPr>
          <p:cNvPr id="3" name="コンテンツ プレースホルダー 2">
            <a:extLst>
              <a:ext uri="{FF2B5EF4-FFF2-40B4-BE49-F238E27FC236}">
                <a16:creationId xmlns:a16="http://schemas.microsoft.com/office/drawing/2014/main" id="{52D38412-F5C7-4486-8FB8-246A4619E095}"/>
              </a:ext>
            </a:extLst>
          </p:cNvPr>
          <p:cNvSpPr>
            <a:spLocks noGrp="1"/>
          </p:cNvSpPr>
          <p:nvPr>
            <p:ph idx="1"/>
          </p:nvPr>
        </p:nvSpPr>
        <p:spPr/>
        <p:txBody>
          <a:bodyPr/>
          <a:lstStyle/>
          <a:p>
            <a:r>
              <a:rPr kumimoji="1" lang="ja-JP" altLang="en-US" dirty="0"/>
              <a:t>鯖の身にはアニサキスが寄生していることがある</a:t>
            </a:r>
            <a:endParaRPr kumimoji="1" lang="en-US" altLang="ja-JP" dirty="0"/>
          </a:p>
          <a:p>
            <a:r>
              <a:rPr lang="ja-JP" altLang="en-US" dirty="0"/>
              <a:t>加熱や冷凍で死滅するが、酢で締めても死滅しない</a:t>
            </a:r>
            <a:endParaRPr lang="en-US" altLang="ja-JP" dirty="0"/>
          </a:p>
          <a:p>
            <a:r>
              <a:rPr lang="ja-JP" altLang="en-US" dirty="0"/>
              <a:t>寄生虫以外にも、鯖の鮮度低下が比較的早いことから、食あたりが発生しやすいと言われている</a:t>
            </a:r>
            <a:endParaRPr lang="en-US" altLang="ja-JP" dirty="0"/>
          </a:p>
          <a:p>
            <a:r>
              <a:rPr kumimoji="1" lang="ja-JP" altLang="en-US" dirty="0"/>
              <a:t>ヒスタミン中毒も生じる可能性がある（</a:t>
            </a:r>
            <a:r>
              <a:rPr kumimoji="1" lang="en-US" altLang="ja-JP" dirty="0"/>
              <a:t>5</a:t>
            </a:r>
            <a:r>
              <a:rPr kumimoji="1" lang="ja-JP" altLang="en-US" dirty="0"/>
              <a:t>℃で保存しても中毒の閾値を超えてしまう場合がある）</a:t>
            </a:r>
          </a:p>
        </p:txBody>
      </p:sp>
    </p:spTree>
    <p:extLst>
      <p:ext uri="{BB962C8B-B14F-4D97-AF65-F5344CB8AC3E}">
        <p14:creationId xmlns:p14="http://schemas.microsoft.com/office/powerpoint/2010/main" val="11506551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360</Words>
  <Application>Microsoft Office PowerPoint</Application>
  <PresentationFormat>ワイド画面</PresentationFormat>
  <Paragraphs>29</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鯖</vt:lpstr>
      <vt:lpstr>鯖について</vt:lpstr>
      <vt:lpstr>文化</vt:lpstr>
      <vt:lpstr>鯖が含まれる言葉</vt:lpstr>
      <vt:lpstr>食材としての鯖</vt:lpstr>
      <vt:lpstr>鯖に潜む危険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dorachan1216@icloud.com</dc:creator>
  <cp:lastModifiedBy>dorachan1216@icloud.com</cp:lastModifiedBy>
  <cp:revision>9</cp:revision>
  <dcterms:created xsi:type="dcterms:W3CDTF">2020-10-08T02:10:26Z</dcterms:created>
  <dcterms:modified xsi:type="dcterms:W3CDTF">2020-10-08T04:09:23Z</dcterms:modified>
</cp:coreProperties>
</file>