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Medium"/>
      <p:regular r:id="rId19"/>
      <p:bold r:id="rId20"/>
    </p:embeddedFon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Medium-bold.fntdata"/><Relationship Id="rId11" Type="http://schemas.openxmlformats.org/officeDocument/2006/relationships/slide" Target="slides/slide6.xml"/><Relationship Id="rId22" Type="http://schemas.openxmlformats.org/officeDocument/2006/relationships/font" Target="fonts/Comfortaa-bold.fntdata"/><Relationship Id="rId10" Type="http://schemas.openxmlformats.org/officeDocument/2006/relationships/slide" Target="slides/slide5.xml"/><Relationship Id="rId21"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Medium-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a7e58bb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a7e58bb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7e58bb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7e58bb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a7e58bb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a7e58bb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a970f73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a970f73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a7e58bb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a7e58bb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7e58bb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7e58bb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81286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81286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9d8dabb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a9d8dabb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a9d8dabb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a9d8dabb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9d8dabb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9d8dabb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a7e58bb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a7e58bb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a7e58bb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a7e58b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effectLst>
            <a:outerShdw blurRad="28575" rotWithShape="0" algn="bl" dist="9525">
              <a:srgbClr val="073763"/>
            </a:outerShdw>
          </a:effectLst>
        </p:spPr>
        <p:txBody>
          <a:bodyPr anchorCtr="0" anchor="t" bIns="91425" lIns="91425" spcFirstLastPara="1" rIns="91425" wrap="square" tIns="91425">
            <a:normAutofit/>
          </a:bodyPr>
          <a:lstStyle>
            <a:lvl1pPr lvl="0">
              <a:spcBef>
                <a:spcPts val="0"/>
              </a:spcBef>
              <a:spcAft>
                <a:spcPts val="0"/>
              </a:spcAft>
              <a:buClr>
                <a:srgbClr val="CFE2F3"/>
              </a:buClr>
              <a:buSzPts val="2800"/>
              <a:buFont typeface="Comfortaa"/>
              <a:buNone/>
              <a:defRPr b="1">
                <a:solidFill>
                  <a:srgbClr val="CFE2F3"/>
                </a:solidFill>
                <a:latin typeface="Comfortaa"/>
                <a:ea typeface="Comfortaa"/>
                <a:cs typeface="Comfortaa"/>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Comfortaa"/>
              <a:buChar char="●"/>
              <a:defRPr>
                <a:latin typeface="Comfortaa"/>
                <a:ea typeface="Comfortaa"/>
                <a:cs typeface="Comfortaa"/>
                <a:sym typeface="Comfortaa"/>
              </a:defRPr>
            </a:lvl1pPr>
            <a:lvl2pPr indent="-317500" lvl="1" marL="914400">
              <a:spcBef>
                <a:spcPts val="0"/>
              </a:spcBef>
              <a:spcAft>
                <a:spcPts val="0"/>
              </a:spcAft>
              <a:buSzPts val="1400"/>
              <a:buFont typeface="Comfortaa"/>
              <a:buChar char="○"/>
              <a:defRPr>
                <a:latin typeface="Comfortaa"/>
                <a:ea typeface="Comfortaa"/>
                <a:cs typeface="Comfortaa"/>
                <a:sym typeface="Comfortaa"/>
              </a:defRPr>
            </a:lvl2pPr>
            <a:lvl3pPr indent="-317500" lvl="2" marL="1371600">
              <a:spcBef>
                <a:spcPts val="0"/>
              </a:spcBef>
              <a:spcAft>
                <a:spcPts val="0"/>
              </a:spcAft>
              <a:buSzPts val="1400"/>
              <a:buFont typeface="Comfortaa"/>
              <a:buChar char="■"/>
              <a:defRPr>
                <a:latin typeface="Comfortaa"/>
                <a:ea typeface="Comfortaa"/>
                <a:cs typeface="Comfortaa"/>
                <a:sym typeface="Comfortaa"/>
              </a:defRPr>
            </a:lvl3pPr>
            <a:lvl4pPr indent="-317500" lvl="3" marL="1828800">
              <a:spcBef>
                <a:spcPts val="0"/>
              </a:spcBef>
              <a:spcAft>
                <a:spcPts val="0"/>
              </a:spcAft>
              <a:buSzPts val="1400"/>
              <a:buFont typeface="Comfortaa"/>
              <a:buChar char="●"/>
              <a:defRPr>
                <a:latin typeface="Comfortaa"/>
                <a:ea typeface="Comfortaa"/>
                <a:cs typeface="Comfortaa"/>
                <a:sym typeface="Comfortaa"/>
              </a:defRPr>
            </a:lvl4pPr>
            <a:lvl5pPr indent="-317500" lvl="4" marL="2286000">
              <a:spcBef>
                <a:spcPts val="0"/>
              </a:spcBef>
              <a:spcAft>
                <a:spcPts val="0"/>
              </a:spcAft>
              <a:buSzPts val="1400"/>
              <a:buFont typeface="Comfortaa"/>
              <a:buChar char="○"/>
              <a:defRPr>
                <a:latin typeface="Comfortaa"/>
                <a:ea typeface="Comfortaa"/>
                <a:cs typeface="Comfortaa"/>
                <a:sym typeface="Comfortaa"/>
              </a:defRPr>
            </a:lvl5pPr>
            <a:lvl6pPr indent="-317500" lvl="5" marL="2743200">
              <a:spcBef>
                <a:spcPts val="0"/>
              </a:spcBef>
              <a:spcAft>
                <a:spcPts val="0"/>
              </a:spcAft>
              <a:buSzPts val="1400"/>
              <a:buFont typeface="Comfortaa"/>
              <a:buChar char="■"/>
              <a:defRPr>
                <a:latin typeface="Comfortaa"/>
                <a:ea typeface="Comfortaa"/>
                <a:cs typeface="Comfortaa"/>
                <a:sym typeface="Comfortaa"/>
              </a:defRPr>
            </a:lvl6pPr>
            <a:lvl7pPr indent="-317500" lvl="6" marL="3200400">
              <a:spcBef>
                <a:spcPts val="0"/>
              </a:spcBef>
              <a:spcAft>
                <a:spcPts val="0"/>
              </a:spcAft>
              <a:buSzPts val="1400"/>
              <a:buFont typeface="Comfortaa"/>
              <a:buChar char="●"/>
              <a:defRPr>
                <a:latin typeface="Comfortaa"/>
                <a:ea typeface="Comfortaa"/>
                <a:cs typeface="Comfortaa"/>
                <a:sym typeface="Comfortaa"/>
              </a:defRPr>
            </a:lvl7pPr>
            <a:lvl8pPr indent="-317500" lvl="7" marL="3657600">
              <a:spcBef>
                <a:spcPts val="0"/>
              </a:spcBef>
              <a:spcAft>
                <a:spcPts val="0"/>
              </a:spcAft>
              <a:buSzPts val="1400"/>
              <a:buFont typeface="Comfortaa"/>
              <a:buChar char="○"/>
              <a:defRPr>
                <a:latin typeface="Comfortaa"/>
                <a:ea typeface="Comfortaa"/>
                <a:cs typeface="Comfortaa"/>
                <a:sym typeface="Comfortaa"/>
              </a:defRPr>
            </a:lvl8pPr>
            <a:lvl9pPr indent="-317500" lvl="8" marL="4114800">
              <a:spcBef>
                <a:spcPts val="0"/>
              </a:spcBef>
              <a:spcAft>
                <a:spcPts val="0"/>
              </a:spcAft>
              <a:buSzPts val="1400"/>
              <a:buFont typeface="Comfortaa"/>
              <a:buChar char="■"/>
              <a:defRPr>
                <a:latin typeface="Comfortaa"/>
                <a:ea typeface="Comfortaa"/>
                <a:cs typeface="Comfortaa"/>
                <a:sym typeface="Comfortaa"/>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urf-forecast.com/regions/San-Diego-Coun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flipH="1" rot="2373897">
            <a:off x="1157920" y="-76905"/>
            <a:ext cx="3817060" cy="3857137"/>
          </a:xfrm>
          <a:prstGeom prst="rect">
            <a:avLst/>
          </a:prstGeom>
          <a:noFill/>
          <a:ln>
            <a:noFill/>
          </a:ln>
          <a:effectLst>
            <a:outerShdw blurRad="57150" rotWithShape="0" algn="bl" dir="19200000" dist="28575">
              <a:srgbClr val="9FC5E8">
                <a:alpha val="52999"/>
              </a:srgbClr>
            </a:outerShdw>
          </a:effectLst>
        </p:spPr>
      </p:pic>
      <p:pic>
        <p:nvPicPr>
          <p:cNvPr id="55" name="Google Shape;55;p13"/>
          <p:cNvPicPr preferRelativeResize="0"/>
          <p:nvPr/>
        </p:nvPicPr>
        <p:blipFill>
          <a:blip r:embed="rId5">
            <a:alphaModFix/>
          </a:blip>
          <a:stretch>
            <a:fillRect/>
          </a:stretch>
        </p:blipFill>
        <p:spPr>
          <a:xfrm flipH="1" rot="3201324">
            <a:off x="1088102" y="-161444"/>
            <a:ext cx="4123295" cy="4586087"/>
          </a:xfrm>
          <a:prstGeom prst="rect">
            <a:avLst/>
          </a:prstGeom>
          <a:noFill/>
          <a:ln>
            <a:noFill/>
          </a:ln>
          <a:effectLst>
            <a:outerShdw blurRad="57150" rotWithShape="0" algn="bl" dir="300000" dist="28575">
              <a:srgbClr val="3D85C6">
                <a:alpha val="63000"/>
              </a:srgbClr>
            </a:outerShdw>
          </a:effectLst>
        </p:spPr>
      </p:pic>
      <p:sp>
        <p:nvSpPr>
          <p:cNvPr id="56" name="Google Shape;56;p13"/>
          <p:cNvSpPr txBox="1"/>
          <p:nvPr/>
        </p:nvSpPr>
        <p:spPr>
          <a:xfrm>
            <a:off x="668250" y="1740550"/>
            <a:ext cx="4898100" cy="1200600"/>
          </a:xfrm>
          <a:prstGeom prst="rect">
            <a:avLst/>
          </a:prstGeom>
          <a:noFill/>
          <a:ln>
            <a:noFill/>
          </a:ln>
          <a:effectLst>
            <a:outerShdw blurRad="85725" rotWithShape="0" algn="bl" dir="18000000" dist="28575">
              <a:srgbClr val="0B5394">
                <a:alpha val="83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6600">
                <a:solidFill>
                  <a:srgbClr val="CFE2F3"/>
                </a:solidFill>
                <a:latin typeface="Comfortaa"/>
                <a:ea typeface="Comfortaa"/>
                <a:cs typeface="Comfortaa"/>
                <a:sym typeface="Comfortaa"/>
              </a:rPr>
              <a:t>OpenSurf</a:t>
            </a:r>
            <a:endParaRPr b="1" sz="6600">
              <a:solidFill>
                <a:srgbClr val="CFE2F3"/>
              </a:solidFill>
              <a:latin typeface="Comfortaa"/>
              <a:ea typeface="Comfortaa"/>
              <a:cs typeface="Comfortaa"/>
              <a:sym typeface="Comfortaa"/>
            </a:endParaRPr>
          </a:p>
        </p:txBody>
      </p:sp>
      <p:sp>
        <p:nvSpPr>
          <p:cNvPr id="57" name="Google Shape;57;p13"/>
          <p:cNvSpPr txBox="1"/>
          <p:nvPr/>
        </p:nvSpPr>
        <p:spPr>
          <a:xfrm>
            <a:off x="499650" y="4343100"/>
            <a:ext cx="5235300" cy="800400"/>
          </a:xfrm>
          <a:prstGeom prst="rect">
            <a:avLst/>
          </a:prstGeom>
          <a:noFill/>
          <a:ln>
            <a:noFill/>
          </a:ln>
          <a:effectLst>
            <a:outerShdw blurRad="85725" rotWithShape="0" algn="bl" dir="3000000" dist="38100">
              <a:srgbClr val="000000">
                <a:alpha val="85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2"/>
                </a:solidFill>
                <a:latin typeface="Comfortaa Medium"/>
                <a:ea typeface="Comfortaa Medium"/>
                <a:cs typeface="Comfortaa Medium"/>
                <a:sym typeface="Comfortaa Medium"/>
              </a:rPr>
              <a:t>Nicholas</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Dibello-Hitta</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Nolan</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Lee</a:t>
            </a:r>
            <a:r>
              <a:rPr lang="en" sz="2000">
                <a:solidFill>
                  <a:schemeClr val="lt2"/>
                </a:solidFill>
                <a:latin typeface="Comfortaa"/>
                <a:ea typeface="Comfortaa"/>
                <a:cs typeface="Comfortaa"/>
                <a:sym typeface="Comfortaa"/>
              </a:rPr>
              <a:t>, </a:t>
            </a:r>
            <a:endParaRPr sz="2000">
              <a:solidFill>
                <a:schemeClr val="lt2"/>
              </a:solidFill>
              <a:latin typeface="Comfortaa"/>
              <a:ea typeface="Comfortaa"/>
              <a:cs typeface="Comfortaa"/>
              <a:sym typeface="Comfortaa"/>
            </a:endParaRPr>
          </a:p>
          <a:p>
            <a:pPr indent="0" lvl="0" marL="0" rtl="0" algn="ctr">
              <a:spcBef>
                <a:spcPts val="0"/>
              </a:spcBef>
              <a:spcAft>
                <a:spcPts val="0"/>
              </a:spcAft>
              <a:buNone/>
            </a:pPr>
            <a:r>
              <a:rPr lang="en" sz="2000">
                <a:solidFill>
                  <a:schemeClr val="lt2"/>
                </a:solidFill>
                <a:latin typeface="Comfortaa Medium"/>
                <a:ea typeface="Comfortaa Medium"/>
                <a:cs typeface="Comfortaa Medium"/>
                <a:sym typeface="Comfortaa Medium"/>
              </a:rPr>
              <a:t>Jorge</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Perez</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Alan</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Shami</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Andrew</a:t>
            </a:r>
            <a:r>
              <a:rPr lang="en" sz="2000">
                <a:solidFill>
                  <a:schemeClr val="lt2"/>
                </a:solidFill>
                <a:latin typeface="Comfortaa"/>
                <a:ea typeface="Comfortaa"/>
                <a:cs typeface="Comfortaa"/>
                <a:sym typeface="Comfortaa"/>
              </a:rPr>
              <a:t> </a:t>
            </a:r>
            <a:r>
              <a:rPr lang="en" sz="1500">
                <a:solidFill>
                  <a:schemeClr val="lt2"/>
                </a:solidFill>
                <a:latin typeface="Comfortaa"/>
                <a:ea typeface="Comfortaa"/>
                <a:cs typeface="Comfortaa"/>
                <a:sym typeface="Comfortaa"/>
              </a:rPr>
              <a:t>Snell</a:t>
            </a:r>
            <a:endParaRPr sz="1500">
              <a:solidFill>
                <a:schemeClr val="lt2"/>
              </a:solidFill>
              <a:latin typeface="Comfortaa"/>
              <a:ea typeface="Comfortaa"/>
              <a:cs typeface="Comfortaa"/>
              <a:sym typeface="Comfortaa"/>
            </a:endParaRPr>
          </a:p>
        </p:txBody>
      </p:sp>
      <p:sp>
        <p:nvSpPr>
          <p:cNvPr id="58" name="Google Shape;58;p13"/>
          <p:cNvSpPr txBox="1"/>
          <p:nvPr/>
        </p:nvSpPr>
        <p:spPr>
          <a:xfrm>
            <a:off x="3478600" y="2673375"/>
            <a:ext cx="4139400" cy="738900"/>
          </a:xfrm>
          <a:prstGeom prst="rect">
            <a:avLst/>
          </a:prstGeom>
          <a:noFill/>
          <a:ln>
            <a:noFill/>
          </a:ln>
          <a:effectLst>
            <a:outerShdw blurRad="42863" rotWithShape="0" algn="bl" dir="1380000" dist="28575">
              <a:srgbClr val="0B5394"/>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i="1" lang="en" sz="1800">
                <a:solidFill>
                  <a:srgbClr val="F4FAFF"/>
                </a:solidFill>
                <a:latin typeface="Comfortaa Medium"/>
                <a:ea typeface="Comfortaa Medium"/>
                <a:cs typeface="Comfortaa Medium"/>
                <a:sym typeface="Comfortaa Medium"/>
              </a:rPr>
              <a:t>➢ human-friendly surf analysis</a:t>
            </a:r>
            <a:endParaRPr i="1" sz="1800">
              <a:solidFill>
                <a:srgbClr val="F4FAFF"/>
              </a:solidFill>
              <a:latin typeface="Comfortaa Medium"/>
              <a:ea typeface="Comfortaa Medium"/>
              <a:cs typeface="Comfortaa Medium"/>
              <a:sym typeface="Comfortaa Medium"/>
            </a:endParaRPr>
          </a:p>
          <a:p>
            <a:pPr indent="0" lvl="0" marL="0" rtl="0" algn="ctr">
              <a:spcBef>
                <a:spcPts val="0"/>
              </a:spcBef>
              <a:spcAft>
                <a:spcPts val="0"/>
              </a:spcAft>
              <a:buNone/>
            </a:pPr>
            <a:r>
              <a:rPr i="1" lang="en" sz="1800">
                <a:solidFill>
                  <a:srgbClr val="F4FAFF"/>
                </a:solidFill>
                <a:latin typeface="Comfortaa Medium"/>
                <a:ea typeface="Comfortaa Medium"/>
                <a:cs typeface="Comfortaa Medium"/>
                <a:sym typeface="Comfortaa Medium"/>
              </a:rPr>
              <a:t>in the palm of your hand</a:t>
            </a:r>
            <a:endParaRPr sz="1800">
              <a:solidFill>
                <a:schemeClr val="dk2"/>
              </a:solidFill>
              <a:latin typeface="Comfortaa Medium"/>
              <a:ea typeface="Comfortaa Medium"/>
              <a:cs typeface="Comfortaa Medium"/>
              <a:sym typeface="Comforta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18" name="Google Shape;118;p22"/>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Interpretation: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Challenges: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4" name="Google Shape;124;p23"/>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Summary and Reflection: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This project could support tourism-related businesses. By integrating safety-related data pertaining to wave height or rip current forecasts, this system could contribute to reduce risks for swimmers and surfers. This model could also be applied to activities beyond surfing. This data could lead to other environmental prediction algorithms, like flood or wildfire analysis.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30" name="Google Shape;130;p24"/>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chemeClr val="dk1"/>
                </a:solidFill>
              </a:rPr>
              <a:t>Glossary: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rPr lang="en" sz="7200">
                <a:solidFill>
                  <a:schemeClr val="dk1"/>
                </a:solidFill>
              </a:rPr>
              <a:t>Code Snippet</a:t>
            </a:r>
            <a:r>
              <a:rPr lang="en" sz="4800">
                <a:solidFill>
                  <a:schemeClr val="dk1"/>
                </a:solidFill>
              </a:rPr>
              <a:t>: import pandas as pd</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First, we need to remove all of the </a:t>
            </a:r>
            <a:r>
              <a:rPr lang="en" sz="4800">
                <a:solidFill>
                  <a:schemeClr val="dk1"/>
                </a:solidFill>
              </a:rPr>
              <a:t>unnecessary</a:t>
            </a:r>
            <a:r>
              <a:rPr lang="en" sz="4800">
                <a:solidFill>
                  <a:schemeClr val="dk1"/>
                </a:solidFill>
              </a:rPr>
              <a:t> features, since i picked all beach breaks on the pacific west coast, we are treating</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this as one surf break, no need to include </a:t>
            </a:r>
            <a:r>
              <a:rPr lang="en" sz="4800">
                <a:solidFill>
                  <a:schemeClr val="dk1"/>
                </a:solidFill>
              </a:rPr>
              <a:t>directions</a:t>
            </a:r>
            <a:r>
              <a:rPr lang="en" sz="4800">
                <a:solidFill>
                  <a:schemeClr val="dk1"/>
                </a:solidFill>
              </a:rPr>
              <a:t> relative to the shore line nor location/date/times.</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Load the dataset</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file_path = 'waves_fileV4b.csv'</a:t>
            </a:r>
            <a:endParaRPr sz="4800">
              <a:solidFill>
                <a:schemeClr val="dk1"/>
              </a:solidFill>
            </a:endParaRPr>
          </a:p>
          <a:p>
            <a:pPr indent="0" lvl="0" marL="0" rtl="0" algn="l">
              <a:spcBef>
                <a:spcPts val="1200"/>
              </a:spcBef>
              <a:spcAft>
                <a:spcPts val="0"/>
              </a:spcAft>
              <a:buNone/>
            </a:pPr>
            <a:r>
              <a:rPr lang="en" sz="4800">
                <a:solidFill>
                  <a:schemeClr val="dk1"/>
                </a:solidFill>
              </a:rPr>
              <a:t>data = pd.read_csv(file_path)</a:t>
            </a:r>
            <a:endParaRPr sz="4800">
              <a:solidFill>
                <a:schemeClr val="dk1"/>
              </a:solidFill>
            </a:endParaRPr>
          </a:p>
          <a:p>
            <a:pPr indent="0" lvl="0" marL="0" rtl="0" algn="l">
              <a:spcBef>
                <a:spcPts val="1200"/>
              </a:spcBef>
              <a:spcAft>
                <a:spcPts val="0"/>
              </a:spcAft>
              <a:buNone/>
            </a:pPr>
            <a:r>
              <a:t/>
            </a:r>
            <a:endParaRPr sz="4845">
              <a:solidFill>
                <a:schemeClr val="dk1"/>
              </a:solidFill>
            </a:endParaRPr>
          </a:p>
          <a:p>
            <a:pPr indent="0" lvl="0" marL="0" rtl="0" algn="l">
              <a:spcBef>
                <a:spcPts val="1200"/>
              </a:spcBef>
              <a:spcAft>
                <a:spcPts val="0"/>
              </a:spcAft>
              <a:buClr>
                <a:schemeClr val="dk1"/>
              </a:buClr>
              <a:buSzPct val="88338"/>
              <a:buFont typeface="Arial"/>
              <a:buNone/>
            </a:pPr>
            <a:r>
              <a:t/>
            </a:r>
            <a:endParaRPr sz="1245">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36" name="Google Shape;136;p25"/>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rPr>
              <a:t>SurfForecast.com information for </a:t>
            </a:r>
            <a:r>
              <a:rPr lang="en" u="sng">
                <a:solidFill>
                  <a:schemeClr val="accent5"/>
                </a:solidFill>
                <a:hlinkClick r:id="rId3">
                  <a:extLst>
                    <a:ext uri="{A12FA001-AC4F-418D-AE19-62706E023703}">
                      <ahyp:hlinkClr val="tx"/>
                    </a:ext>
                  </a:extLst>
                </a:hlinkClick>
              </a:rPr>
              <a:t>San Diego</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Sample data: </a:t>
            </a:r>
            <a:r>
              <a:rPr lang="en" sz="1050">
                <a:solidFill>
                  <a:schemeClr val="dk1"/>
                </a:solidFill>
                <a:latin typeface="Courier New"/>
                <a:ea typeface="Courier New"/>
                <a:cs typeface="Courier New"/>
                <a:sym typeface="Courier New"/>
              </a:rPr>
              <a:t>DocumentID,DatesDocumentID,timestamp,name,County,Name,data,Surf Height: Size,Surf Height: Direction,Surf Height: Period,Surf Height: Angle,Seconday 1 -&gt; height,Seconday 1 -&gt; letters,Seconday 1 -&gt; period,Seconday 1 -&gt; angle,Primary -&gt; height,Primary -&gt; letters,Primary -&gt; period,Primary -&gt; angle,Seconday 2 -&gt; height,Seconday 2 -&gt; letters,Seconday 2 -&gt; period,Seconday 2 -&gt; angle,Seconday 3 -&gt; height,Seconday 3 -&gt; letters,Seconday 3 -&gt; period,Seconday 3 -&gt; angle,Star Rating,Wave Power,Wind Direction (NSEW),Wind Direction (Angle),Primary Wind Speed,Wind Direction (Human Relation)</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Klamath Rivermouth,Tuesday-26-10PM,26 November 2024: 7:10PM,Del Norte County,Del Norte County,Klamath Rivermouth,"['Tuesday', 'November', 26, 2024, '10PM']",0.9,WNW,7.0,103.0,0.5,W,13,101.0,0.9,WNW,7,103.0,0.3,WNW,20,108.0,,,,,1,86,ENE,254.0,10.0,off</a:t>
            </a:r>
            <a:endParaRPr sz="1050">
              <a:solidFill>
                <a:schemeClr val="dk1"/>
              </a:solidFill>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rPr lang="en" sz="1050">
                <a:solidFill>
                  <a:schemeClr val="dk1"/>
                </a:solidFill>
                <a:latin typeface="Courier New"/>
                <a:ea typeface="Courier New"/>
                <a:cs typeface="Courier New"/>
                <a:sym typeface="Courier New"/>
              </a:rPr>
              <a:t>Klamath Rivermouth,Tuesday-26-1PM,26 November 2024: 7:10PM,Del Norte County,Del Norte County,Klamath Rivermouth,"['Tuesday', 'November', 26, 2024, '1PM']",0.8,WSW,7.0,67.0,0.6,WNW,8,108.0,0.8,WSW,7,67.0,0.4,WNW,14,104.0,,,,,1,61,WNW,112.0,5.0,glass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Legal Disclaimers</a:t>
            </a:r>
            <a:endParaRPr/>
          </a:p>
        </p:txBody>
      </p:sp>
      <p:sp>
        <p:nvSpPr>
          <p:cNvPr id="64" name="Google Shape;64;p14"/>
          <p:cNvSpPr txBox="1"/>
          <p:nvPr>
            <p:ph idx="1" type="body"/>
          </p:nvPr>
        </p:nvSpPr>
        <p:spPr>
          <a:xfrm>
            <a:off x="311700" y="893850"/>
            <a:ext cx="8234700" cy="3334800"/>
          </a:xfrm>
          <a:prstGeom prst="rect">
            <a:avLst/>
          </a:prstGeom>
          <a:solidFill>
            <a:srgbClr val="FFFFFF">
              <a:alpha val="43040"/>
            </a:srgbClr>
          </a:solidFill>
          <a:ln cap="flat" cmpd="sng" w="19050">
            <a:solidFill>
              <a:srgbClr val="E1F3F8"/>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450">
                <a:solidFill>
                  <a:schemeClr val="dk1"/>
                </a:solidFill>
              </a:rPr>
              <a:t>Data Usage Disclaimer</a:t>
            </a:r>
            <a:r>
              <a:rPr lang="en" sz="1300">
                <a:solidFill>
                  <a:schemeClr val="dk1"/>
                </a:solidFill>
              </a:rPr>
              <a:t> for SurfForecast.com</a:t>
            </a:r>
            <a:endParaRPr sz="1300">
              <a:solidFill>
                <a:schemeClr val="dk1"/>
              </a:solidFill>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rPr>
              <a:t>This project utilizes data web scraped from SurfForecast.com for </a:t>
            </a:r>
            <a:r>
              <a:rPr b="1" lang="en" sz="1300">
                <a:solidFill>
                  <a:schemeClr val="dk1"/>
                </a:solidFill>
              </a:rPr>
              <a:t>educational and non-commercial purposes only</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data has been used in accordance with the website's terms and conditions:</a:t>
            </a:r>
            <a:endParaRPr sz="1300">
              <a:solidFill>
                <a:schemeClr val="dk1"/>
              </a:solidFill>
            </a:endParaRPr>
          </a:p>
          <a:p>
            <a:pPr indent="-311150" lvl="1" marL="914400" rtl="0" algn="l">
              <a:spcBef>
                <a:spcPts val="0"/>
              </a:spcBef>
              <a:spcAft>
                <a:spcPts val="0"/>
              </a:spcAft>
              <a:buClr>
                <a:schemeClr val="dk1"/>
              </a:buClr>
              <a:buSzPts val="1300"/>
              <a:buChar char="○"/>
            </a:pPr>
            <a:r>
              <a:rPr i="1" lang="en" sz="1300">
                <a:solidFill>
                  <a:schemeClr val="dk1"/>
                </a:solidFill>
              </a:rPr>
              <a:t>"You may print off one copy, and may download extracts, of any page(s) from our site for your personal reference."</a:t>
            </a:r>
            <a:endParaRPr i="1" sz="1300">
              <a:solidFill>
                <a:schemeClr val="dk1"/>
              </a:solidFill>
            </a:endParaRPr>
          </a:p>
          <a:p>
            <a:pPr indent="-311150" lvl="0" marL="457200" rtl="0" algn="l">
              <a:spcBef>
                <a:spcPts val="0"/>
              </a:spcBef>
              <a:spcAft>
                <a:spcPts val="0"/>
              </a:spcAft>
              <a:buClr>
                <a:schemeClr val="dk1"/>
              </a:buClr>
              <a:buSzPts val="1300"/>
              <a:buFont typeface="Times New Roman"/>
              <a:buChar char="●"/>
            </a:pPr>
            <a:r>
              <a:rPr b="1" lang="en" sz="1300">
                <a:solidFill>
                  <a:schemeClr val="dk1"/>
                </a:solidFill>
              </a:rPr>
              <a:t>All rights to the data remain with SurfForecast.com</a:t>
            </a:r>
            <a:r>
              <a:rPr lang="en" sz="1300">
                <a:solidFill>
                  <a:schemeClr val="dk1"/>
                </a:solidFill>
              </a:rPr>
              <a:t>, and </a:t>
            </a:r>
            <a:r>
              <a:rPr b="1" lang="en" sz="1300">
                <a:solidFill>
                  <a:schemeClr val="dk1"/>
                </a:solidFill>
              </a:rPr>
              <a:t>no commercial use is intended</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For further information, please refer to their Terms and Conditions: https://www.surf-forecast.com/pages/terms</a:t>
            </a:r>
            <a:endParaRPr sz="1300">
              <a:solidFill>
                <a:schemeClr val="dk1"/>
              </a:solidFill>
            </a:endParaRPr>
          </a:p>
          <a:p>
            <a:pPr indent="0" lvl="0" marL="0" rtl="0" algn="l">
              <a:spcBef>
                <a:spcPts val="1200"/>
              </a:spcBef>
              <a:spcAft>
                <a:spcPts val="0"/>
              </a:spcAft>
              <a:buNone/>
            </a:pPr>
            <a:r>
              <a:rPr b="1" lang="en" sz="1450">
                <a:solidFill>
                  <a:schemeClr val="dk1"/>
                </a:solidFill>
              </a:rPr>
              <a:t>Data Usage Disclaimer</a:t>
            </a:r>
            <a:r>
              <a:rPr lang="en" sz="1450">
                <a:solidFill>
                  <a:schemeClr val="dk1"/>
                </a:solidFill>
              </a:rPr>
              <a:t> </a:t>
            </a:r>
            <a:r>
              <a:rPr lang="en" sz="1300">
                <a:solidFill>
                  <a:schemeClr val="dk1"/>
                </a:solidFill>
              </a:rPr>
              <a:t>for Pysurfline</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This project utilizes data scraped from the Pysurfline API for </a:t>
            </a:r>
            <a:r>
              <a:rPr b="1" lang="en" sz="1300">
                <a:solidFill>
                  <a:schemeClr val="dk1"/>
                </a:solidFill>
              </a:rPr>
              <a:t>educational and non-commercial purposes only</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Pysurfline is </a:t>
            </a:r>
            <a:r>
              <a:rPr b="1" lang="en" sz="1300">
                <a:solidFill>
                  <a:schemeClr val="dk1"/>
                </a:solidFill>
              </a:rPr>
              <a:t>not affiliated with Surfline/</a:t>
            </a:r>
            <a:r>
              <a:rPr lang="en" sz="1300">
                <a:solidFill>
                  <a:schemeClr val="dk1"/>
                </a:solidFill>
              </a:rPr>
              <a:t>WaveTrak, Inc (aka Surfline.com) in any way, shape, or form.</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416400"/>
          </a:xfrm>
          <a:prstGeom prst="rect">
            <a:avLst/>
          </a:prstGeom>
          <a:solidFill>
            <a:srgbClr val="FFFFFF">
              <a:alpha val="43040"/>
            </a:srgbClr>
          </a:solidFill>
          <a:ln cap="flat" cmpd="sng" w="9525">
            <a:solidFill>
              <a:srgbClr val="E1F3F8"/>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rPr>
              <a:t>Project:</a:t>
            </a:r>
            <a:r>
              <a:rPr lang="en" sz="1500">
                <a:solidFill>
                  <a:schemeClr val="dk1"/>
                </a:solidFill>
              </a:rPr>
              <a:t> </a:t>
            </a:r>
            <a:r>
              <a:rPr lang="en" sz="1500" u="sng">
                <a:solidFill>
                  <a:schemeClr val="dk1"/>
                </a:solidFill>
              </a:rPr>
              <a:t>Predicting the quality of surf</a:t>
            </a:r>
            <a:r>
              <a:rPr lang="en" sz="1500">
                <a:solidFill>
                  <a:schemeClr val="dk1"/>
                </a:solidFill>
              </a:rPr>
              <a:t> based on data from the National Oceanic and Atmospheric Administration (NOAA).</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Goal:</a:t>
            </a:r>
            <a:r>
              <a:rPr lang="en" sz="1500">
                <a:solidFill>
                  <a:schemeClr val="dk1"/>
                </a:solidFill>
              </a:rPr>
              <a:t> Provide a </a:t>
            </a:r>
            <a:r>
              <a:rPr b="1" lang="en" sz="1500">
                <a:solidFill>
                  <a:schemeClr val="dk1"/>
                </a:solidFill>
              </a:rPr>
              <a:t>user-friendly interface</a:t>
            </a:r>
            <a:r>
              <a:rPr lang="en" sz="1500">
                <a:solidFill>
                  <a:schemeClr val="dk1"/>
                </a:solidFill>
              </a:rPr>
              <a:t> between </a:t>
            </a:r>
            <a:r>
              <a:rPr b="1" lang="en" sz="1500">
                <a:solidFill>
                  <a:schemeClr val="dk1"/>
                </a:solidFill>
              </a:rPr>
              <a:t>raw NOAA data</a:t>
            </a:r>
            <a:r>
              <a:rPr lang="en" sz="1500">
                <a:solidFill>
                  <a:schemeClr val="dk1"/>
                </a:solidFill>
              </a:rPr>
              <a:t> and </a:t>
            </a:r>
            <a:r>
              <a:rPr b="1" lang="en" sz="1500">
                <a:solidFill>
                  <a:schemeClr val="dk1"/>
                </a:solidFill>
              </a:rPr>
              <a:t>human-readable surf reports</a:t>
            </a:r>
            <a:r>
              <a:rPr lang="en" sz="1500">
                <a:solidFill>
                  <a:schemeClr val="dk1"/>
                </a:solidFill>
              </a:rPr>
              <a:t> using AI techniques discussed throughout CS450.</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Significance:</a:t>
            </a:r>
            <a:endParaRPr b="1" sz="1600">
              <a:solidFill>
                <a:schemeClr val="dk1"/>
              </a:solidFill>
            </a:endParaRPr>
          </a:p>
          <a:p>
            <a:pPr indent="-323850" lvl="0" marL="457200" rtl="0" algn="l">
              <a:spcBef>
                <a:spcPts val="1200"/>
              </a:spcBef>
              <a:spcAft>
                <a:spcPts val="0"/>
              </a:spcAft>
              <a:buClr>
                <a:schemeClr val="dk1"/>
              </a:buClr>
              <a:buSzPts val="1500"/>
              <a:buAutoNum type="romanUcPeriod"/>
            </a:pPr>
            <a:r>
              <a:rPr b="1" lang="en" sz="1500">
                <a:solidFill>
                  <a:schemeClr val="dk1"/>
                </a:solidFill>
              </a:rPr>
              <a:t>Surf</a:t>
            </a:r>
            <a:r>
              <a:rPr lang="en" sz="1500">
                <a:solidFill>
                  <a:schemeClr val="dk1"/>
                </a:solidFill>
              </a:rPr>
              <a:t> </a:t>
            </a:r>
            <a:r>
              <a:rPr b="1" lang="en" sz="1500">
                <a:solidFill>
                  <a:schemeClr val="dk1"/>
                </a:solidFill>
              </a:rPr>
              <a:t>conditions are infamously difficult to predict</a:t>
            </a:r>
            <a:r>
              <a:rPr lang="en" sz="1500">
                <a:solidFill>
                  <a:schemeClr val="dk1"/>
                </a:solidFill>
              </a:rPr>
              <a:t> accurately with simple data analysis and hand-written algorithms.</a:t>
            </a:r>
            <a:endParaRPr sz="1500">
              <a:solidFill>
                <a:schemeClr val="dk1"/>
              </a:solidFill>
            </a:endParaRPr>
          </a:p>
          <a:p>
            <a:pPr indent="-323850" lvl="0" marL="457200" rtl="0" algn="l">
              <a:spcBef>
                <a:spcPts val="0"/>
              </a:spcBef>
              <a:spcAft>
                <a:spcPts val="0"/>
              </a:spcAft>
              <a:buClr>
                <a:schemeClr val="dk1"/>
              </a:buClr>
              <a:buSzPts val="1500"/>
              <a:buAutoNum type="romanUcPeriod"/>
            </a:pPr>
            <a:r>
              <a:rPr lang="en" sz="1500">
                <a:solidFill>
                  <a:schemeClr val="dk1"/>
                </a:solidFill>
              </a:rPr>
              <a:t>The complexity of modern surf reports can be </a:t>
            </a:r>
            <a:r>
              <a:rPr b="1" lang="en" sz="1500">
                <a:solidFill>
                  <a:schemeClr val="dk1"/>
                </a:solidFill>
              </a:rPr>
              <a:t>overwhelming and confusing</a:t>
            </a:r>
            <a:r>
              <a:rPr lang="en" sz="1500">
                <a:solidFill>
                  <a:schemeClr val="dk1"/>
                </a:solidFill>
              </a:rPr>
              <a:t> for general audiences when attempting to interpret.</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7" name="Google Shape;77;p16"/>
          <p:cNvPicPr preferRelativeResize="0"/>
          <p:nvPr/>
        </p:nvPicPr>
        <p:blipFill>
          <a:blip r:embed="rId4">
            <a:alphaModFix/>
          </a:blip>
          <a:stretch>
            <a:fillRect/>
          </a:stretch>
        </p:blipFill>
        <p:spPr>
          <a:xfrm>
            <a:off x="2030625" y="175588"/>
            <a:ext cx="4792325" cy="4792325"/>
          </a:xfrm>
          <a:prstGeom prst="rect">
            <a:avLst/>
          </a:prstGeom>
          <a:noFill/>
          <a:ln cap="flat" cmpd="sng" w="76200">
            <a:solidFill>
              <a:srgbClr val="C9DAF8"/>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I</a:t>
            </a:r>
            <a:endParaRPr/>
          </a:p>
        </p:txBody>
      </p:sp>
      <p:sp>
        <p:nvSpPr>
          <p:cNvPr id="83" name="Google Shape;83;p17"/>
          <p:cNvSpPr txBox="1"/>
          <p:nvPr>
            <p:ph idx="1" type="body"/>
          </p:nvPr>
        </p:nvSpPr>
        <p:spPr>
          <a:xfrm>
            <a:off x="311700" y="1152475"/>
            <a:ext cx="8520600" cy="3416400"/>
          </a:xfrm>
          <a:prstGeom prst="rect">
            <a:avLst/>
          </a:prstGeom>
          <a:solidFill>
            <a:srgbClr val="FFFFFF">
              <a:alpha val="43040"/>
            </a:srgbClr>
          </a:solidFill>
          <a:ln cap="flat" cmpd="sng" w="9525">
            <a:solidFill>
              <a:srgbClr val="E1F3F8"/>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Arguably the most aching part of this project, as we </a:t>
            </a:r>
            <a:r>
              <a:rPr i="1" lang="en"/>
              <a:t>did not</a:t>
            </a:r>
            <a:r>
              <a:rPr lang="en"/>
              <a:t> know if this was even possible at first.</a:t>
            </a:r>
            <a:endParaRPr/>
          </a:p>
          <a:p>
            <a:pPr indent="0" lvl="0" marL="0" rtl="0" algn="l">
              <a:spcBef>
                <a:spcPts val="1200"/>
              </a:spcBef>
              <a:spcAft>
                <a:spcPts val="0"/>
              </a:spcAft>
              <a:buNone/>
            </a:pPr>
            <a:r>
              <a:rPr lang="en"/>
              <a:t>Not only is swell and wind data </a:t>
            </a:r>
            <a:r>
              <a:rPr b="1" i="1" lang="en"/>
              <a:t>extremely</a:t>
            </a:r>
            <a:r>
              <a:rPr lang="en"/>
              <a:t> difficult to access </a:t>
            </a:r>
            <a:r>
              <a:rPr lang="en"/>
              <a:t>legally</a:t>
            </a:r>
            <a:r>
              <a:rPr lang="en"/>
              <a:t>, it’s even more difficult to have a computer program make sense of that input.</a:t>
            </a:r>
            <a:endParaRPr/>
          </a:p>
          <a:p>
            <a:pPr indent="0" lvl="0" marL="0" rtl="0" algn="l">
              <a:spcBef>
                <a:spcPts val="1200"/>
              </a:spcBef>
              <a:spcAft>
                <a:spcPts val="0"/>
              </a:spcAft>
              <a:buNone/>
            </a:pPr>
            <a:r>
              <a:rPr lang="en"/>
              <a:t>Data accessed from </a:t>
            </a:r>
            <a:r>
              <a:rPr b="1" lang="en"/>
              <a:t>SurfForecast.com</a:t>
            </a:r>
            <a:r>
              <a:rPr lang="en"/>
              <a:t>, </a:t>
            </a:r>
            <a:r>
              <a:rPr b="1" lang="en"/>
              <a:t>Pysufline</a:t>
            </a:r>
            <a:r>
              <a:rPr lang="en"/>
              <a:t>, and </a:t>
            </a:r>
            <a:r>
              <a:rPr b="1" lang="en"/>
              <a:t>RealWaterSports.com</a:t>
            </a:r>
            <a:r>
              <a:rPr lang="en"/>
              <a:t>.</a:t>
            </a:r>
            <a:endParaRPr/>
          </a:p>
          <a:p>
            <a:pPr indent="0" lvl="0" marL="0" rtl="0" algn="l">
              <a:spcBef>
                <a:spcPts val="1200"/>
              </a:spcBef>
              <a:spcAft>
                <a:spcPts val="0"/>
              </a:spcAft>
              <a:buNone/>
            </a:pPr>
            <a:r>
              <a:rPr lang="en"/>
              <a:t>Took </a:t>
            </a:r>
            <a:r>
              <a:rPr b="1" lang="en"/>
              <a:t>weeks of test trials</a:t>
            </a:r>
            <a:r>
              <a:rPr lang="en"/>
              <a:t>: scraping, cleaning, processing, organizing, and storing/accessing. Each read and write to database costs money ☹</a:t>
            </a:r>
            <a:endParaRPr/>
          </a:p>
          <a:p>
            <a:pPr indent="0" lvl="0" marL="0" rtl="0" algn="l">
              <a:spcBef>
                <a:spcPts val="1200"/>
              </a:spcBef>
              <a:spcAft>
                <a:spcPts val="0"/>
              </a:spcAft>
              <a:buNone/>
            </a:pPr>
            <a:r>
              <a:rPr lang="en"/>
              <a:t>Effectively simulated </a:t>
            </a:r>
            <a:r>
              <a:rPr b="1" lang="en"/>
              <a:t>several years of surf data for a single beach</a:t>
            </a:r>
            <a:r>
              <a:rPr lang="en"/>
              <a:t> using two weeks worth of data from thousands of beaches across the pacific coast.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II</a:t>
            </a:r>
            <a:endParaRPr/>
          </a:p>
        </p:txBody>
      </p:sp>
      <p:sp>
        <p:nvSpPr>
          <p:cNvPr id="89" name="Google Shape;89;p18"/>
          <p:cNvSpPr txBox="1"/>
          <p:nvPr>
            <p:ph idx="1" type="body"/>
          </p:nvPr>
        </p:nvSpPr>
        <p:spPr>
          <a:xfrm>
            <a:off x="311700" y="1152475"/>
            <a:ext cx="8520600" cy="3109500"/>
          </a:xfrm>
          <a:prstGeom prst="rect">
            <a:avLst/>
          </a:prstGeom>
          <a:solidFill>
            <a:srgbClr val="FFFFFF">
              <a:alpha val="43040"/>
            </a:srgbClr>
          </a:solidFill>
          <a:ln cap="flat" cmpd="sng" w="9525">
            <a:solidFill>
              <a:srgbClr val="E1F3F8"/>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Using </a:t>
            </a:r>
            <a:r>
              <a:rPr b="1" lang="en"/>
              <a:t>BeautifulSoup</a:t>
            </a:r>
            <a:r>
              <a:rPr lang="en"/>
              <a:t>, </a:t>
            </a:r>
            <a:r>
              <a:rPr b="1" lang="en"/>
              <a:t>Pandas</a:t>
            </a:r>
            <a:r>
              <a:rPr lang="en"/>
              <a:t>, </a:t>
            </a:r>
            <a:r>
              <a:rPr b="1" lang="en"/>
              <a:t>Selenium</a:t>
            </a:r>
            <a:r>
              <a:rPr lang="en"/>
              <a:t>, </a:t>
            </a:r>
            <a:r>
              <a:rPr b="1" lang="en"/>
              <a:t>MapBox</a:t>
            </a:r>
            <a:r>
              <a:rPr lang="en"/>
              <a:t>, and </a:t>
            </a:r>
            <a:r>
              <a:rPr b="1" lang="en"/>
              <a:t>Python</a:t>
            </a:r>
            <a:r>
              <a:rPr lang="en"/>
              <a:t>, various data preprocessing programs were developed. </a:t>
            </a:r>
            <a:endParaRPr/>
          </a:p>
          <a:p>
            <a:pPr indent="0" lvl="0" marL="0" rtl="0" algn="l">
              <a:spcBef>
                <a:spcPts val="1200"/>
              </a:spcBef>
              <a:spcAft>
                <a:spcPts val="0"/>
              </a:spcAft>
              <a:buNone/>
            </a:pPr>
            <a:r>
              <a:rPr lang="en"/>
              <a:t>Storage was accomplished using </a:t>
            </a:r>
            <a:r>
              <a:rPr b="1" lang="en"/>
              <a:t>Google’s Firebase</a:t>
            </a:r>
            <a:r>
              <a:rPr lang="en"/>
              <a:t>.</a:t>
            </a:r>
            <a:endParaRPr/>
          </a:p>
          <a:p>
            <a:pPr indent="0" lvl="0" marL="0" rtl="0" algn="l">
              <a:spcBef>
                <a:spcPts val="1200"/>
              </a:spcBef>
              <a:spcAft>
                <a:spcPts val="0"/>
              </a:spcAft>
              <a:buNone/>
            </a:pPr>
            <a:r>
              <a:rPr b="1" lang="en"/>
              <a:t>Feature Engineering</a:t>
            </a:r>
            <a:r>
              <a:rPr lang="en"/>
              <a:t> was used to make use and better sense of the data regarding wind/swell direction.</a:t>
            </a:r>
            <a:endParaRPr/>
          </a:p>
          <a:p>
            <a:pPr indent="0" lvl="0" marL="0" rtl="0" algn="l">
              <a:spcBef>
                <a:spcPts val="1200"/>
              </a:spcBef>
              <a:spcAft>
                <a:spcPts val="0"/>
              </a:spcAft>
              <a:buNone/>
            </a:pPr>
            <a:r>
              <a:rPr i="1" lang="en"/>
              <a:t>Compiling testing and training data</a:t>
            </a:r>
            <a:r>
              <a:rPr lang="en"/>
              <a:t>: </a:t>
            </a:r>
            <a:endParaRPr/>
          </a:p>
          <a:p>
            <a:pPr indent="0" lvl="0" marL="457200" rtl="0" algn="l">
              <a:spcBef>
                <a:spcPts val="1200"/>
              </a:spcBef>
              <a:spcAft>
                <a:spcPts val="1200"/>
              </a:spcAft>
              <a:buNone/>
            </a:pPr>
            <a:r>
              <a:rPr lang="en"/>
              <a:t>One set created from surforecast.com containing a </a:t>
            </a:r>
            <a:r>
              <a:rPr b="1" lang="en" sz="1908"/>
              <a:t>quality rating</a:t>
            </a:r>
            <a:r>
              <a:rPr lang="en"/>
              <a:t> (judged by a qualified surf reporter), the other set from the corresponding </a:t>
            </a:r>
            <a:r>
              <a:rPr b="1" lang="en" sz="1908"/>
              <a:t>raw surf data</a:t>
            </a:r>
            <a:r>
              <a:rPr lang="en"/>
              <a:t> (NOAA, Meo), lacking any human analysis or quality report.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223800" cy="20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5" name="Google Shape;95;p19"/>
          <p:cNvSpPr txBox="1"/>
          <p:nvPr>
            <p:ph idx="1" type="body"/>
          </p:nvPr>
        </p:nvSpPr>
        <p:spPr>
          <a:xfrm>
            <a:off x="311700" y="1152475"/>
            <a:ext cx="380100" cy="42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 </a:t>
            </a:r>
            <a:endParaRPr/>
          </a:p>
        </p:txBody>
      </p:sp>
      <p:pic>
        <p:nvPicPr>
          <p:cNvPr id="96" name="Google Shape;96;p19"/>
          <p:cNvPicPr preferRelativeResize="0"/>
          <p:nvPr/>
        </p:nvPicPr>
        <p:blipFill>
          <a:blip r:embed="rId4">
            <a:alphaModFix/>
          </a:blip>
          <a:stretch>
            <a:fillRect/>
          </a:stretch>
        </p:blipFill>
        <p:spPr>
          <a:xfrm>
            <a:off x="91725" y="85450"/>
            <a:ext cx="4543425" cy="1838325"/>
          </a:xfrm>
          <a:prstGeom prst="rect">
            <a:avLst/>
          </a:prstGeom>
          <a:noFill/>
          <a:ln cap="flat" cmpd="sng" w="38100">
            <a:solidFill>
              <a:srgbClr val="C9DAF8"/>
            </a:solidFill>
            <a:prstDash val="solid"/>
            <a:round/>
            <a:headEnd len="sm" w="sm" type="none"/>
            <a:tailEnd len="sm" w="sm" type="none"/>
          </a:ln>
        </p:spPr>
      </p:pic>
      <p:pic>
        <p:nvPicPr>
          <p:cNvPr id="97" name="Google Shape;97;p19"/>
          <p:cNvPicPr preferRelativeResize="0"/>
          <p:nvPr/>
        </p:nvPicPr>
        <p:blipFill>
          <a:blip r:embed="rId5">
            <a:alphaModFix/>
          </a:blip>
          <a:stretch>
            <a:fillRect/>
          </a:stretch>
        </p:blipFill>
        <p:spPr>
          <a:xfrm>
            <a:off x="333375" y="1979550"/>
            <a:ext cx="4238625" cy="3067050"/>
          </a:xfrm>
          <a:prstGeom prst="rect">
            <a:avLst/>
          </a:prstGeom>
          <a:noFill/>
          <a:ln cap="flat" cmpd="sng" w="38100">
            <a:solidFill>
              <a:srgbClr val="C9DAF8"/>
            </a:solidFill>
            <a:prstDash val="solid"/>
            <a:round/>
            <a:headEnd len="sm" w="sm" type="none"/>
            <a:tailEnd len="sm" w="sm" type="none"/>
          </a:ln>
        </p:spPr>
      </p:pic>
      <p:pic>
        <p:nvPicPr>
          <p:cNvPr id="98" name="Google Shape;98;p19"/>
          <p:cNvPicPr preferRelativeResize="0"/>
          <p:nvPr/>
        </p:nvPicPr>
        <p:blipFill>
          <a:blip r:embed="rId6">
            <a:alphaModFix/>
          </a:blip>
          <a:stretch>
            <a:fillRect/>
          </a:stretch>
        </p:blipFill>
        <p:spPr>
          <a:xfrm>
            <a:off x="4635150" y="85450"/>
            <a:ext cx="4238625" cy="2256625"/>
          </a:xfrm>
          <a:prstGeom prst="rect">
            <a:avLst/>
          </a:prstGeom>
          <a:noFill/>
          <a:ln cap="flat" cmpd="sng" w="38100">
            <a:solidFill>
              <a:srgbClr val="C9DAF8"/>
            </a:solidFill>
            <a:prstDash val="solid"/>
            <a:round/>
            <a:headEnd len="sm" w="sm" type="none"/>
            <a:tailEnd len="sm" w="sm" type="none"/>
          </a:ln>
        </p:spPr>
      </p:pic>
      <p:pic>
        <p:nvPicPr>
          <p:cNvPr id="99" name="Google Shape;99;p19"/>
          <p:cNvPicPr preferRelativeResize="0"/>
          <p:nvPr/>
        </p:nvPicPr>
        <p:blipFill>
          <a:blip r:embed="rId7">
            <a:alphaModFix/>
          </a:blip>
          <a:stretch>
            <a:fillRect/>
          </a:stretch>
        </p:blipFill>
        <p:spPr>
          <a:xfrm>
            <a:off x="4635150" y="3911875"/>
            <a:ext cx="3926350" cy="1134725"/>
          </a:xfrm>
          <a:prstGeom prst="rect">
            <a:avLst/>
          </a:prstGeom>
          <a:noFill/>
          <a:ln cap="flat" cmpd="sng" w="38100">
            <a:solidFill>
              <a:srgbClr val="C9DAF8"/>
            </a:solidFill>
            <a:prstDash val="solid"/>
            <a:round/>
            <a:headEnd len="sm" w="sm" type="none"/>
            <a:tailEnd len="sm" w="sm" type="none"/>
          </a:ln>
        </p:spPr>
      </p:pic>
      <p:pic>
        <p:nvPicPr>
          <p:cNvPr id="100" name="Google Shape;100;p19"/>
          <p:cNvPicPr preferRelativeResize="0"/>
          <p:nvPr/>
        </p:nvPicPr>
        <p:blipFill>
          <a:blip r:embed="rId8">
            <a:alphaModFix/>
          </a:blip>
          <a:stretch>
            <a:fillRect/>
          </a:stretch>
        </p:blipFill>
        <p:spPr>
          <a:xfrm>
            <a:off x="4635150" y="2403075"/>
            <a:ext cx="4381500" cy="1447800"/>
          </a:xfrm>
          <a:prstGeom prst="rect">
            <a:avLst/>
          </a:prstGeom>
          <a:noFill/>
          <a:ln cap="flat" cmpd="sng" w="38100">
            <a:solidFill>
              <a:srgbClr val="C9DAF8"/>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Methodology</a:t>
            </a:r>
            <a:endParaRPr/>
          </a:p>
        </p:txBody>
      </p:sp>
      <p:sp>
        <p:nvSpPr>
          <p:cNvPr id="106" name="Google Shape;106;p20"/>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Time Frame: 26/11/24-30/11/24</a:t>
            </a:r>
            <a:endParaRPr>
              <a:solidFill>
                <a:schemeClr val="dk1"/>
              </a:solidFill>
            </a:endParaRPr>
          </a:p>
          <a:p>
            <a:pPr indent="0" lvl="0" marL="0" rtl="0" algn="l">
              <a:spcBef>
                <a:spcPts val="1200"/>
              </a:spcBef>
              <a:spcAft>
                <a:spcPts val="0"/>
              </a:spcAft>
              <a:buNone/>
            </a:pPr>
            <a:r>
              <a:rPr lang="en">
                <a:solidFill>
                  <a:schemeClr val="dk1"/>
                </a:solidFill>
              </a:rPr>
              <a:t>Geographic Scope: </a:t>
            </a:r>
            <a:endParaRPr>
              <a:solidFill>
                <a:schemeClr val="dk1"/>
              </a:solidFill>
            </a:endParaRPr>
          </a:p>
          <a:p>
            <a:pPr indent="0" lvl="0" marL="0" rtl="0" algn="l">
              <a:spcBef>
                <a:spcPts val="1200"/>
              </a:spcBef>
              <a:spcAft>
                <a:spcPts val="0"/>
              </a:spcAft>
              <a:buNone/>
            </a:pPr>
            <a:r>
              <a:rPr lang="en">
                <a:solidFill>
                  <a:schemeClr val="dk1"/>
                </a:solidFill>
              </a:rPr>
              <a:t>Sample Size: </a:t>
            </a:r>
            <a:endParaRPr>
              <a:solidFill>
                <a:schemeClr val="dk1"/>
              </a:solidFill>
            </a:endParaRPr>
          </a:p>
          <a:p>
            <a:pPr indent="0" lvl="0" marL="0" rtl="0" algn="l">
              <a:spcBef>
                <a:spcPts val="1200"/>
              </a:spcBef>
              <a:spcAft>
                <a:spcPts val="0"/>
              </a:spcAft>
              <a:buNone/>
            </a:pPr>
            <a:r>
              <a:rPr lang="en">
                <a:solidFill>
                  <a:schemeClr val="dk1"/>
                </a:solidFill>
              </a:rPr>
              <a:t>Weather Data: </a:t>
            </a:r>
            <a:endParaRPr>
              <a:solidFill>
                <a:schemeClr val="dk1"/>
              </a:solidFill>
            </a:endParaRPr>
          </a:p>
          <a:p>
            <a:pPr indent="0" lvl="0" marL="0" rtl="0" algn="l">
              <a:spcBef>
                <a:spcPts val="1200"/>
              </a:spcBef>
              <a:spcAft>
                <a:spcPts val="0"/>
              </a:spcAft>
              <a:buNone/>
            </a:pPr>
            <a:r>
              <a:rPr lang="en">
                <a:solidFill>
                  <a:schemeClr val="dk1"/>
                </a:solidFill>
              </a:rPr>
              <a:t>Preprocessing: </a:t>
            </a:r>
            <a:endParaRPr>
              <a:solidFill>
                <a:schemeClr val="dk1"/>
              </a:solidFill>
            </a:endParaRPr>
          </a:p>
          <a:p>
            <a:pPr indent="0" lvl="0" marL="0" rtl="0" algn="l">
              <a:spcBef>
                <a:spcPts val="1200"/>
              </a:spcBef>
              <a:spcAft>
                <a:spcPts val="1200"/>
              </a:spcAft>
              <a:buNone/>
            </a:pPr>
            <a:r>
              <a:rPr lang="en">
                <a:solidFill>
                  <a:schemeClr val="dk1"/>
                </a:solidFill>
              </a:rPr>
              <a:t>Model Used: sklearn, *add why*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12" name="Google Shape;112;p21"/>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Performance Metrics: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Visualization of Results: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