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6.png" ContentType="image/png"/>
  <Override PartName="/ppt/media/image10.png" ContentType="image/png"/>
  <Override PartName="/ppt/media/image2.jpeg" ContentType="image/jpeg"/>
  <Override PartName="/ppt/media/image4.png" ContentType="image/png"/>
  <Override PartName="/ppt/media/image3.png" ContentType="image/png"/>
  <Override PartName="/ppt/media/image5.jpeg" ContentType="image/jpeg"/>
  <Override PartName="/ppt/media/image7.jpeg" ContentType="image/jpeg"/>
  <Override PartName="/ppt/media/image11.png" ContentType="image/png"/>
  <Override PartName="/ppt/media/image8.png" ContentType="image/png"/>
  <Override PartName="/ppt/media/image12.png" ContentType="image/png"/>
  <Override PartName="/ppt/media/image9.png" ContentType="image/png"/>
  <Override PartName="/ppt/media/image13.png" ContentType="image/png"/>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B249CC64-3CA5-4A8E-ACA3-F0FAECF7C0F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7F119DFC-6F6D-4BA1-A405-C82D8DB4F6D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5A714972-6217-4286-8D99-1FCF02A51AF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103045F-374E-42BD-BA6B-B06D2496506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474E71D4-313C-4D37-B4F5-533C8204C47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E68E29E2-2A93-4AA5-B65D-81097E530FA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A96DC409-EC0B-4FCF-AF34-9C48132ED27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D1CD3186-23B6-45B0-B982-85F6282205D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7"/>
          </p:nvPr>
        </p:nvSpPr>
        <p:spPr/>
        <p:txBody>
          <a:bodyPr/>
          <a:p>
            <a:fld id="{7E06E97E-F678-43DB-85AE-025D67C2487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2AE0BF89-1DD0-4B68-A006-54CD07D2282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9AC92A96-583D-493F-8064-0AC1EF9ED5A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B7DA47FD-5A86-486E-B84B-5424F691982E}"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2" name="Google Shape;36;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3"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34"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7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5"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FB6670FE-29C5-4AD5-AEF9-E50420410CE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7"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67CCEA3-27AD-4932-B1F3-56506DD22A0A}"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fontScale="98341"/>
          </a:bodyPr>
          <a:p>
            <a:pPr indent="0" algn="ctr">
              <a:lnSpc>
                <a:spcPct val="100000"/>
              </a:lnSpc>
              <a:buNone/>
            </a:pPr>
            <a:r>
              <a:rPr b="0" lang="en-US" sz="12000" spc="-1" strike="noStrike">
                <a:solidFill>
                  <a:schemeClr val="dk1"/>
                </a:solidFill>
                <a:latin typeface="Arial"/>
                <a:ea typeface="Arial"/>
              </a:rPr>
              <a:t>xx%</a:t>
            </a:r>
            <a:endParaRPr b="0" lang="en-US" sz="12000" spc="-1" strike="noStrike">
              <a:solidFill>
                <a:srgbClr val="000000"/>
              </a:solidFill>
              <a:latin typeface="Arial"/>
            </a:endParaRPr>
          </a:p>
        </p:txBody>
      </p:sp>
      <p:sp>
        <p:nvSpPr>
          <p:cNvPr id="5"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50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20F8FCEA-3E8F-4A1F-9BD2-B059BCCDC1E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EC34123A-6CDA-45C6-9EA0-08B1C2C6F00D}"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1"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D0F3C6A-8BE9-4B5C-A22F-461110E96FBF}"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3"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4BBCA94-A977-420E-9B20-D856AD52AC9B}"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8"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9"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0"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F61BECD-72B9-4842-890A-8ACF25EE644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25"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5A1435B-4813-48E7-B2CF-CAC5BAD0C4B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1218"/>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28"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5861"/>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29"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4CB7095-3E1D-4FA3-9EA0-4C01B29CD9F5}"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31"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EEF89A5A-4976-45BF-8D27-3DB72017FB60}"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hyperlink" Target="https://www.surf-forecast.com/regions/San-Diego-County" TargetMode="External"/><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38" name="Google Shape;54;p13" descr=""/>
          <p:cNvPicPr/>
          <p:nvPr/>
        </p:nvPicPr>
        <p:blipFill>
          <a:blip r:embed="rId2"/>
          <a:stretch/>
        </p:blipFill>
        <p:spPr>
          <a:xfrm flipH="1" rot="2373600">
            <a:off x="1158120" y="-76320"/>
            <a:ext cx="3816720" cy="3856680"/>
          </a:xfrm>
          <a:prstGeom prst="rect">
            <a:avLst/>
          </a:prstGeom>
          <a:ln w="0">
            <a:noFill/>
          </a:ln>
          <a:effectLst>
            <a:outerShdw algn="bl" blurRad="57240" dir="19211666" dist="28116" rotWithShape="0">
              <a:srgbClr val="9fc5e8">
                <a:alpha val="53000"/>
              </a:srgbClr>
            </a:outerShdw>
          </a:effectLst>
        </p:spPr>
      </p:pic>
      <p:pic>
        <p:nvPicPr>
          <p:cNvPr id="39" name="Google Shape;55;p13" descr=""/>
          <p:cNvPicPr/>
          <p:nvPr/>
        </p:nvPicPr>
        <p:blipFill>
          <a:blip r:embed="rId3"/>
          <a:stretch/>
        </p:blipFill>
        <p:spPr>
          <a:xfrm flipH="1" rot="3201600">
            <a:off x="1088280" y="-161640"/>
            <a:ext cx="4123080" cy="4585680"/>
          </a:xfrm>
          <a:prstGeom prst="rect">
            <a:avLst/>
          </a:prstGeom>
          <a:ln w="0">
            <a:noFill/>
          </a:ln>
          <a:effectLst>
            <a:outerShdw algn="bl" blurRad="57240" dir="263922" dist="28162" rotWithShape="0">
              <a:srgbClr val="3d85c6">
                <a:alpha val="63000"/>
              </a:srgbClr>
            </a:outerShdw>
          </a:effectLst>
        </p:spPr>
      </p:pic>
      <p:sp>
        <p:nvSpPr>
          <p:cNvPr id="40" name="Google Shape;56;p13"/>
          <p:cNvSpPr/>
          <p:nvPr/>
        </p:nvSpPr>
        <p:spPr>
          <a:xfrm>
            <a:off x="668160" y="1740600"/>
            <a:ext cx="4897800" cy="1188360"/>
          </a:xfrm>
          <a:prstGeom prst="rect">
            <a:avLst/>
          </a:prstGeom>
          <a:noFill/>
          <a:ln w="0">
            <a:noFill/>
          </a:ln>
          <a:effectLst>
            <a:outerShdw algn="bl" blurRad="85680" dir="17990133" dist="28220" rotWithShape="0">
              <a:srgbClr val="0b5394">
                <a:alpha val="83000"/>
              </a:srgbClr>
            </a:outerShdw>
          </a:effectLst>
        </p:spPr>
        <p:style>
          <a:lnRef idx="0"/>
          <a:fillRef idx="0"/>
          <a:effectRef idx="0"/>
          <a:fontRef idx="minor"/>
        </p:style>
        <p:txBody>
          <a:bodyPr tIns="91440" bIns="91440" anchor="t">
            <a:spAutoFit/>
          </a:bodyPr>
          <a:p>
            <a:pPr>
              <a:lnSpc>
                <a:spcPct val="100000"/>
              </a:lnSpc>
              <a:tabLst>
                <a:tab algn="l" pos="0"/>
              </a:tabLst>
            </a:pPr>
            <a:r>
              <a:rPr b="1" lang="en" sz="6600" spc="-1" strike="noStrike">
                <a:solidFill>
                  <a:srgbClr val="cfe2f3"/>
                </a:solidFill>
                <a:latin typeface="Comfortaa"/>
                <a:ea typeface="Comfortaa"/>
              </a:rPr>
              <a:t>OpenSurf</a:t>
            </a:r>
            <a:endParaRPr b="0" lang="en-US" sz="6600" spc="-1" strike="noStrike">
              <a:solidFill>
                <a:srgbClr val="000000"/>
              </a:solidFill>
              <a:latin typeface="Arial"/>
            </a:endParaRPr>
          </a:p>
        </p:txBody>
      </p:sp>
      <p:sp>
        <p:nvSpPr>
          <p:cNvPr id="41" name="Google Shape;57;p13"/>
          <p:cNvSpPr/>
          <p:nvPr/>
        </p:nvSpPr>
        <p:spPr>
          <a:xfrm>
            <a:off x="499680" y="4343040"/>
            <a:ext cx="5235120" cy="792360"/>
          </a:xfrm>
          <a:prstGeom prst="rect">
            <a:avLst/>
          </a:prstGeom>
          <a:noFill/>
          <a:ln w="0">
            <a:noFill/>
          </a:ln>
          <a:effectLst>
            <a:outerShdw algn="bl" blurRad="85680" dir="2999180" dist="38073" rotWithShape="0">
              <a:srgbClr val="000000">
                <a:alpha val="85000"/>
              </a:srgbClr>
            </a:outerShdw>
          </a:effectLst>
        </p:spPr>
        <p:style>
          <a:lnRef idx="0"/>
          <a:fillRef idx="0"/>
          <a:effectRef idx="0"/>
          <a:fontRef idx="minor"/>
        </p:style>
        <p:txBody>
          <a:bodyPr tIns="91440" bIns="91440" anchor="t">
            <a:spAutoFit/>
          </a:bodyPr>
          <a:p>
            <a:pPr algn="ctr">
              <a:lnSpc>
                <a:spcPct val="100000"/>
              </a:lnSpc>
              <a:tabLst>
                <a:tab algn="l" pos="0"/>
              </a:tabLst>
            </a:pPr>
            <a:r>
              <a:rPr b="0" lang="en" sz="2000" spc="-1" strike="noStrike">
                <a:solidFill>
                  <a:schemeClr val="lt2"/>
                </a:solidFill>
                <a:latin typeface="Comfortaa Medium"/>
                <a:ea typeface="Comfortaa Medium"/>
              </a:rPr>
              <a:t>Nicholas</a:t>
            </a:r>
            <a:r>
              <a:rPr b="0" lang="en" sz="2000" spc="-1" strike="noStrike">
                <a:solidFill>
                  <a:schemeClr val="lt2"/>
                </a:solidFill>
                <a:latin typeface="Comfortaa"/>
                <a:ea typeface="Comfortaa"/>
              </a:rPr>
              <a:t> </a:t>
            </a:r>
            <a:r>
              <a:rPr b="0" lang="en" sz="1600" spc="-1" strike="noStrike">
                <a:solidFill>
                  <a:schemeClr val="lt2"/>
                </a:solidFill>
                <a:latin typeface="Comfortaa"/>
                <a:ea typeface="Comfortaa"/>
              </a:rPr>
              <a:t>Dibello-Hitta</a:t>
            </a:r>
            <a:r>
              <a:rPr b="0" lang="en" sz="2000" spc="-1" strike="noStrike">
                <a:solidFill>
                  <a:schemeClr val="lt2"/>
                </a:solidFill>
                <a:latin typeface="Comfortaa"/>
                <a:ea typeface="Comfortaa"/>
              </a:rPr>
              <a:t>, </a:t>
            </a:r>
            <a:r>
              <a:rPr b="0" lang="en" sz="2000" spc="-1" strike="noStrike">
                <a:solidFill>
                  <a:schemeClr val="lt2"/>
                </a:solidFill>
                <a:latin typeface="Comfortaa Medium"/>
                <a:ea typeface="Comfortaa Medium"/>
              </a:rPr>
              <a:t>Nolan</a:t>
            </a:r>
            <a:r>
              <a:rPr b="0" lang="en" sz="2000" spc="-1" strike="noStrike">
                <a:solidFill>
                  <a:schemeClr val="lt2"/>
                </a:solidFill>
                <a:latin typeface="Comfortaa"/>
                <a:ea typeface="Comfortaa"/>
              </a:rPr>
              <a:t> </a:t>
            </a:r>
            <a:r>
              <a:rPr b="0" lang="en" sz="1600" spc="-1" strike="noStrike">
                <a:solidFill>
                  <a:schemeClr val="lt2"/>
                </a:solidFill>
                <a:latin typeface="Comfortaa"/>
                <a:ea typeface="Comfortaa"/>
              </a:rPr>
              <a:t>Lee</a:t>
            </a:r>
            <a:r>
              <a:rPr b="0" lang="en" sz="2000" spc="-1" strike="noStrike">
                <a:solidFill>
                  <a:schemeClr val="lt2"/>
                </a:solidFill>
                <a:latin typeface="Comfortaa"/>
                <a:ea typeface="Comfortaa"/>
              </a:rPr>
              <a:t>, </a:t>
            </a:r>
            <a:endParaRPr b="0" lang="en-US" sz="2000" spc="-1" strike="noStrike">
              <a:solidFill>
                <a:srgbClr val="000000"/>
              </a:solidFill>
              <a:latin typeface="Arial"/>
            </a:endParaRPr>
          </a:p>
          <a:p>
            <a:pPr algn="ctr">
              <a:lnSpc>
                <a:spcPct val="100000"/>
              </a:lnSpc>
              <a:tabLst>
                <a:tab algn="l" pos="0"/>
              </a:tabLst>
            </a:pPr>
            <a:r>
              <a:rPr b="0" lang="en" sz="2000" spc="-1" strike="noStrike">
                <a:solidFill>
                  <a:schemeClr val="lt2"/>
                </a:solidFill>
                <a:latin typeface="Comfortaa Medium"/>
                <a:ea typeface="Comfortaa Medium"/>
              </a:rPr>
              <a:t>Jorge</a:t>
            </a:r>
            <a:r>
              <a:rPr b="0" lang="en" sz="2000" spc="-1" strike="noStrike">
                <a:solidFill>
                  <a:schemeClr val="lt2"/>
                </a:solidFill>
                <a:latin typeface="Comfortaa"/>
                <a:ea typeface="Comfortaa"/>
              </a:rPr>
              <a:t> </a:t>
            </a:r>
            <a:r>
              <a:rPr b="0" lang="en" sz="1600" spc="-1" strike="noStrike">
                <a:solidFill>
                  <a:schemeClr val="lt2"/>
                </a:solidFill>
                <a:latin typeface="Comfortaa"/>
                <a:ea typeface="Comfortaa"/>
              </a:rPr>
              <a:t>Perez</a:t>
            </a:r>
            <a:r>
              <a:rPr b="0" lang="en" sz="2000" spc="-1" strike="noStrike">
                <a:solidFill>
                  <a:schemeClr val="lt2"/>
                </a:solidFill>
                <a:latin typeface="Comfortaa"/>
                <a:ea typeface="Comfortaa"/>
              </a:rPr>
              <a:t>, </a:t>
            </a:r>
            <a:r>
              <a:rPr b="0" lang="en" sz="2000" spc="-1" strike="noStrike">
                <a:solidFill>
                  <a:schemeClr val="lt2"/>
                </a:solidFill>
                <a:latin typeface="Comfortaa Medium"/>
                <a:ea typeface="Comfortaa Medium"/>
              </a:rPr>
              <a:t>Alan</a:t>
            </a:r>
            <a:r>
              <a:rPr b="0" lang="en" sz="2000" spc="-1" strike="noStrike">
                <a:solidFill>
                  <a:schemeClr val="lt2"/>
                </a:solidFill>
                <a:latin typeface="Comfortaa"/>
                <a:ea typeface="Comfortaa"/>
              </a:rPr>
              <a:t> </a:t>
            </a:r>
            <a:r>
              <a:rPr b="0" lang="en" sz="1600" spc="-1" strike="noStrike">
                <a:solidFill>
                  <a:schemeClr val="lt2"/>
                </a:solidFill>
                <a:latin typeface="Comfortaa"/>
                <a:ea typeface="Comfortaa"/>
              </a:rPr>
              <a:t>Shami</a:t>
            </a:r>
            <a:r>
              <a:rPr b="0" lang="en" sz="2000" spc="-1" strike="noStrike">
                <a:solidFill>
                  <a:schemeClr val="lt2"/>
                </a:solidFill>
                <a:latin typeface="Comfortaa"/>
                <a:ea typeface="Comfortaa"/>
              </a:rPr>
              <a:t>, </a:t>
            </a:r>
            <a:r>
              <a:rPr b="0" lang="en" sz="2000" spc="-1" strike="noStrike">
                <a:solidFill>
                  <a:schemeClr val="lt2"/>
                </a:solidFill>
                <a:latin typeface="Comfortaa Medium"/>
                <a:ea typeface="Comfortaa Medium"/>
              </a:rPr>
              <a:t>Andrew</a:t>
            </a:r>
            <a:r>
              <a:rPr b="0" lang="en" sz="2000" spc="-1" strike="noStrike">
                <a:solidFill>
                  <a:schemeClr val="lt2"/>
                </a:solidFill>
                <a:latin typeface="Comfortaa"/>
                <a:ea typeface="Comfortaa"/>
              </a:rPr>
              <a:t> </a:t>
            </a:r>
            <a:r>
              <a:rPr b="0" lang="en" sz="1500" spc="-1" strike="noStrike">
                <a:solidFill>
                  <a:schemeClr val="lt2"/>
                </a:solidFill>
                <a:latin typeface="Comfortaa"/>
                <a:ea typeface="Comfortaa"/>
              </a:rPr>
              <a:t>Snell</a:t>
            </a:r>
            <a:endParaRPr b="0" lang="en-US" sz="1500" spc="-1" strike="noStrike">
              <a:solidFill>
                <a:srgbClr val="000000"/>
              </a:solidFill>
              <a:latin typeface="Arial"/>
            </a:endParaRPr>
          </a:p>
        </p:txBody>
      </p:sp>
      <p:sp>
        <p:nvSpPr>
          <p:cNvPr id="42" name="Google Shape;58;p13"/>
          <p:cNvSpPr/>
          <p:nvPr/>
        </p:nvSpPr>
        <p:spPr>
          <a:xfrm>
            <a:off x="3478680" y="2673360"/>
            <a:ext cx="4138920" cy="731160"/>
          </a:xfrm>
          <a:prstGeom prst="rect">
            <a:avLst/>
          </a:prstGeom>
          <a:noFill/>
          <a:ln w="0">
            <a:noFill/>
          </a:ln>
          <a:effectLst>
            <a:outerShdw algn="bl" blurRad="42840" dir="1357191" dist="28080" rotWithShape="0">
              <a:srgbClr val="0b5394"/>
            </a:outerShdw>
          </a:effectLst>
        </p:spPr>
        <p:style>
          <a:lnRef idx="0"/>
          <a:fillRef idx="0"/>
          <a:effectRef idx="0"/>
          <a:fontRef idx="minor"/>
        </p:style>
        <p:txBody>
          <a:bodyPr tIns="91440" bIns="91440" anchor="t">
            <a:spAutoFit/>
          </a:bodyPr>
          <a:p>
            <a:pPr algn="ctr">
              <a:lnSpc>
                <a:spcPct val="100000"/>
              </a:lnSpc>
              <a:tabLst>
                <a:tab algn="l" pos="0"/>
              </a:tabLst>
            </a:pPr>
            <a:r>
              <a:rPr b="0" i="1" lang="en" sz="1800" spc="-1" strike="noStrike">
                <a:solidFill>
                  <a:srgbClr val="f4faff"/>
                </a:solidFill>
                <a:latin typeface="Comfortaa Medium"/>
                <a:ea typeface="Comfortaa Medium"/>
              </a:rPr>
              <a:t>➢ </a:t>
            </a:r>
            <a:r>
              <a:rPr b="0" i="1" lang="en" sz="1800" spc="-1" strike="noStrike">
                <a:solidFill>
                  <a:srgbClr val="f4faff"/>
                </a:solidFill>
                <a:latin typeface="Comfortaa Medium"/>
                <a:ea typeface="Comfortaa Medium"/>
              </a:rPr>
              <a:t>human-friendly surf analysis</a:t>
            </a:r>
            <a:endParaRPr b="0" lang="en-US" sz="1800" spc="-1" strike="noStrike">
              <a:solidFill>
                <a:srgbClr val="000000"/>
              </a:solidFill>
              <a:latin typeface="Arial"/>
            </a:endParaRPr>
          </a:p>
          <a:p>
            <a:pPr algn="ctr">
              <a:lnSpc>
                <a:spcPct val="100000"/>
              </a:lnSpc>
              <a:tabLst>
                <a:tab algn="l" pos="0"/>
              </a:tabLst>
            </a:pPr>
            <a:r>
              <a:rPr b="0" i="1" lang="en" sz="1800" spc="-1" strike="noStrike">
                <a:solidFill>
                  <a:srgbClr val="f4faff"/>
                </a:solidFill>
                <a:latin typeface="Comfortaa Medium"/>
                <a:ea typeface="Comfortaa Medium"/>
              </a:rPr>
              <a:t>in the palm of your hand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Discussion</a:t>
            </a:r>
            <a:endParaRPr b="0" lang="en-US" sz="2800" spc="-1" strike="noStrike">
              <a:solidFill>
                <a:srgbClr val="000000"/>
              </a:solidFill>
              <a:latin typeface="Arial"/>
            </a:endParaRPr>
          </a:p>
        </p:txBody>
      </p:sp>
      <p:sp>
        <p:nvSpPr>
          <p:cNvPr id="67"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a:bodyPr>
          <a:p>
            <a:pPr indent="0">
              <a:lnSpc>
                <a:spcPct val="115000"/>
              </a:lnSpc>
              <a:buNone/>
              <a:tabLst>
                <a:tab algn="l" pos="0"/>
              </a:tabLst>
            </a:pPr>
            <a:r>
              <a:rPr b="0" lang="en" sz="1800" spc="-1" strike="noStrike">
                <a:solidFill>
                  <a:schemeClr val="dk1"/>
                </a:solidFill>
                <a:latin typeface="Comfortaa"/>
                <a:ea typeface="Comfortaa"/>
              </a:rPr>
              <a:t>Interpretation: </a:t>
            </a:r>
            <a:endParaRPr b="0" lang="en-US" sz="1800" spc="-1" strike="noStrike">
              <a:solidFill>
                <a:srgbClr val="000000"/>
              </a:solidFill>
              <a:latin typeface="Arial"/>
            </a:endParaRPr>
          </a:p>
          <a:p>
            <a:pPr indent="0">
              <a:lnSpc>
                <a:spcPct val="115000"/>
              </a:lnSpc>
              <a:spcBef>
                <a:spcPts val="1191"/>
              </a:spcBef>
              <a:spcAft>
                <a:spcPts val="992"/>
              </a:spcAft>
              <a:buNone/>
              <a:tabLst>
                <a:tab algn="l" pos="0"/>
              </a:tabLst>
            </a:pPr>
            <a:r>
              <a:rPr b="0" lang="en" sz="1800" spc="-1" strike="noStrike">
                <a:solidFill>
                  <a:schemeClr val="dk1"/>
                </a:solidFill>
                <a:latin typeface="Comfortaa"/>
                <a:ea typeface="Comfortaa"/>
              </a:rPr>
              <a:t>most improvements were made with feature engineering, increased data surges, and data diversity (as for the the spot location variation).</a:t>
            </a:r>
            <a:endParaRPr b="0" lang="en-US" sz="1800" spc="-1" strike="noStrike">
              <a:solidFill>
                <a:srgbClr val="000000"/>
              </a:solidFill>
              <a:latin typeface="Arial"/>
            </a:endParaRPr>
          </a:p>
          <a:p>
            <a:pPr indent="0">
              <a:lnSpc>
                <a:spcPct val="115000"/>
              </a:lnSpc>
              <a:spcBef>
                <a:spcPts val="1191"/>
              </a:spcBef>
              <a:spcAft>
                <a:spcPts val="992"/>
              </a:spcAft>
              <a:buNone/>
              <a:tabLst>
                <a:tab algn="l" pos="0"/>
              </a:tabLst>
            </a:pPr>
            <a:r>
              <a:rPr b="0" lang="en" sz="1800" spc="-1" strike="noStrike">
                <a:solidFill>
                  <a:schemeClr val="dk1"/>
                </a:solidFill>
                <a:latin typeface="Comfortaa"/>
                <a:ea typeface="Comfortaa"/>
              </a:rPr>
              <a:t>Though some improvements were made with hyper parameter tuning, processing data further ultimately led to better results”</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Challenges: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The hardest part was getting good data, the model worked great.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Conclusion</a:t>
            </a:r>
            <a:endParaRPr b="0" lang="en-US" sz="2800" spc="-1" strike="noStrike">
              <a:solidFill>
                <a:srgbClr val="000000"/>
              </a:solidFill>
              <a:latin typeface="Arial"/>
            </a:endParaRPr>
          </a:p>
        </p:txBody>
      </p:sp>
      <p:sp>
        <p:nvSpPr>
          <p:cNvPr id="69"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a:bodyPr>
          <a:p>
            <a:pPr indent="0">
              <a:lnSpc>
                <a:spcPct val="115000"/>
              </a:lnSpc>
              <a:buNone/>
              <a:tabLst>
                <a:tab algn="l" pos="0"/>
              </a:tabLst>
            </a:pPr>
            <a:r>
              <a:rPr b="0" lang="en" sz="1800" spc="-1" strike="noStrike">
                <a:solidFill>
                  <a:schemeClr val="dk1"/>
                </a:solidFill>
                <a:latin typeface="Comfortaa"/>
                <a:ea typeface="Comfortaa"/>
              </a:rPr>
              <a:t> </a:t>
            </a:r>
            <a:r>
              <a:rPr b="0" lang="en" sz="1800" spc="-1" strike="noStrike">
                <a:solidFill>
                  <a:schemeClr val="dk1"/>
                </a:solidFill>
                <a:latin typeface="Comfortaa"/>
                <a:ea typeface="Comfortaa"/>
              </a:rPr>
              <a:t>Summary and Reflection: </a:t>
            </a:r>
            <a:endParaRPr b="0" lang="en-US" sz="1800" spc="-1" strike="noStrike">
              <a:solidFill>
                <a:srgbClr val="000000"/>
              </a:solidFill>
              <a:latin typeface="Arial"/>
            </a:endParaRPr>
          </a:p>
          <a:p>
            <a:pPr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en" sz="1800" spc="-1" strike="noStrike">
                <a:solidFill>
                  <a:schemeClr val="dk1"/>
                </a:solidFill>
                <a:latin typeface="Comfortaa"/>
                <a:ea typeface="Comfortaa"/>
              </a:rPr>
              <a:t>This project could support tourism-related businesses. By integrating safety-related data pertaining to wave height or rip current forecasts, this system could contribute to reduce risks for swimmers and surfers. This model could also be applied to activities beyond surfing. This data could lead to other environmental prediction algorithms, like flood or wildfire analysis.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Appendices</a:t>
            </a:r>
            <a:endParaRPr b="0" lang="en-US" sz="2800" spc="-1" strike="noStrike">
              <a:solidFill>
                <a:srgbClr val="000000"/>
              </a:solidFill>
              <a:latin typeface="Arial"/>
            </a:endParaRPr>
          </a:p>
        </p:txBody>
      </p:sp>
      <p:sp>
        <p:nvSpPr>
          <p:cNvPr id="71"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fontScale="21666"/>
          </a:bodyPr>
          <a:p>
            <a:pPr indent="0">
              <a:lnSpc>
                <a:spcPct val="115000"/>
              </a:lnSpc>
              <a:buNone/>
              <a:tabLst>
                <a:tab algn="l" pos="0"/>
              </a:tabLst>
            </a:pPr>
            <a:r>
              <a:rPr b="0" lang="en" sz="4800" spc="-1" strike="noStrike">
                <a:solidFill>
                  <a:schemeClr val="dk1"/>
                </a:solidFill>
                <a:latin typeface="Comfortaa"/>
                <a:ea typeface="Comfortaa"/>
              </a:rPr>
              <a:t>Glossary:  </a:t>
            </a:r>
            <a:endParaRPr b="0" lang="en-US" sz="4800" spc="-1" strike="noStrike">
              <a:solidFill>
                <a:srgbClr val="000000"/>
              </a:solidFill>
              <a:latin typeface="Arial"/>
            </a:endParaRPr>
          </a:p>
          <a:p>
            <a:pPr indent="0">
              <a:lnSpc>
                <a:spcPct val="115000"/>
              </a:lnSpc>
              <a:spcBef>
                <a:spcPts val="1199"/>
              </a:spcBef>
              <a:buNone/>
              <a:tabLst>
                <a:tab algn="l" pos="0"/>
              </a:tabLst>
            </a:pPr>
            <a:endParaRPr b="0" lang="en-US" sz="4800" spc="-1" strike="noStrike">
              <a:solidFill>
                <a:srgbClr val="000000"/>
              </a:solidFill>
              <a:latin typeface="Arial"/>
            </a:endParaRPr>
          </a:p>
          <a:p>
            <a:pPr indent="0">
              <a:lnSpc>
                <a:spcPct val="115000"/>
              </a:lnSpc>
              <a:spcBef>
                <a:spcPts val="1199"/>
              </a:spcBef>
              <a:buNone/>
              <a:tabLst>
                <a:tab algn="l" pos="0"/>
              </a:tabLst>
            </a:pPr>
            <a:endParaRPr b="0" lang="en-US" sz="4800" spc="-1" strike="noStrike">
              <a:solidFill>
                <a:srgbClr val="000000"/>
              </a:solidFill>
              <a:latin typeface="Arial"/>
            </a:endParaRPr>
          </a:p>
          <a:p>
            <a:pPr indent="0">
              <a:lnSpc>
                <a:spcPct val="115000"/>
              </a:lnSpc>
              <a:spcBef>
                <a:spcPts val="1199"/>
              </a:spcBef>
              <a:buNone/>
              <a:tabLst>
                <a:tab algn="l" pos="0"/>
              </a:tabLst>
            </a:pPr>
            <a:endParaRPr b="0" lang="en-US" sz="4800" spc="-1" strike="noStrike">
              <a:solidFill>
                <a:srgbClr val="000000"/>
              </a:solidFill>
              <a:latin typeface="Arial"/>
            </a:endParaRPr>
          </a:p>
          <a:p>
            <a:pPr indent="0">
              <a:lnSpc>
                <a:spcPct val="115000"/>
              </a:lnSpc>
              <a:spcBef>
                <a:spcPts val="1199"/>
              </a:spcBef>
              <a:buNone/>
              <a:tabLst>
                <a:tab algn="l" pos="0"/>
              </a:tabLst>
            </a:pPr>
            <a:r>
              <a:rPr b="0" lang="en" sz="7200" spc="-1" strike="noStrike">
                <a:solidFill>
                  <a:schemeClr val="dk1"/>
                </a:solidFill>
                <a:latin typeface="Comfortaa"/>
                <a:ea typeface="Comfortaa"/>
              </a:rPr>
              <a:t>Code Snippet</a:t>
            </a:r>
            <a:r>
              <a:rPr b="0" lang="en" sz="4800" spc="-1" strike="noStrike">
                <a:solidFill>
                  <a:schemeClr val="dk1"/>
                </a:solidFill>
                <a:latin typeface="Comfortaa"/>
                <a:ea typeface="Comfortaa"/>
              </a:rPr>
              <a:t>: import pandas as pd</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 First, we need to remove all of the unnecessary features, since i picked all beach breaks on the pacific west coast, we are treating</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 this as one surf break, no need to include directions relative to the shore line nor location/date/times.</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 Load the dataset</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file_path = 'waves_fileV4b.csv'</a:t>
            </a:r>
            <a:endParaRPr b="0" lang="en-US" sz="4800" spc="-1" strike="noStrike">
              <a:solidFill>
                <a:srgbClr val="000000"/>
              </a:solidFill>
              <a:latin typeface="Arial"/>
            </a:endParaRPr>
          </a:p>
          <a:p>
            <a:pPr indent="0">
              <a:lnSpc>
                <a:spcPct val="115000"/>
              </a:lnSpc>
              <a:spcBef>
                <a:spcPts val="1199"/>
              </a:spcBef>
              <a:buNone/>
              <a:tabLst>
                <a:tab algn="l" pos="0"/>
              </a:tabLst>
            </a:pPr>
            <a:r>
              <a:rPr b="0" lang="en" sz="4800" spc="-1" strike="noStrike">
                <a:solidFill>
                  <a:schemeClr val="dk1"/>
                </a:solidFill>
                <a:latin typeface="Comfortaa"/>
                <a:ea typeface="Comfortaa"/>
              </a:rPr>
              <a:t>data = pd.read_csv(file_path)</a:t>
            </a:r>
            <a:endParaRPr b="0" lang="en-US" sz="4800" spc="-1" strike="noStrike">
              <a:solidFill>
                <a:srgbClr val="000000"/>
              </a:solidFill>
              <a:latin typeface="Arial"/>
            </a:endParaRPr>
          </a:p>
          <a:p>
            <a:pPr indent="0">
              <a:lnSpc>
                <a:spcPct val="115000"/>
              </a:lnSpc>
              <a:spcBef>
                <a:spcPts val="1199"/>
              </a:spcBef>
              <a:buNone/>
              <a:tabLst>
                <a:tab algn="l" pos="0"/>
              </a:tabLst>
            </a:pPr>
            <a:endParaRPr b="0" lang="en-US" sz="4840" spc="-1" strike="noStrike">
              <a:solidFill>
                <a:srgbClr val="000000"/>
              </a:solidFill>
              <a:latin typeface="Arial"/>
            </a:endParaRPr>
          </a:p>
          <a:p>
            <a:pPr indent="0">
              <a:lnSpc>
                <a:spcPct val="115000"/>
              </a:lnSpc>
              <a:spcBef>
                <a:spcPts val="1199"/>
              </a:spcBef>
              <a:buNone/>
              <a:tabLst>
                <a:tab algn="l" pos="0"/>
              </a:tabLst>
            </a:pPr>
            <a:endParaRPr b="0" lang="en-US" sz="1240" spc="-1" strike="noStrike">
              <a:solidFill>
                <a:srgbClr val="000000"/>
              </a:solidFill>
              <a:latin typeface="Arial"/>
            </a:endParaRPr>
          </a:p>
          <a:p>
            <a:pPr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Appendices</a:t>
            </a:r>
            <a:endParaRPr b="0" lang="en-US" sz="2800" spc="-1" strike="noStrike">
              <a:solidFill>
                <a:srgbClr val="000000"/>
              </a:solidFill>
              <a:latin typeface="Arial"/>
            </a:endParaRPr>
          </a:p>
        </p:txBody>
      </p:sp>
      <p:sp>
        <p:nvSpPr>
          <p:cNvPr id="73"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fontScale="98333"/>
          </a:bodyPr>
          <a:p>
            <a:pPr indent="0">
              <a:lnSpc>
                <a:spcPct val="115000"/>
              </a:lnSpc>
              <a:buNone/>
              <a:tabLst>
                <a:tab algn="l" pos="0"/>
              </a:tabLst>
            </a:pPr>
            <a:r>
              <a:rPr b="0" lang="en" sz="1800" spc="-1" strike="noStrike">
                <a:solidFill>
                  <a:schemeClr val="dk1"/>
                </a:solidFill>
                <a:latin typeface="Comfortaa"/>
                <a:ea typeface="Comfortaa"/>
              </a:rPr>
              <a:t>SurfForecast.com information for </a:t>
            </a:r>
            <a:r>
              <a:rPr b="0" lang="en" sz="1800" spc="-1" strike="noStrike" u="sng">
                <a:solidFill>
                  <a:schemeClr val="accent5"/>
                </a:solidFill>
                <a:uFillTx/>
                <a:latin typeface="Comfortaa"/>
                <a:ea typeface="Comfortaa"/>
                <a:hlinkClick r:id="rId1"/>
              </a:rPr>
              <a:t>San Diego</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Sample data: </a:t>
            </a:r>
            <a:r>
              <a:rPr b="0" lang="en" sz="1050" spc="-1" strike="noStrike">
                <a:solidFill>
                  <a:schemeClr val="dk1"/>
                </a:solidFill>
                <a:latin typeface="Courier New"/>
                <a:ea typeface="Courier New"/>
              </a:rPr>
              <a:t>DocumentID,DatesDocumentID,timestamp,name,County,Name,data,Surf Height: Size,Surf Height: Direction,Surf Height: Period,Surf Height: Angle,Seconday 1 -&gt; height,Seconday 1 -&gt; letters,Seconday 1 -&gt; period,Seconday 1 -&gt; angle,Primary -&gt; height,Primary -&gt; letters,Primary -&gt; period,Primary -&gt; angle,Seconday 2 -&gt; height,Seconday 2 -&gt; letters,Seconday 2 -&gt; period,Seconday 2 -&gt; angle,Seconday 3 -&gt; height,Seconday 3 -&gt; letters,Seconday 3 -&gt; period,Seconday 3 -&gt; angle,Star Rating,Wave Power,Wind Direction (NSEW),Wind Direction (Angle),Primary Wind Speed,Wind Direction (Human Relation)</a:t>
            </a:r>
            <a:endParaRPr b="0" lang="en-US" sz="1050" spc="-1" strike="noStrike">
              <a:solidFill>
                <a:srgbClr val="000000"/>
              </a:solidFill>
              <a:latin typeface="Arial"/>
            </a:endParaRPr>
          </a:p>
          <a:p>
            <a:pPr indent="0">
              <a:lnSpc>
                <a:spcPct val="115000"/>
              </a:lnSpc>
              <a:spcBef>
                <a:spcPts val="1199"/>
              </a:spcBef>
              <a:buNone/>
              <a:tabLst>
                <a:tab algn="l" pos="0"/>
              </a:tabLst>
            </a:pPr>
            <a:r>
              <a:rPr b="0" lang="en" sz="1050" spc="-1" strike="noStrike">
                <a:solidFill>
                  <a:schemeClr val="dk1"/>
                </a:solidFill>
                <a:latin typeface="Courier New"/>
                <a:ea typeface="Courier New"/>
              </a:rPr>
              <a:t>Klamath Rivermouth,Tuesday-26-10PM,26 November 2024: 7:10PM,Del Norte County,Del Norte County,Klamath Rivermouth,"['Tuesday', 'November', 26, 2024, '10PM']",0.9,WNW,7.0,103.0,0.5,W,13,101.0,0.9,WNW,7,103.0,0.3,WNW,20,108.0,,,,,1,86,ENE,254.0,10.0,off</a:t>
            </a:r>
            <a:endParaRPr b="0" lang="en-US" sz="1050" spc="-1" strike="noStrike">
              <a:solidFill>
                <a:srgbClr val="000000"/>
              </a:solidFill>
              <a:latin typeface="Arial"/>
            </a:endParaRPr>
          </a:p>
          <a:p>
            <a:pPr indent="0">
              <a:lnSpc>
                <a:spcPct val="115000"/>
              </a:lnSpc>
              <a:spcBef>
                <a:spcPts val="1199"/>
              </a:spcBef>
              <a:spcAft>
                <a:spcPts val="1199"/>
              </a:spcAft>
              <a:buNone/>
              <a:tabLst>
                <a:tab algn="l" pos="0"/>
              </a:tabLst>
            </a:pPr>
            <a:r>
              <a:rPr b="0" lang="en" sz="1050" spc="-1" strike="noStrike">
                <a:solidFill>
                  <a:schemeClr val="dk1"/>
                </a:solidFill>
                <a:latin typeface="Courier New"/>
                <a:ea typeface="Courier New"/>
              </a:rPr>
              <a:t>Klamath Rivermouth,Tuesday-26-1PM,26 November 2024: 7:10PM,Del Norte County,Del Norte County,Klamath Rivermouth,"['Tuesday', 'November', 26, 2024, '1PM']",0.8,WSW,7.0,67.0,0.6,WNW,8,108.0,0.8,WSW,7,67.0,0.4,WNW,14,104.0,,,,,1,61,WNW,112.0,5.0,glass</a:t>
            </a:r>
            <a:endParaRPr b="0" lang="en-US"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29988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Legal Disclaimers</a:t>
            </a:r>
            <a:endParaRPr b="0" lang="en-US" sz="2800" spc="-1" strike="noStrike">
              <a:solidFill>
                <a:srgbClr val="000000"/>
              </a:solidFill>
              <a:latin typeface="Arial"/>
            </a:endParaRPr>
          </a:p>
        </p:txBody>
      </p:sp>
      <p:sp>
        <p:nvSpPr>
          <p:cNvPr id="44" name="PlaceHolder 2"/>
          <p:cNvSpPr>
            <a:spLocks noGrp="1"/>
          </p:cNvSpPr>
          <p:nvPr>
            <p:ph/>
          </p:nvPr>
        </p:nvSpPr>
        <p:spPr>
          <a:xfrm>
            <a:off x="311760" y="893880"/>
            <a:ext cx="8234280" cy="3334320"/>
          </a:xfrm>
          <a:prstGeom prst="rect">
            <a:avLst/>
          </a:prstGeom>
          <a:solidFill>
            <a:srgbClr val="ffffff">
              <a:alpha val="43000"/>
            </a:srgbClr>
          </a:solidFill>
          <a:ln w="19080">
            <a:solidFill>
              <a:srgbClr val="e1f3f8"/>
            </a:solidFill>
            <a:round/>
          </a:ln>
        </p:spPr>
        <p:txBody>
          <a:bodyPr lIns="91440" rIns="91440" tIns="91440" bIns="91440" anchor="t">
            <a:normAutofit fontScale="93333" lnSpcReduction="10000"/>
          </a:bodyPr>
          <a:p>
            <a:pPr indent="0">
              <a:lnSpc>
                <a:spcPct val="115000"/>
              </a:lnSpc>
              <a:spcBef>
                <a:spcPts val="1199"/>
              </a:spcBef>
              <a:buNone/>
              <a:tabLst>
                <a:tab algn="l" pos="0"/>
              </a:tabLst>
            </a:pPr>
            <a:r>
              <a:rPr b="1" lang="en" sz="1450" spc="-1" strike="noStrike">
                <a:solidFill>
                  <a:schemeClr val="dk1"/>
                </a:solidFill>
                <a:latin typeface="Comfortaa"/>
                <a:ea typeface="Comfortaa"/>
              </a:rPr>
              <a:t>Data Usage Disclaimer</a:t>
            </a:r>
            <a:r>
              <a:rPr b="0" lang="en" sz="1300" spc="-1" strike="noStrike">
                <a:solidFill>
                  <a:schemeClr val="dk1"/>
                </a:solidFill>
                <a:latin typeface="Comfortaa"/>
                <a:ea typeface="Comfortaa"/>
              </a:rPr>
              <a:t> for SurfForecast.com</a:t>
            </a:r>
            <a:endParaRPr b="0" lang="en-US" sz="1300" spc="-1" strike="noStrike">
              <a:solidFill>
                <a:srgbClr val="000000"/>
              </a:solidFill>
              <a:latin typeface="Arial"/>
            </a:endParaRPr>
          </a:p>
          <a:p>
            <a:pPr marL="457200" indent="-311040">
              <a:lnSpc>
                <a:spcPct val="115000"/>
              </a:lnSpc>
              <a:spcBef>
                <a:spcPts val="1199"/>
              </a:spcBef>
              <a:buClr>
                <a:srgbClr val="000000"/>
              </a:buClr>
              <a:buFont typeface="Times New Roman"/>
              <a:buChar char="●"/>
              <a:tabLst>
                <a:tab algn="l" pos="0"/>
              </a:tabLst>
            </a:pPr>
            <a:r>
              <a:rPr b="0" lang="en" sz="1300" spc="-1" strike="noStrike">
                <a:solidFill>
                  <a:schemeClr val="dk1"/>
                </a:solidFill>
                <a:latin typeface="Comfortaa"/>
                <a:ea typeface="Comfortaa"/>
              </a:rPr>
              <a:t>This project utilizes data web scraped from SurfForecast.com for </a:t>
            </a:r>
            <a:r>
              <a:rPr b="1" lang="en" sz="1300" spc="-1" strike="noStrike">
                <a:solidFill>
                  <a:schemeClr val="dk1"/>
                </a:solidFill>
                <a:latin typeface="Comfortaa"/>
                <a:ea typeface="Comfortaa"/>
              </a:rPr>
              <a:t>educational and non-commercial purposes only</a:t>
            </a:r>
            <a:r>
              <a:rPr b="0" lang="en" sz="1300" spc="-1" strike="noStrike">
                <a:solidFill>
                  <a:schemeClr val="dk1"/>
                </a:solidFill>
                <a:latin typeface="Comfortaa"/>
                <a:ea typeface="Comfortaa"/>
              </a:rPr>
              <a:t>.</a:t>
            </a:r>
            <a:endParaRPr b="0" lang="en-US" sz="1300" spc="-1" strike="noStrike">
              <a:solidFill>
                <a:srgbClr val="000000"/>
              </a:solidFill>
              <a:latin typeface="Arial"/>
            </a:endParaRPr>
          </a:p>
          <a:p>
            <a:pPr marL="457200" indent="-311040">
              <a:lnSpc>
                <a:spcPct val="115000"/>
              </a:lnSpc>
              <a:buClr>
                <a:srgbClr val="000000"/>
              </a:buClr>
              <a:buFont typeface="Comfortaa"/>
              <a:buChar char="●"/>
              <a:tabLst>
                <a:tab algn="l" pos="0"/>
              </a:tabLst>
            </a:pPr>
            <a:r>
              <a:rPr b="0" lang="en" sz="1300" spc="-1" strike="noStrike">
                <a:solidFill>
                  <a:schemeClr val="dk1"/>
                </a:solidFill>
                <a:latin typeface="Comfortaa"/>
                <a:ea typeface="Comfortaa"/>
              </a:rPr>
              <a:t>The data has been used in accordance with the website's terms and conditions:</a:t>
            </a:r>
            <a:endParaRPr b="0" lang="en-US" sz="1300" spc="-1" strike="noStrike">
              <a:solidFill>
                <a:srgbClr val="000000"/>
              </a:solidFill>
              <a:latin typeface="Arial"/>
            </a:endParaRPr>
          </a:p>
          <a:p>
            <a:pPr lvl="1" marL="914400" indent="-311040">
              <a:lnSpc>
                <a:spcPct val="115000"/>
              </a:lnSpc>
              <a:buClr>
                <a:srgbClr val="000000"/>
              </a:buClr>
              <a:buFont typeface="Comfortaa"/>
              <a:buChar char="○"/>
              <a:tabLst>
                <a:tab algn="l" pos="0"/>
              </a:tabLst>
            </a:pPr>
            <a:r>
              <a:rPr b="0" i="1" lang="en" sz="1300" spc="-1" strike="noStrike">
                <a:solidFill>
                  <a:schemeClr val="dk1"/>
                </a:solidFill>
                <a:latin typeface="Comfortaa"/>
                <a:ea typeface="Comfortaa"/>
              </a:rPr>
              <a:t>"You may print off one copy, and may download extracts, of any page(s) from our site for your personal reference."</a:t>
            </a:r>
            <a:endParaRPr b="0" lang="en-US" sz="1300" spc="-1" strike="noStrike">
              <a:solidFill>
                <a:srgbClr val="000000"/>
              </a:solidFill>
              <a:latin typeface="Arial"/>
            </a:endParaRPr>
          </a:p>
          <a:p>
            <a:pPr marL="457200" indent="-311040">
              <a:lnSpc>
                <a:spcPct val="115000"/>
              </a:lnSpc>
              <a:buClr>
                <a:srgbClr val="000000"/>
              </a:buClr>
              <a:buFont typeface="Times New Roman"/>
              <a:buChar char="●"/>
              <a:tabLst>
                <a:tab algn="l" pos="0"/>
              </a:tabLst>
            </a:pPr>
            <a:r>
              <a:rPr b="1" lang="en" sz="1300" spc="-1" strike="noStrike">
                <a:solidFill>
                  <a:schemeClr val="dk1"/>
                </a:solidFill>
                <a:latin typeface="Comfortaa"/>
                <a:ea typeface="Comfortaa"/>
              </a:rPr>
              <a:t>All rights to the data remain with SurfForecast.com</a:t>
            </a:r>
            <a:r>
              <a:rPr b="0" lang="en" sz="1300" spc="-1" strike="noStrike">
                <a:solidFill>
                  <a:schemeClr val="dk1"/>
                </a:solidFill>
                <a:latin typeface="Comfortaa"/>
                <a:ea typeface="Comfortaa"/>
              </a:rPr>
              <a:t>, and </a:t>
            </a:r>
            <a:r>
              <a:rPr b="1" lang="en" sz="1300" spc="-1" strike="noStrike">
                <a:solidFill>
                  <a:schemeClr val="dk1"/>
                </a:solidFill>
                <a:latin typeface="Comfortaa"/>
                <a:ea typeface="Comfortaa"/>
              </a:rPr>
              <a:t>no commercial use is intended</a:t>
            </a:r>
            <a:r>
              <a:rPr b="0" lang="en" sz="1300" spc="-1" strike="noStrike">
                <a:solidFill>
                  <a:schemeClr val="dk1"/>
                </a:solidFill>
                <a:latin typeface="Comfortaa"/>
                <a:ea typeface="Comfortaa"/>
              </a:rPr>
              <a:t>.</a:t>
            </a:r>
            <a:endParaRPr b="0" lang="en-US" sz="1300" spc="-1" strike="noStrike">
              <a:solidFill>
                <a:srgbClr val="000000"/>
              </a:solidFill>
              <a:latin typeface="Arial"/>
            </a:endParaRPr>
          </a:p>
          <a:p>
            <a:pPr marL="457200" indent="-311040">
              <a:lnSpc>
                <a:spcPct val="115000"/>
              </a:lnSpc>
              <a:buClr>
                <a:srgbClr val="000000"/>
              </a:buClr>
              <a:buFont typeface="Comfortaa"/>
              <a:buChar char="●"/>
              <a:tabLst>
                <a:tab algn="l" pos="0"/>
              </a:tabLst>
            </a:pPr>
            <a:r>
              <a:rPr b="0" lang="en" sz="1300" spc="-1" strike="noStrike">
                <a:solidFill>
                  <a:schemeClr val="dk1"/>
                </a:solidFill>
                <a:latin typeface="Comfortaa"/>
                <a:ea typeface="Comfortaa"/>
              </a:rPr>
              <a:t>For further information, please refer to their Terms and Conditions: https://www.surf-forecast.com/pages/terms</a:t>
            </a:r>
            <a:endParaRPr b="0" lang="en-US" sz="1300" spc="-1" strike="noStrike">
              <a:solidFill>
                <a:srgbClr val="000000"/>
              </a:solidFill>
              <a:latin typeface="Arial"/>
            </a:endParaRPr>
          </a:p>
          <a:p>
            <a:pPr indent="0">
              <a:lnSpc>
                <a:spcPct val="115000"/>
              </a:lnSpc>
              <a:spcBef>
                <a:spcPts val="1199"/>
              </a:spcBef>
              <a:buNone/>
              <a:tabLst>
                <a:tab algn="l" pos="0"/>
              </a:tabLst>
            </a:pPr>
            <a:r>
              <a:rPr b="1" lang="en" sz="1450" spc="-1" strike="noStrike">
                <a:solidFill>
                  <a:schemeClr val="dk1"/>
                </a:solidFill>
                <a:latin typeface="Comfortaa"/>
                <a:ea typeface="Comfortaa"/>
              </a:rPr>
              <a:t>Data Usage Disclaimer</a:t>
            </a:r>
            <a:r>
              <a:rPr b="0" lang="en" sz="1450" spc="-1" strike="noStrike">
                <a:solidFill>
                  <a:schemeClr val="dk1"/>
                </a:solidFill>
                <a:latin typeface="Comfortaa"/>
                <a:ea typeface="Comfortaa"/>
              </a:rPr>
              <a:t> </a:t>
            </a:r>
            <a:r>
              <a:rPr b="0" lang="en" sz="1300" spc="-1" strike="noStrike">
                <a:solidFill>
                  <a:schemeClr val="dk1"/>
                </a:solidFill>
                <a:latin typeface="Comfortaa"/>
                <a:ea typeface="Comfortaa"/>
              </a:rPr>
              <a:t>for Pysurfline</a:t>
            </a:r>
            <a:endParaRPr b="0" lang="en-US" sz="1300" spc="-1" strike="noStrike">
              <a:solidFill>
                <a:srgbClr val="000000"/>
              </a:solidFill>
              <a:latin typeface="Arial"/>
            </a:endParaRPr>
          </a:p>
          <a:p>
            <a:pPr marL="457200" indent="-311040">
              <a:lnSpc>
                <a:spcPct val="115000"/>
              </a:lnSpc>
              <a:spcBef>
                <a:spcPts val="1199"/>
              </a:spcBef>
              <a:buClr>
                <a:srgbClr val="000000"/>
              </a:buClr>
              <a:buFont typeface="Comfortaa"/>
              <a:buChar char="●"/>
              <a:tabLst>
                <a:tab algn="l" pos="0"/>
              </a:tabLst>
            </a:pPr>
            <a:r>
              <a:rPr b="0" lang="en" sz="1300" spc="-1" strike="noStrike">
                <a:solidFill>
                  <a:schemeClr val="dk1"/>
                </a:solidFill>
                <a:latin typeface="Comfortaa"/>
                <a:ea typeface="Comfortaa"/>
              </a:rPr>
              <a:t>This project utilizes data scraped from the Pysurfline API for </a:t>
            </a:r>
            <a:r>
              <a:rPr b="1" lang="en" sz="1300" spc="-1" strike="noStrike">
                <a:solidFill>
                  <a:schemeClr val="dk1"/>
                </a:solidFill>
                <a:latin typeface="Comfortaa"/>
                <a:ea typeface="Comfortaa"/>
              </a:rPr>
              <a:t>educational and non-commercial purposes only</a:t>
            </a:r>
            <a:r>
              <a:rPr b="0" lang="en" sz="1300" spc="-1" strike="noStrike">
                <a:solidFill>
                  <a:schemeClr val="dk1"/>
                </a:solidFill>
                <a:latin typeface="Comfortaa"/>
                <a:ea typeface="Comfortaa"/>
              </a:rPr>
              <a:t>.</a:t>
            </a:r>
            <a:endParaRPr b="0" lang="en-US" sz="1300" spc="-1" strike="noStrike">
              <a:solidFill>
                <a:srgbClr val="000000"/>
              </a:solidFill>
              <a:latin typeface="Arial"/>
            </a:endParaRPr>
          </a:p>
          <a:p>
            <a:pPr marL="457200" indent="-311040">
              <a:lnSpc>
                <a:spcPct val="115000"/>
              </a:lnSpc>
              <a:buClr>
                <a:srgbClr val="000000"/>
              </a:buClr>
              <a:buFont typeface="Comfortaa"/>
              <a:buChar char="●"/>
              <a:tabLst>
                <a:tab algn="l" pos="0"/>
              </a:tabLst>
            </a:pPr>
            <a:r>
              <a:rPr b="0" lang="en" sz="1300" spc="-1" strike="noStrike">
                <a:solidFill>
                  <a:schemeClr val="dk1"/>
                </a:solidFill>
                <a:latin typeface="Comfortaa"/>
                <a:ea typeface="Comfortaa"/>
              </a:rPr>
              <a:t>Pysurfline is </a:t>
            </a:r>
            <a:r>
              <a:rPr b="1" lang="en" sz="1300" spc="-1" strike="noStrike">
                <a:solidFill>
                  <a:schemeClr val="dk1"/>
                </a:solidFill>
                <a:latin typeface="Comfortaa"/>
                <a:ea typeface="Comfortaa"/>
              </a:rPr>
              <a:t>not affiliated with Surfline/</a:t>
            </a:r>
            <a:r>
              <a:rPr b="0" lang="en" sz="1300" spc="-1" strike="noStrike">
                <a:solidFill>
                  <a:schemeClr val="dk1"/>
                </a:solidFill>
                <a:latin typeface="Comfortaa"/>
                <a:ea typeface="Comfortaa"/>
              </a:rPr>
              <a:t>WaveTrak, Inc (aka Surfline.com) in any way, shape, or form.</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Introduction</a:t>
            </a:r>
            <a:endParaRPr b="0" lang="en-US" sz="2800" spc="-1" strike="noStrike">
              <a:solidFill>
                <a:srgbClr val="000000"/>
              </a:solidFill>
              <a:latin typeface="Arial"/>
            </a:endParaRPr>
          </a:p>
        </p:txBody>
      </p:sp>
      <p:sp>
        <p:nvSpPr>
          <p:cNvPr id="46" name="PlaceHolder 2"/>
          <p:cNvSpPr>
            <a:spLocks noGrp="1"/>
          </p:cNvSpPr>
          <p:nvPr>
            <p:ph/>
          </p:nvPr>
        </p:nvSpPr>
        <p:spPr>
          <a:xfrm>
            <a:off x="311760" y="1152360"/>
            <a:ext cx="8520120" cy="3416040"/>
          </a:xfrm>
          <a:prstGeom prst="rect">
            <a:avLst/>
          </a:prstGeom>
          <a:solidFill>
            <a:srgbClr val="ffffff">
              <a:alpha val="43000"/>
            </a:srgbClr>
          </a:solidFill>
          <a:ln w="9360">
            <a:solidFill>
              <a:srgbClr val="e1f3f8"/>
            </a:solidFill>
            <a:round/>
          </a:ln>
        </p:spPr>
        <p:txBody>
          <a:bodyPr lIns="91440" rIns="91440" tIns="91440" bIns="91440" anchor="t">
            <a:normAutofit/>
          </a:bodyPr>
          <a:p>
            <a:pPr indent="0">
              <a:lnSpc>
                <a:spcPct val="115000"/>
              </a:lnSpc>
              <a:spcBef>
                <a:spcPts val="1199"/>
              </a:spcBef>
              <a:buNone/>
              <a:tabLst>
                <a:tab algn="l" pos="0"/>
              </a:tabLst>
            </a:pPr>
            <a:r>
              <a:rPr b="1" lang="en" sz="1600" spc="-1" strike="noStrike">
                <a:solidFill>
                  <a:schemeClr val="dk1"/>
                </a:solidFill>
                <a:latin typeface="Comfortaa"/>
                <a:ea typeface="Comfortaa"/>
              </a:rPr>
              <a:t>Project:</a:t>
            </a:r>
            <a:r>
              <a:rPr b="0" lang="en" sz="1500" spc="-1" strike="noStrike">
                <a:solidFill>
                  <a:schemeClr val="dk1"/>
                </a:solidFill>
                <a:latin typeface="Comfortaa"/>
                <a:ea typeface="Comfortaa"/>
              </a:rPr>
              <a:t> </a:t>
            </a:r>
            <a:r>
              <a:rPr b="0" lang="en" sz="1500" spc="-1" strike="noStrike" u="sng">
                <a:solidFill>
                  <a:schemeClr val="dk1"/>
                </a:solidFill>
                <a:uFillTx/>
                <a:latin typeface="Comfortaa"/>
                <a:ea typeface="Comfortaa"/>
              </a:rPr>
              <a:t>Predicting the quality of surf</a:t>
            </a:r>
            <a:r>
              <a:rPr b="0" lang="en" sz="1500" spc="-1" strike="noStrike">
                <a:solidFill>
                  <a:schemeClr val="dk1"/>
                </a:solidFill>
                <a:latin typeface="Comfortaa"/>
                <a:ea typeface="Comfortaa"/>
              </a:rPr>
              <a:t> based on data from the National Oceanic and </a:t>
            </a:r>
            <a:r>
              <a:rPr b="0" lang="en" sz="1500" spc="-1" strike="noStrike">
                <a:solidFill>
                  <a:schemeClr val="dk1"/>
                </a:solidFill>
                <a:latin typeface="Comfortaa"/>
                <a:ea typeface="Comfortaa"/>
              </a:rPr>
              <a:t>Atmospheric Administration (NOAA).</a:t>
            </a:r>
            <a:endParaRPr b="0" lang="en-US" sz="1500" spc="-1" strike="noStrike">
              <a:solidFill>
                <a:srgbClr val="000000"/>
              </a:solidFill>
              <a:latin typeface="Arial"/>
            </a:endParaRPr>
          </a:p>
          <a:p>
            <a:pPr indent="0">
              <a:lnSpc>
                <a:spcPct val="115000"/>
              </a:lnSpc>
              <a:spcBef>
                <a:spcPts val="1199"/>
              </a:spcBef>
              <a:buNone/>
              <a:tabLst>
                <a:tab algn="l" pos="0"/>
              </a:tabLst>
            </a:pPr>
            <a:r>
              <a:rPr b="1" lang="en" sz="1600" spc="-1" strike="noStrike">
                <a:solidFill>
                  <a:schemeClr val="dk1"/>
                </a:solidFill>
                <a:latin typeface="Comfortaa"/>
                <a:ea typeface="Comfortaa"/>
              </a:rPr>
              <a:t>Goal:</a:t>
            </a:r>
            <a:r>
              <a:rPr b="0" lang="en" sz="1500" spc="-1" strike="noStrike">
                <a:solidFill>
                  <a:schemeClr val="dk1"/>
                </a:solidFill>
                <a:latin typeface="Comfortaa"/>
                <a:ea typeface="Comfortaa"/>
              </a:rPr>
              <a:t> Provide a </a:t>
            </a:r>
            <a:r>
              <a:rPr b="1" lang="en" sz="1500" spc="-1" strike="noStrike">
                <a:solidFill>
                  <a:schemeClr val="dk1"/>
                </a:solidFill>
                <a:latin typeface="Comfortaa"/>
                <a:ea typeface="Comfortaa"/>
              </a:rPr>
              <a:t>user-friendly interface</a:t>
            </a:r>
            <a:r>
              <a:rPr b="0" lang="en" sz="1500" spc="-1" strike="noStrike">
                <a:solidFill>
                  <a:schemeClr val="dk1"/>
                </a:solidFill>
                <a:latin typeface="Comfortaa"/>
                <a:ea typeface="Comfortaa"/>
              </a:rPr>
              <a:t> between </a:t>
            </a:r>
            <a:r>
              <a:rPr b="1" lang="en" sz="1500" spc="-1" strike="noStrike">
                <a:solidFill>
                  <a:schemeClr val="dk1"/>
                </a:solidFill>
                <a:latin typeface="Comfortaa"/>
                <a:ea typeface="Comfortaa"/>
              </a:rPr>
              <a:t>raw NOAA data</a:t>
            </a:r>
            <a:r>
              <a:rPr b="0" lang="en" sz="1500" spc="-1" strike="noStrike">
                <a:solidFill>
                  <a:schemeClr val="dk1"/>
                </a:solidFill>
                <a:latin typeface="Comfortaa"/>
                <a:ea typeface="Comfortaa"/>
              </a:rPr>
              <a:t> and </a:t>
            </a:r>
            <a:r>
              <a:rPr b="1" lang="en" sz="1500" spc="-1" strike="noStrike">
                <a:solidFill>
                  <a:schemeClr val="dk1"/>
                </a:solidFill>
                <a:latin typeface="Comfortaa"/>
                <a:ea typeface="Comfortaa"/>
              </a:rPr>
              <a:t>human-readable surf </a:t>
            </a:r>
            <a:r>
              <a:rPr b="1" lang="en" sz="1500" spc="-1" strike="noStrike">
                <a:solidFill>
                  <a:schemeClr val="dk1"/>
                </a:solidFill>
                <a:latin typeface="Comfortaa"/>
                <a:ea typeface="Comfortaa"/>
              </a:rPr>
              <a:t>reports</a:t>
            </a:r>
            <a:r>
              <a:rPr b="0" lang="en" sz="1500" spc="-1" strike="noStrike">
                <a:solidFill>
                  <a:schemeClr val="dk1"/>
                </a:solidFill>
                <a:latin typeface="Comfortaa"/>
                <a:ea typeface="Comfortaa"/>
              </a:rPr>
              <a:t> using AI techniques discussed throughout CS450.</a:t>
            </a:r>
            <a:endParaRPr b="0" lang="en-US" sz="1500" spc="-1" strike="noStrike">
              <a:solidFill>
                <a:srgbClr val="000000"/>
              </a:solidFill>
              <a:latin typeface="Arial"/>
            </a:endParaRPr>
          </a:p>
          <a:p>
            <a:pPr indent="0">
              <a:lnSpc>
                <a:spcPct val="115000"/>
              </a:lnSpc>
              <a:spcBef>
                <a:spcPts val="1199"/>
              </a:spcBef>
              <a:buNone/>
              <a:tabLst>
                <a:tab algn="l" pos="0"/>
              </a:tabLst>
            </a:pPr>
            <a:r>
              <a:rPr b="1" lang="en" sz="1600" spc="-1" strike="noStrike">
                <a:solidFill>
                  <a:schemeClr val="dk1"/>
                </a:solidFill>
                <a:latin typeface="Comfortaa"/>
                <a:ea typeface="Comfortaa"/>
              </a:rPr>
              <a:t>Significance:</a:t>
            </a:r>
            <a:endParaRPr b="0" lang="en-US" sz="1600" spc="-1" strike="noStrike">
              <a:solidFill>
                <a:srgbClr val="000000"/>
              </a:solidFill>
              <a:latin typeface="Arial"/>
            </a:endParaRPr>
          </a:p>
          <a:p>
            <a:pPr marL="457200" indent="-324000">
              <a:lnSpc>
                <a:spcPct val="115000"/>
              </a:lnSpc>
              <a:spcBef>
                <a:spcPts val="1199"/>
              </a:spcBef>
              <a:buClr>
                <a:srgbClr val="000000"/>
              </a:buClr>
              <a:buFont typeface="Comfortaa"/>
              <a:buAutoNum type="romanUcPeriod"/>
              <a:tabLst>
                <a:tab algn="l" pos="0"/>
              </a:tabLst>
            </a:pPr>
            <a:r>
              <a:rPr b="1" lang="en" sz="1500" spc="-1" strike="noStrike">
                <a:solidFill>
                  <a:schemeClr val="dk1"/>
                </a:solidFill>
                <a:latin typeface="Comfortaa"/>
                <a:ea typeface="Comfortaa"/>
              </a:rPr>
              <a:t>Surf</a:t>
            </a:r>
            <a:r>
              <a:rPr b="0" lang="en" sz="1500" spc="-1" strike="noStrike">
                <a:solidFill>
                  <a:schemeClr val="dk1"/>
                </a:solidFill>
                <a:latin typeface="Comfortaa"/>
                <a:ea typeface="Comfortaa"/>
              </a:rPr>
              <a:t> </a:t>
            </a:r>
            <a:r>
              <a:rPr b="1" lang="en" sz="1500" spc="-1" strike="noStrike">
                <a:solidFill>
                  <a:schemeClr val="dk1"/>
                </a:solidFill>
                <a:latin typeface="Comfortaa"/>
                <a:ea typeface="Comfortaa"/>
              </a:rPr>
              <a:t>conditions are infamously difficult to predict</a:t>
            </a:r>
            <a:r>
              <a:rPr b="0" lang="en" sz="1500" spc="-1" strike="noStrike">
                <a:solidFill>
                  <a:schemeClr val="dk1"/>
                </a:solidFill>
                <a:latin typeface="Comfortaa"/>
                <a:ea typeface="Comfortaa"/>
              </a:rPr>
              <a:t> accurately with simple data </a:t>
            </a:r>
            <a:r>
              <a:rPr b="0" lang="en" sz="1500" spc="-1" strike="noStrike">
                <a:solidFill>
                  <a:schemeClr val="dk1"/>
                </a:solidFill>
                <a:latin typeface="Comfortaa"/>
                <a:ea typeface="Comfortaa"/>
              </a:rPr>
              <a:t>analysis and hand-written algorithms.</a:t>
            </a:r>
            <a:endParaRPr b="0" lang="en-US" sz="1500" spc="-1" strike="noStrike">
              <a:solidFill>
                <a:srgbClr val="000000"/>
              </a:solidFill>
              <a:latin typeface="Arial"/>
            </a:endParaRPr>
          </a:p>
          <a:p>
            <a:pPr marL="457200" indent="-324000">
              <a:lnSpc>
                <a:spcPct val="115000"/>
              </a:lnSpc>
              <a:buClr>
                <a:srgbClr val="000000"/>
              </a:buClr>
              <a:buFont typeface="Comfortaa"/>
              <a:buAutoNum type="romanUcPeriod"/>
              <a:tabLst>
                <a:tab algn="l" pos="0"/>
              </a:tabLst>
            </a:pPr>
            <a:r>
              <a:rPr b="0" lang="en" sz="1500" spc="-1" strike="noStrike">
                <a:solidFill>
                  <a:schemeClr val="dk1"/>
                </a:solidFill>
                <a:latin typeface="Comfortaa"/>
                <a:ea typeface="Comfortaa"/>
              </a:rPr>
              <a:t>The complexity of modern surf reports can be </a:t>
            </a:r>
            <a:r>
              <a:rPr b="1" lang="en" sz="1500" spc="-1" strike="noStrike">
                <a:solidFill>
                  <a:schemeClr val="dk1"/>
                </a:solidFill>
                <a:latin typeface="Comfortaa"/>
                <a:ea typeface="Comfortaa"/>
              </a:rPr>
              <a:t>overwhelming and confusing</a:t>
            </a:r>
            <a:r>
              <a:rPr b="0" lang="en" sz="1500" spc="-1" strike="noStrike">
                <a:solidFill>
                  <a:schemeClr val="dk1"/>
                </a:solidFill>
                <a:latin typeface="Comfortaa"/>
                <a:ea typeface="Comfortaa"/>
              </a:rPr>
              <a:t> for </a:t>
            </a:r>
            <a:r>
              <a:rPr b="0" lang="en" sz="1500" spc="-1" strike="noStrike">
                <a:solidFill>
                  <a:schemeClr val="dk1"/>
                </a:solidFill>
                <a:latin typeface="Comfortaa"/>
                <a:ea typeface="Comfortaa"/>
              </a:rPr>
              <a:t>general audiences when attempting to interpret.</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 </a:t>
            </a:r>
            <a:endParaRPr b="0" lang="en-US" sz="2800" spc="-1" strike="noStrike">
              <a:solidFill>
                <a:srgbClr val="000000"/>
              </a:solidFill>
              <a:latin typeface="Arial"/>
            </a:endParaRPr>
          </a:p>
        </p:txBody>
      </p:sp>
      <p:sp>
        <p:nvSpPr>
          <p:cNvPr id="48"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en" sz="1800" spc="-1" strike="noStrike">
                <a:solidFill>
                  <a:schemeClr val="dk2"/>
                </a:solidFill>
                <a:latin typeface="Comfortaa"/>
                <a:ea typeface="Comfortaa"/>
              </a:rPr>
              <a:t> </a:t>
            </a:r>
            <a:endParaRPr b="0" lang="en-US" sz="1800" spc="-1" strike="noStrike">
              <a:solidFill>
                <a:srgbClr val="000000"/>
              </a:solidFill>
              <a:latin typeface="Arial"/>
            </a:endParaRPr>
          </a:p>
        </p:txBody>
      </p:sp>
      <p:pic>
        <p:nvPicPr>
          <p:cNvPr id="49" name="Google Shape;77;p16" descr=""/>
          <p:cNvPicPr/>
          <p:nvPr/>
        </p:nvPicPr>
        <p:blipFill>
          <a:blip r:embed="rId2"/>
          <a:stretch/>
        </p:blipFill>
        <p:spPr>
          <a:xfrm>
            <a:off x="2030760" y="175680"/>
            <a:ext cx="4791960" cy="4791960"/>
          </a:xfrm>
          <a:prstGeom prst="rect">
            <a:avLst/>
          </a:prstGeom>
          <a:ln w="76200">
            <a:solidFill>
              <a:srgbClr val="c9daf8"/>
            </a:solidFill>
            <a:round/>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Data Preprocessing I</a:t>
            </a:r>
            <a:endParaRPr b="0" lang="en-US" sz="2800" spc="-1" strike="noStrike">
              <a:solidFill>
                <a:srgbClr val="000000"/>
              </a:solidFill>
              <a:latin typeface="Arial"/>
            </a:endParaRPr>
          </a:p>
        </p:txBody>
      </p:sp>
      <p:sp>
        <p:nvSpPr>
          <p:cNvPr id="51" name="PlaceHolder 2"/>
          <p:cNvSpPr>
            <a:spLocks noGrp="1"/>
          </p:cNvSpPr>
          <p:nvPr>
            <p:ph/>
          </p:nvPr>
        </p:nvSpPr>
        <p:spPr>
          <a:xfrm>
            <a:off x="311760" y="1152360"/>
            <a:ext cx="8520120" cy="3416040"/>
          </a:xfrm>
          <a:prstGeom prst="rect">
            <a:avLst/>
          </a:prstGeom>
          <a:solidFill>
            <a:srgbClr val="ffffff">
              <a:alpha val="43000"/>
            </a:srgbClr>
          </a:solidFill>
          <a:ln w="9360">
            <a:solidFill>
              <a:srgbClr val="e1f3f8"/>
            </a:solidFill>
            <a:round/>
          </a:ln>
        </p:spPr>
        <p:txBody>
          <a:bodyPr lIns="91440" rIns="91440" tIns="91440" bIns="91440" anchor="t">
            <a:normAutofit fontScale="87222"/>
          </a:bodyPr>
          <a:p>
            <a:pPr indent="0">
              <a:lnSpc>
                <a:spcPct val="115000"/>
              </a:lnSpc>
              <a:buNone/>
              <a:tabLst>
                <a:tab algn="l" pos="0"/>
              </a:tabLst>
            </a:pPr>
            <a:r>
              <a:rPr b="0" lang="en" sz="1800" spc="-1" strike="noStrike">
                <a:solidFill>
                  <a:schemeClr val="dk2"/>
                </a:solidFill>
                <a:latin typeface="Comfortaa"/>
                <a:ea typeface="Comfortaa"/>
              </a:rPr>
              <a:t>Arguably the most aching part of this project, as we </a:t>
            </a:r>
            <a:r>
              <a:rPr b="0" i="1" lang="en" sz="1800" spc="-1" strike="noStrike">
                <a:solidFill>
                  <a:schemeClr val="dk2"/>
                </a:solidFill>
                <a:latin typeface="Comfortaa"/>
                <a:ea typeface="Comfortaa"/>
              </a:rPr>
              <a:t>did not</a:t>
            </a:r>
            <a:r>
              <a:rPr b="0" lang="en" sz="1800" spc="-1" strike="noStrike">
                <a:solidFill>
                  <a:schemeClr val="dk2"/>
                </a:solidFill>
                <a:latin typeface="Comfortaa"/>
                <a:ea typeface="Comfortaa"/>
              </a:rPr>
              <a:t> know if this was even possible at first.</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Not only is swell and wind data </a:t>
            </a:r>
            <a:r>
              <a:rPr b="1" i="1" lang="en" sz="1800" spc="-1" strike="noStrike">
                <a:solidFill>
                  <a:schemeClr val="dk2"/>
                </a:solidFill>
                <a:latin typeface="Comfortaa"/>
                <a:ea typeface="Comfortaa"/>
              </a:rPr>
              <a:t>extremely</a:t>
            </a:r>
            <a:r>
              <a:rPr b="0" lang="en" sz="1800" spc="-1" strike="noStrike">
                <a:solidFill>
                  <a:schemeClr val="dk2"/>
                </a:solidFill>
                <a:latin typeface="Comfortaa"/>
                <a:ea typeface="Comfortaa"/>
              </a:rPr>
              <a:t> difficult to access legally, it’s even more difficult to have a computer program make sense of that input.</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Data accessed from </a:t>
            </a:r>
            <a:r>
              <a:rPr b="1" lang="en" sz="1800" spc="-1" strike="noStrike">
                <a:solidFill>
                  <a:schemeClr val="dk2"/>
                </a:solidFill>
                <a:latin typeface="Comfortaa"/>
                <a:ea typeface="Comfortaa"/>
              </a:rPr>
              <a:t>SurfForecast.com</a:t>
            </a:r>
            <a:r>
              <a:rPr b="0" lang="en" sz="1800" spc="-1" strike="noStrike">
                <a:solidFill>
                  <a:schemeClr val="dk2"/>
                </a:solidFill>
                <a:latin typeface="Comfortaa"/>
                <a:ea typeface="Comfortaa"/>
              </a:rPr>
              <a:t>, </a:t>
            </a:r>
            <a:r>
              <a:rPr b="1" lang="en" sz="1800" spc="-1" strike="noStrike">
                <a:solidFill>
                  <a:schemeClr val="dk2"/>
                </a:solidFill>
                <a:latin typeface="Comfortaa"/>
                <a:ea typeface="Comfortaa"/>
              </a:rPr>
              <a:t>Pysufline</a:t>
            </a:r>
            <a:r>
              <a:rPr b="0" lang="en" sz="1800" spc="-1" strike="noStrike">
                <a:solidFill>
                  <a:schemeClr val="dk2"/>
                </a:solidFill>
                <a:latin typeface="Comfortaa"/>
                <a:ea typeface="Comfortaa"/>
              </a:rPr>
              <a:t>, and </a:t>
            </a:r>
            <a:r>
              <a:rPr b="1" lang="en" sz="1800" spc="-1" strike="noStrike">
                <a:solidFill>
                  <a:schemeClr val="dk2"/>
                </a:solidFill>
                <a:latin typeface="Comfortaa"/>
                <a:ea typeface="Comfortaa"/>
              </a:rPr>
              <a:t>RealWaterSports.com</a:t>
            </a:r>
            <a:r>
              <a:rPr b="0" lang="en" sz="1800" spc="-1" strike="noStrike">
                <a:solidFill>
                  <a:schemeClr val="dk2"/>
                </a:solidFill>
                <a:latin typeface="Comfortaa"/>
                <a:ea typeface="Comfortaa"/>
              </a:rPr>
              <a:t>.</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It took </a:t>
            </a:r>
            <a:r>
              <a:rPr b="1" lang="en" sz="1800" spc="-1" strike="noStrike">
                <a:solidFill>
                  <a:schemeClr val="dk2"/>
                </a:solidFill>
                <a:latin typeface="Comfortaa"/>
                <a:ea typeface="Comfortaa"/>
              </a:rPr>
              <a:t>weeks of test trials</a:t>
            </a:r>
            <a:r>
              <a:rPr b="0" lang="en" sz="1800" spc="-1" strike="noStrike">
                <a:solidFill>
                  <a:schemeClr val="dk2"/>
                </a:solidFill>
                <a:latin typeface="Comfortaa"/>
                <a:ea typeface="Comfortaa"/>
              </a:rPr>
              <a:t>: scraping, cleaning, processing, organizing, and storing/accessing, and each read and write to the database costs money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In the end, we effectively simulated</a:t>
            </a:r>
            <a:r>
              <a:rPr b="1" lang="en" sz="1800" spc="-1" strike="noStrike">
                <a:solidFill>
                  <a:schemeClr val="dk2"/>
                </a:solidFill>
                <a:latin typeface="Comfortaa"/>
                <a:ea typeface="Comfortaa"/>
              </a:rPr>
              <a:t> years of surf data for a single beach</a:t>
            </a:r>
            <a:r>
              <a:rPr b="0" lang="en" sz="1800" spc="-1" strike="noStrike">
                <a:solidFill>
                  <a:schemeClr val="dk2"/>
                </a:solidFill>
                <a:latin typeface="Comfortaa"/>
                <a:ea typeface="Comfortaa"/>
              </a:rPr>
              <a:t> using two weeks worth of data from thousands of beaches across the pacific coast.</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Data Preprocessing II</a:t>
            </a:r>
            <a:endParaRPr b="0" lang="en-US" sz="2800" spc="-1" strike="noStrike">
              <a:solidFill>
                <a:srgbClr val="000000"/>
              </a:solidFill>
              <a:latin typeface="Arial"/>
            </a:endParaRPr>
          </a:p>
        </p:txBody>
      </p:sp>
      <p:sp>
        <p:nvSpPr>
          <p:cNvPr id="53" name="PlaceHolder 2"/>
          <p:cNvSpPr>
            <a:spLocks noGrp="1"/>
          </p:cNvSpPr>
          <p:nvPr>
            <p:ph/>
          </p:nvPr>
        </p:nvSpPr>
        <p:spPr>
          <a:xfrm>
            <a:off x="311760" y="1152360"/>
            <a:ext cx="8520120" cy="3109320"/>
          </a:xfrm>
          <a:prstGeom prst="rect">
            <a:avLst/>
          </a:prstGeom>
          <a:solidFill>
            <a:srgbClr val="ffffff">
              <a:alpha val="43000"/>
            </a:srgbClr>
          </a:solidFill>
          <a:ln w="9360">
            <a:solidFill>
              <a:srgbClr val="e1f3f8"/>
            </a:solidFill>
            <a:round/>
          </a:ln>
        </p:spPr>
        <p:txBody>
          <a:bodyPr lIns="91440" rIns="91440" tIns="91440" bIns="91440" anchor="t">
            <a:normAutofit fontScale="77777"/>
          </a:bodyPr>
          <a:p>
            <a:pPr indent="0">
              <a:lnSpc>
                <a:spcPct val="115000"/>
              </a:lnSpc>
              <a:buNone/>
              <a:tabLst>
                <a:tab algn="l" pos="0"/>
              </a:tabLst>
            </a:pPr>
            <a:r>
              <a:rPr b="0" lang="en" sz="1800" spc="-1" strike="noStrike">
                <a:solidFill>
                  <a:schemeClr val="dk2"/>
                </a:solidFill>
                <a:latin typeface="Comfortaa"/>
                <a:ea typeface="Comfortaa"/>
              </a:rPr>
              <a:t>Using </a:t>
            </a:r>
            <a:r>
              <a:rPr b="1" lang="en" sz="1800" spc="-1" strike="noStrike">
                <a:solidFill>
                  <a:schemeClr val="dk2"/>
                </a:solidFill>
                <a:latin typeface="Comfortaa"/>
                <a:ea typeface="Comfortaa"/>
              </a:rPr>
              <a:t>BeautifulSoup</a:t>
            </a:r>
            <a:r>
              <a:rPr b="0" lang="en" sz="1800" spc="-1" strike="noStrike">
                <a:solidFill>
                  <a:schemeClr val="dk2"/>
                </a:solidFill>
                <a:latin typeface="Comfortaa"/>
                <a:ea typeface="Comfortaa"/>
              </a:rPr>
              <a:t>, </a:t>
            </a:r>
            <a:r>
              <a:rPr b="1" lang="en" sz="1800" spc="-1" strike="noStrike">
                <a:solidFill>
                  <a:schemeClr val="dk2"/>
                </a:solidFill>
                <a:latin typeface="Comfortaa"/>
                <a:ea typeface="Comfortaa"/>
              </a:rPr>
              <a:t>Pandas</a:t>
            </a:r>
            <a:r>
              <a:rPr b="0" lang="en" sz="1800" spc="-1" strike="noStrike">
                <a:solidFill>
                  <a:schemeClr val="dk2"/>
                </a:solidFill>
                <a:latin typeface="Comfortaa"/>
                <a:ea typeface="Comfortaa"/>
              </a:rPr>
              <a:t>, </a:t>
            </a:r>
            <a:r>
              <a:rPr b="1" lang="en" sz="1800" spc="-1" strike="noStrike">
                <a:solidFill>
                  <a:schemeClr val="dk2"/>
                </a:solidFill>
                <a:latin typeface="Comfortaa"/>
                <a:ea typeface="Comfortaa"/>
              </a:rPr>
              <a:t>Selenium</a:t>
            </a:r>
            <a:r>
              <a:rPr b="0" lang="en" sz="1800" spc="-1" strike="noStrike">
                <a:solidFill>
                  <a:schemeClr val="dk2"/>
                </a:solidFill>
                <a:latin typeface="Comfortaa"/>
                <a:ea typeface="Comfortaa"/>
              </a:rPr>
              <a:t>, </a:t>
            </a:r>
            <a:r>
              <a:rPr b="1" lang="en" sz="1800" spc="-1" strike="noStrike">
                <a:solidFill>
                  <a:schemeClr val="dk2"/>
                </a:solidFill>
                <a:latin typeface="Comfortaa"/>
                <a:ea typeface="Comfortaa"/>
              </a:rPr>
              <a:t>MapBox</a:t>
            </a:r>
            <a:r>
              <a:rPr b="0" lang="en" sz="1800" spc="-1" strike="noStrike">
                <a:solidFill>
                  <a:schemeClr val="dk2"/>
                </a:solidFill>
                <a:latin typeface="Comfortaa"/>
                <a:ea typeface="Comfortaa"/>
              </a:rPr>
              <a:t>, and </a:t>
            </a:r>
            <a:r>
              <a:rPr b="1" lang="en" sz="1800" spc="-1" strike="noStrike">
                <a:solidFill>
                  <a:schemeClr val="dk2"/>
                </a:solidFill>
                <a:latin typeface="Comfortaa"/>
                <a:ea typeface="Comfortaa"/>
              </a:rPr>
              <a:t>Python</a:t>
            </a:r>
            <a:r>
              <a:rPr b="0" lang="en" sz="1800" spc="-1" strike="noStrike">
                <a:solidFill>
                  <a:schemeClr val="dk2"/>
                </a:solidFill>
                <a:latin typeface="Comfortaa"/>
                <a:ea typeface="Comfortaa"/>
              </a:rPr>
              <a:t>, various data preprocessing programs were developed.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2"/>
                </a:solidFill>
                <a:latin typeface="Comfortaa"/>
                <a:ea typeface="Comfortaa"/>
              </a:rPr>
              <a:t>Storage was accomplished using </a:t>
            </a:r>
            <a:r>
              <a:rPr b="1" lang="en" sz="1800" spc="-1" strike="noStrike">
                <a:solidFill>
                  <a:schemeClr val="dk2"/>
                </a:solidFill>
                <a:latin typeface="Comfortaa"/>
                <a:ea typeface="Comfortaa"/>
              </a:rPr>
              <a:t>Google’s Firebase</a:t>
            </a:r>
            <a:r>
              <a:rPr b="0" lang="en" sz="1800" spc="-1" strike="noStrike">
                <a:solidFill>
                  <a:schemeClr val="dk2"/>
                </a:solidFill>
                <a:latin typeface="Comfortaa"/>
                <a:ea typeface="Comfortaa"/>
              </a:rPr>
              <a:t>.</a:t>
            </a:r>
            <a:endParaRPr b="0" lang="en-US" sz="1800" spc="-1" strike="noStrike">
              <a:solidFill>
                <a:srgbClr val="000000"/>
              </a:solidFill>
              <a:latin typeface="Arial"/>
            </a:endParaRPr>
          </a:p>
          <a:p>
            <a:pPr indent="0">
              <a:lnSpc>
                <a:spcPct val="115000"/>
              </a:lnSpc>
              <a:spcBef>
                <a:spcPts val="1199"/>
              </a:spcBef>
              <a:buNone/>
              <a:tabLst>
                <a:tab algn="l" pos="0"/>
              </a:tabLst>
            </a:pPr>
            <a:r>
              <a:rPr b="1" lang="en" sz="1800" spc="-1" strike="noStrike">
                <a:solidFill>
                  <a:schemeClr val="dk2"/>
                </a:solidFill>
                <a:latin typeface="Comfortaa"/>
                <a:ea typeface="Comfortaa"/>
              </a:rPr>
              <a:t>Feature Engineering</a:t>
            </a:r>
            <a:r>
              <a:rPr b="0" lang="en" sz="1800" spc="-1" strike="noStrike">
                <a:solidFill>
                  <a:schemeClr val="dk2"/>
                </a:solidFill>
                <a:latin typeface="Comfortaa"/>
                <a:ea typeface="Comfortaa"/>
              </a:rPr>
              <a:t> was used to make use and better sense of the data regarding wind/swell direction.</a:t>
            </a:r>
            <a:endParaRPr b="0" lang="en-US" sz="1800" spc="-1" strike="noStrike">
              <a:solidFill>
                <a:srgbClr val="000000"/>
              </a:solidFill>
              <a:latin typeface="Arial"/>
            </a:endParaRPr>
          </a:p>
          <a:p>
            <a:pPr indent="0">
              <a:lnSpc>
                <a:spcPct val="115000"/>
              </a:lnSpc>
              <a:spcBef>
                <a:spcPts val="1199"/>
              </a:spcBef>
              <a:buNone/>
              <a:tabLst>
                <a:tab algn="l" pos="0"/>
              </a:tabLst>
            </a:pPr>
            <a:r>
              <a:rPr b="0" i="1" lang="en" sz="1800" spc="-1" strike="noStrike">
                <a:solidFill>
                  <a:schemeClr val="dk2"/>
                </a:solidFill>
                <a:latin typeface="Comfortaa"/>
                <a:ea typeface="Comfortaa"/>
              </a:rPr>
              <a:t>Compiling testing and training data</a:t>
            </a:r>
            <a:r>
              <a:rPr b="0" lang="en" sz="1800" spc="-1" strike="noStrike">
                <a:solidFill>
                  <a:schemeClr val="dk2"/>
                </a:solidFill>
                <a:latin typeface="Comfortaa"/>
                <a:ea typeface="Comfortaa"/>
              </a:rPr>
              <a:t>: </a:t>
            </a:r>
            <a:endParaRPr b="0" lang="en-US" sz="1800" spc="-1" strike="noStrike">
              <a:solidFill>
                <a:srgbClr val="000000"/>
              </a:solidFill>
              <a:latin typeface="Arial"/>
            </a:endParaRPr>
          </a:p>
          <a:p>
            <a:pPr marL="457200" indent="0">
              <a:lnSpc>
                <a:spcPct val="115000"/>
              </a:lnSpc>
              <a:spcBef>
                <a:spcPts val="1199"/>
              </a:spcBef>
              <a:spcAft>
                <a:spcPts val="1199"/>
              </a:spcAft>
              <a:buNone/>
              <a:tabLst>
                <a:tab algn="l" pos="0"/>
              </a:tabLst>
            </a:pPr>
            <a:r>
              <a:rPr b="0" lang="en" sz="1800" spc="-1" strike="noStrike">
                <a:solidFill>
                  <a:schemeClr val="dk2"/>
                </a:solidFill>
                <a:latin typeface="Comfortaa"/>
                <a:ea typeface="Comfortaa"/>
              </a:rPr>
              <a:t>One set created from surforecast.com containing a </a:t>
            </a:r>
            <a:r>
              <a:rPr b="1" lang="en" sz="1910" spc="-1" strike="noStrike">
                <a:solidFill>
                  <a:schemeClr val="dk2"/>
                </a:solidFill>
                <a:latin typeface="Comfortaa"/>
                <a:ea typeface="Comfortaa"/>
              </a:rPr>
              <a:t>quality rating</a:t>
            </a:r>
            <a:r>
              <a:rPr b="0" lang="en" sz="1800" spc="-1" strike="noStrike">
                <a:solidFill>
                  <a:schemeClr val="dk2"/>
                </a:solidFill>
                <a:latin typeface="Comfortaa"/>
                <a:ea typeface="Comfortaa"/>
              </a:rPr>
              <a:t> (judged by a qualified surf reporter), the other set from the corresponding </a:t>
            </a:r>
            <a:r>
              <a:rPr b="1" lang="en" sz="1910" spc="-1" strike="noStrike">
                <a:solidFill>
                  <a:schemeClr val="dk2"/>
                </a:solidFill>
                <a:latin typeface="Comfortaa"/>
                <a:ea typeface="Comfortaa"/>
              </a:rPr>
              <a:t>raw surf data</a:t>
            </a:r>
            <a:r>
              <a:rPr b="0" lang="en" sz="1800" spc="-1" strike="noStrike">
                <a:solidFill>
                  <a:schemeClr val="dk2"/>
                </a:solidFill>
                <a:latin typeface="Comfortaa"/>
                <a:ea typeface="Comfortaa"/>
              </a:rPr>
              <a:t> (NOAA, Meo), lacking any human analysis or quality report.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223560" cy="201960"/>
          </a:xfrm>
          <a:prstGeom prst="rect">
            <a:avLst/>
          </a:prstGeom>
          <a:noFill/>
          <a:ln w="0">
            <a:noFill/>
          </a:ln>
          <a:effectLst>
            <a:outerShdw dist="9360" dir="0" blurRad="28440" rotWithShape="0">
              <a:srgbClr val="073763"/>
            </a:outerShdw>
          </a:effectLst>
        </p:spPr>
        <p:txBody>
          <a:bodyPr lIns="91440" rIns="91440" tIns="91440" bIns="91440" anchor="t">
            <a:normAutofit fontScale="12497" lnSpcReduction="20000"/>
          </a:bodyPr>
          <a:p>
            <a:pPr indent="0">
              <a:lnSpc>
                <a:spcPct val="100000"/>
              </a:lnSpc>
              <a:buNone/>
              <a:tabLst>
                <a:tab algn="l" pos="0"/>
              </a:tabLst>
            </a:pPr>
            <a:r>
              <a:rPr b="1" lang="en" sz="2800" spc="-1" strike="noStrike">
                <a:solidFill>
                  <a:schemeClr val="dk1"/>
                </a:solidFill>
                <a:latin typeface="Comfortaa"/>
                <a:ea typeface="Comfortaa"/>
              </a:rPr>
              <a:t> </a:t>
            </a:r>
            <a:endParaRPr b="0" lang="en-US" sz="2800" spc="-1" strike="noStrike">
              <a:solidFill>
                <a:srgbClr val="000000"/>
              </a:solidFill>
              <a:latin typeface="Arial"/>
            </a:endParaRPr>
          </a:p>
        </p:txBody>
      </p:sp>
      <p:sp>
        <p:nvSpPr>
          <p:cNvPr id="55" name="PlaceHolder 2"/>
          <p:cNvSpPr>
            <a:spLocks noGrp="1"/>
          </p:cNvSpPr>
          <p:nvPr>
            <p:ph/>
          </p:nvPr>
        </p:nvSpPr>
        <p:spPr>
          <a:xfrm>
            <a:off x="311760" y="1152360"/>
            <a:ext cx="379800" cy="420120"/>
          </a:xfrm>
          <a:prstGeom prst="rect">
            <a:avLst/>
          </a:prstGeom>
          <a:noFill/>
          <a:ln w="0">
            <a:noFill/>
          </a:ln>
        </p:spPr>
        <p:txBody>
          <a:bodyPr lIns="91440" rIns="91440" tIns="91440" bIns="91440" anchor="t">
            <a:normAutofit fontScale="87222" lnSpcReduction="10000"/>
          </a:bodyPr>
          <a:p>
            <a:pPr indent="0">
              <a:lnSpc>
                <a:spcPct val="115000"/>
              </a:lnSpc>
              <a:spcAft>
                <a:spcPts val="1199"/>
              </a:spcAft>
              <a:buNone/>
              <a:tabLst>
                <a:tab algn="l" pos="0"/>
              </a:tabLst>
            </a:pPr>
            <a:r>
              <a:rPr b="0" lang="en" sz="1800" spc="-1" strike="noStrike">
                <a:solidFill>
                  <a:schemeClr val="dk2"/>
                </a:solidFill>
                <a:latin typeface="Comfortaa"/>
                <a:ea typeface="Comfortaa"/>
              </a:rPr>
              <a:t> </a:t>
            </a:r>
            <a:endParaRPr b="0" lang="en-US" sz="1800" spc="-1" strike="noStrike">
              <a:solidFill>
                <a:srgbClr val="000000"/>
              </a:solidFill>
              <a:latin typeface="Arial"/>
            </a:endParaRPr>
          </a:p>
        </p:txBody>
      </p:sp>
      <p:pic>
        <p:nvPicPr>
          <p:cNvPr id="56" name="Google Shape;96;p19" descr=""/>
          <p:cNvPicPr/>
          <p:nvPr/>
        </p:nvPicPr>
        <p:blipFill>
          <a:blip r:embed="rId2"/>
          <a:stretch/>
        </p:blipFill>
        <p:spPr>
          <a:xfrm>
            <a:off x="91800" y="85320"/>
            <a:ext cx="4543200" cy="1837800"/>
          </a:xfrm>
          <a:prstGeom prst="rect">
            <a:avLst/>
          </a:prstGeom>
          <a:ln w="38100">
            <a:solidFill>
              <a:srgbClr val="c9daf8"/>
            </a:solidFill>
            <a:round/>
          </a:ln>
        </p:spPr>
      </p:pic>
      <p:pic>
        <p:nvPicPr>
          <p:cNvPr id="57" name="Google Shape;97;p19" descr=""/>
          <p:cNvPicPr/>
          <p:nvPr/>
        </p:nvPicPr>
        <p:blipFill>
          <a:blip r:embed="rId3"/>
          <a:stretch/>
        </p:blipFill>
        <p:spPr>
          <a:xfrm>
            <a:off x="333360" y="1979640"/>
            <a:ext cx="4238280" cy="3066840"/>
          </a:xfrm>
          <a:prstGeom prst="rect">
            <a:avLst/>
          </a:prstGeom>
          <a:ln w="38100">
            <a:solidFill>
              <a:srgbClr val="c9daf8"/>
            </a:solidFill>
            <a:round/>
          </a:ln>
        </p:spPr>
      </p:pic>
      <p:pic>
        <p:nvPicPr>
          <p:cNvPr id="58" name="Google Shape;98;p19" descr=""/>
          <p:cNvPicPr/>
          <p:nvPr/>
        </p:nvPicPr>
        <p:blipFill>
          <a:blip r:embed="rId4"/>
          <a:stretch/>
        </p:blipFill>
        <p:spPr>
          <a:xfrm>
            <a:off x="4635000" y="85320"/>
            <a:ext cx="4238280" cy="2256120"/>
          </a:xfrm>
          <a:prstGeom prst="rect">
            <a:avLst/>
          </a:prstGeom>
          <a:ln w="38100">
            <a:solidFill>
              <a:srgbClr val="c9daf8"/>
            </a:solidFill>
            <a:round/>
          </a:ln>
        </p:spPr>
      </p:pic>
      <p:pic>
        <p:nvPicPr>
          <p:cNvPr id="59" name="Google Shape;99;p19" descr=""/>
          <p:cNvPicPr/>
          <p:nvPr/>
        </p:nvPicPr>
        <p:blipFill>
          <a:blip r:embed="rId5"/>
          <a:stretch/>
        </p:blipFill>
        <p:spPr>
          <a:xfrm>
            <a:off x="4635000" y="3911760"/>
            <a:ext cx="3926160" cy="1134360"/>
          </a:xfrm>
          <a:prstGeom prst="rect">
            <a:avLst/>
          </a:prstGeom>
          <a:ln w="38100">
            <a:solidFill>
              <a:srgbClr val="c9daf8"/>
            </a:solidFill>
            <a:round/>
          </a:ln>
        </p:spPr>
      </p:pic>
      <p:pic>
        <p:nvPicPr>
          <p:cNvPr id="60" name="Google Shape;100;p19" descr=""/>
          <p:cNvPicPr/>
          <p:nvPr/>
        </p:nvPicPr>
        <p:blipFill>
          <a:blip r:embed="rId6"/>
          <a:stretch/>
        </p:blipFill>
        <p:spPr>
          <a:xfrm>
            <a:off x="4635000" y="2403000"/>
            <a:ext cx="4381200" cy="1447560"/>
          </a:xfrm>
          <a:prstGeom prst="rect">
            <a:avLst/>
          </a:prstGeom>
          <a:ln w="38100">
            <a:solidFill>
              <a:srgbClr val="c9daf8"/>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Data and Methodology</a:t>
            </a:r>
            <a:endParaRPr b="0" lang="en-US" sz="2800" spc="-1" strike="noStrike">
              <a:solidFill>
                <a:srgbClr val="000000"/>
              </a:solidFill>
              <a:latin typeface="Arial"/>
            </a:endParaRPr>
          </a:p>
        </p:txBody>
      </p:sp>
      <p:sp>
        <p:nvSpPr>
          <p:cNvPr id="62" name="PlaceHolder 2"/>
          <p:cNvSpPr>
            <a:spLocks noGrp="1"/>
          </p:cNvSpPr>
          <p:nvPr>
            <p:ph/>
          </p:nvPr>
        </p:nvSpPr>
        <p:spPr>
          <a:xfrm>
            <a:off x="311760" y="1152360"/>
            <a:ext cx="8520120" cy="3416040"/>
          </a:xfrm>
          <a:prstGeom prst="rect">
            <a:avLst/>
          </a:prstGeom>
          <a:solidFill>
            <a:srgbClr val="ffffff">
              <a:alpha val="43000"/>
            </a:srgbClr>
          </a:solidFill>
          <a:ln w="0">
            <a:noFill/>
          </a:ln>
        </p:spPr>
        <p:txBody>
          <a:bodyPr lIns="91440" rIns="91440" tIns="91440" bIns="91440" anchor="t">
            <a:normAutofit/>
          </a:bodyPr>
          <a:p>
            <a:pPr indent="0">
              <a:lnSpc>
                <a:spcPct val="115000"/>
              </a:lnSpc>
              <a:buNone/>
              <a:tabLst>
                <a:tab algn="l" pos="0"/>
              </a:tabLst>
            </a:pPr>
            <a:r>
              <a:rPr b="0" lang="en" sz="1800" spc="-1" strike="noStrike">
                <a:solidFill>
                  <a:schemeClr val="dk1"/>
                </a:solidFill>
                <a:latin typeface="Comfortaa"/>
                <a:ea typeface="Comfortaa"/>
              </a:rPr>
              <a:t>Time Frame: 26/11/24-30/11/24</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Geographic Scope: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Sample Size: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Weather Data: </a:t>
            </a:r>
            <a:endParaRPr b="0" lang="en-US" sz="1800" spc="-1" strike="noStrike">
              <a:solidFill>
                <a:srgbClr val="000000"/>
              </a:solidFill>
              <a:latin typeface="Arial"/>
            </a:endParaRPr>
          </a:p>
          <a:p>
            <a:pPr indent="0">
              <a:lnSpc>
                <a:spcPct val="115000"/>
              </a:lnSpc>
              <a:spcBef>
                <a:spcPts val="1199"/>
              </a:spcBef>
              <a:buNone/>
              <a:tabLst>
                <a:tab algn="l" pos="0"/>
              </a:tabLst>
            </a:pPr>
            <a:r>
              <a:rPr b="0" lang="en" sz="1800" spc="-1" strike="noStrike">
                <a:solidFill>
                  <a:schemeClr val="dk1"/>
                </a:solidFill>
                <a:latin typeface="Comfortaa"/>
                <a:ea typeface="Comfortaa"/>
              </a:rPr>
              <a:t>Preprocessing: Pandas</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en" sz="1800" spc="-1" strike="noStrike">
                <a:solidFill>
                  <a:schemeClr val="dk1"/>
                </a:solidFill>
                <a:latin typeface="Comfortaa"/>
                <a:ea typeface="Comfortaa"/>
              </a:rPr>
              <a:t>Model Used: sklearn RandomForestRegressor and GridSearchCV</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a:effectLst>
            <a:outerShdw dist="9360" dir="0" blurRad="28440" rotWithShape="0">
              <a:srgbClr val="073763"/>
            </a:outerShdw>
          </a:effectLst>
        </p:spPr>
        <p:txBody>
          <a:bodyPr lIns="91440" rIns="91440" tIns="91440" bIns="91440" anchor="t">
            <a:normAutofit fontScale="93550"/>
          </a:bodyPr>
          <a:p>
            <a:pPr indent="0">
              <a:lnSpc>
                <a:spcPct val="100000"/>
              </a:lnSpc>
              <a:buNone/>
              <a:tabLst>
                <a:tab algn="l" pos="0"/>
              </a:tabLst>
            </a:pPr>
            <a:r>
              <a:rPr b="1" lang="en" sz="2800" spc="-1" strike="noStrike">
                <a:solidFill>
                  <a:schemeClr val="dk1"/>
                </a:solidFill>
                <a:latin typeface="Comfortaa"/>
                <a:ea typeface="Comfortaa"/>
              </a:rPr>
              <a:t>Experimental Results</a:t>
            </a:r>
            <a:endParaRPr b="0" lang="en-US" sz="2800" spc="-1" strike="noStrike">
              <a:solidFill>
                <a:srgbClr val="000000"/>
              </a:solidFill>
              <a:latin typeface="Arial"/>
            </a:endParaRPr>
          </a:p>
        </p:txBody>
      </p:sp>
      <p:sp>
        <p:nvSpPr>
          <p:cNvPr id="64" name="PlaceHolder 2"/>
          <p:cNvSpPr>
            <a:spLocks noGrp="1"/>
          </p:cNvSpPr>
          <p:nvPr>
            <p:ph/>
          </p:nvPr>
        </p:nvSpPr>
        <p:spPr>
          <a:xfrm>
            <a:off x="311760" y="1152360"/>
            <a:ext cx="8520120" cy="3416040"/>
          </a:xfrm>
          <a:prstGeom prst="rect">
            <a:avLst/>
          </a:prstGeom>
          <a:noFill/>
          <a:ln w="0">
            <a:noFill/>
          </a:ln>
        </p:spPr>
        <p:txBody>
          <a:bodyPr lIns="0" rIns="0" tIns="0" bIns="0" anchor="t">
            <a:normAutofit fontScale="87123"/>
          </a:bodyPr>
          <a:p>
            <a:pPr indent="0">
              <a:spcBef>
                <a:spcPts val="1417"/>
              </a:spcBef>
              <a:buNone/>
            </a:pPr>
            <a:r>
              <a:rPr b="0" lang="en-US" sz="1400" spc="-1" strike="noStrike">
                <a:solidFill>
                  <a:srgbClr val="000000"/>
                </a:solidFill>
                <a:latin typeface="Arial"/>
              </a:rPr>
              <a:t>Performance Metrics:</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a:t>
            </a:r>
            <a:r>
              <a:rPr b="0" lang="en-US" sz="1400" spc="-1" strike="noStrike">
                <a:solidFill>
                  <a:srgbClr val="000000"/>
                </a:solidFill>
                <a:latin typeface="Arial"/>
              </a:rPr>
              <a:t> Visualization of Results: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Default Model Performance: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MAE: 0.1083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R²: 0.9591</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Tuned Model Performance: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MAE: 0.1080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R²: 0.9596</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Performance Improvement After Hyperparameter Tuning: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MAE Improvement: 0.0003 </a:t>
            </a:r>
            <a:endParaRPr b="0" lang="en-US" sz="1400" spc="-1" strike="noStrike">
              <a:solidFill>
                <a:srgbClr val="000000"/>
              </a:solidFill>
              <a:latin typeface="Arial"/>
            </a:endParaRPr>
          </a:p>
          <a:p>
            <a:pPr indent="0">
              <a:spcBef>
                <a:spcPts val="1417"/>
              </a:spcBef>
              <a:buNone/>
            </a:pPr>
            <a:r>
              <a:rPr b="0" lang="en-US" sz="1400" spc="-1" strike="noStrike">
                <a:solidFill>
                  <a:srgbClr val="000000"/>
                </a:solidFill>
                <a:latin typeface="Arial"/>
              </a:rPr>
              <a:t>R² Improvement: 0.0004 </a:t>
            </a:r>
            <a:endParaRPr b="0" lang="en-US" sz="1400" spc="-1" strike="noStrike">
              <a:solidFill>
                <a:srgbClr val="000000"/>
              </a:solidFill>
              <a:latin typeface="Arial"/>
            </a:endParaRPr>
          </a:p>
        </p:txBody>
      </p:sp>
      <p:pic>
        <p:nvPicPr>
          <p:cNvPr id="65" name="" descr=""/>
          <p:cNvPicPr/>
          <p:nvPr/>
        </p:nvPicPr>
        <p:blipFill>
          <a:blip r:embed="rId1"/>
          <a:stretch/>
        </p:blipFill>
        <p:spPr>
          <a:xfrm>
            <a:off x="4343400" y="1832400"/>
            <a:ext cx="4343400" cy="3196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2024-12-01T18:00:45Z</dcterms:modified>
  <cp:revision>2</cp:revision>
  <dc:subject/>
  <dc:title/>
</cp:coreProperties>
</file>