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omfortaa Medium"/>
      <p:regular r:id="rId16"/>
      <p:bold r:id="rId17"/>
    </p:embeddedFont>
    <p:embeddedFont>
      <p:font typeface="Comforta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mfortaaMedium-bold.fntdata"/><Relationship Id="rId16" Type="http://schemas.openxmlformats.org/officeDocument/2006/relationships/font" Target="fonts/ComfortaaMedium-regular.fntdata"/><Relationship Id="rId5" Type="http://schemas.openxmlformats.org/officeDocument/2006/relationships/notesMaster" Target="notesMasters/notesMaster1.xml"/><Relationship Id="rId19" Type="http://schemas.openxmlformats.org/officeDocument/2006/relationships/font" Target="fonts/Comfortaa-bold.fntdata"/><Relationship Id="rId6" Type="http://schemas.openxmlformats.org/officeDocument/2006/relationships/slide" Target="slides/slide1.xml"/><Relationship Id="rId18"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a970f73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a970f73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1a7e58bb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1a7e58bb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a7e58bb3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a7e58bb3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a7e58bb3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a7e58bb3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a812867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a812867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a7e58bb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a7e58bb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a7e58bb3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a7e58bb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a7e58bb3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a7e58bb3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a7e58bb3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a7e58bb3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effectLst>
            <a:outerShdw blurRad="28575" rotWithShape="0" algn="bl" dist="9525">
              <a:srgbClr val="073763"/>
            </a:outerShdw>
          </a:effectLst>
        </p:spPr>
        <p:txBody>
          <a:bodyPr anchorCtr="0" anchor="t" bIns="91425" lIns="91425" spcFirstLastPara="1" rIns="91425" wrap="square" tIns="91425">
            <a:normAutofit/>
          </a:bodyPr>
          <a:lstStyle>
            <a:lvl1pPr lvl="0">
              <a:spcBef>
                <a:spcPts val="0"/>
              </a:spcBef>
              <a:spcAft>
                <a:spcPts val="0"/>
              </a:spcAft>
              <a:buClr>
                <a:srgbClr val="CFE2F3"/>
              </a:buClr>
              <a:buSzPts val="2800"/>
              <a:buFont typeface="Comfortaa"/>
              <a:buNone/>
              <a:defRPr b="1">
                <a:solidFill>
                  <a:srgbClr val="CFE2F3"/>
                </a:solidFill>
                <a:latin typeface="Comfortaa"/>
                <a:ea typeface="Comfortaa"/>
                <a:cs typeface="Comfortaa"/>
                <a:sym typeface="Comforta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Comfortaa"/>
              <a:buChar char="●"/>
              <a:defRPr>
                <a:latin typeface="Comfortaa"/>
                <a:ea typeface="Comfortaa"/>
                <a:cs typeface="Comfortaa"/>
                <a:sym typeface="Comfortaa"/>
              </a:defRPr>
            </a:lvl1pPr>
            <a:lvl2pPr indent="-317500" lvl="1" marL="914400">
              <a:spcBef>
                <a:spcPts val="0"/>
              </a:spcBef>
              <a:spcAft>
                <a:spcPts val="0"/>
              </a:spcAft>
              <a:buSzPts val="1400"/>
              <a:buFont typeface="Comfortaa"/>
              <a:buChar char="○"/>
              <a:defRPr>
                <a:latin typeface="Comfortaa"/>
                <a:ea typeface="Comfortaa"/>
                <a:cs typeface="Comfortaa"/>
                <a:sym typeface="Comfortaa"/>
              </a:defRPr>
            </a:lvl2pPr>
            <a:lvl3pPr indent="-317500" lvl="2" marL="1371600">
              <a:spcBef>
                <a:spcPts val="0"/>
              </a:spcBef>
              <a:spcAft>
                <a:spcPts val="0"/>
              </a:spcAft>
              <a:buSzPts val="1400"/>
              <a:buFont typeface="Comfortaa"/>
              <a:buChar char="■"/>
              <a:defRPr>
                <a:latin typeface="Comfortaa"/>
                <a:ea typeface="Comfortaa"/>
                <a:cs typeface="Comfortaa"/>
                <a:sym typeface="Comfortaa"/>
              </a:defRPr>
            </a:lvl3pPr>
            <a:lvl4pPr indent="-317500" lvl="3" marL="1828800">
              <a:spcBef>
                <a:spcPts val="0"/>
              </a:spcBef>
              <a:spcAft>
                <a:spcPts val="0"/>
              </a:spcAft>
              <a:buSzPts val="1400"/>
              <a:buFont typeface="Comfortaa"/>
              <a:buChar char="●"/>
              <a:defRPr>
                <a:latin typeface="Comfortaa"/>
                <a:ea typeface="Comfortaa"/>
                <a:cs typeface="Comfortaa"/>
                <a:sym typeface="Comfortaa"/>
              </a:defRPr>
            </a:lvl4pPr>
            <a:lvl5pPr indent="-317500" lvl="4" marL="2286000">
              <a:spcBef>
                <a:spcPts val="0"/>
              </a:spcBef>
              <a:spcAft>
                <a:spcPts val="0"/>
              </a:spcAft>
              <a:buSzPts val="1400"/>
              <a:buFont typeface="Comfortaa"/>
              <a:buChar char="○"/>
              <a:defRPr>
                <a:latin typeface="Comfortaa"/>
                <a:ea typeface="Comfortaa"/>
                <a:cs typeface="Comfortaa"/>
                <a:sym typeface="Comfortaa"/>
              </a:defRPr>
            </a:lvl5pPr>
            <a:lvl6pPr indent="-317500" lvl="5" marL="2743200">
              <a:spcBef>
                <a:spcPts val="0"/>
              </a:spcBef>
              <a:spcAft>
                <a:spcPts val="0"/>
              </a:spcAft>
              <a:buSzPts val="1400"/>
              <a:buFont typeface="Comfortaa"/>
              <a:buChar char="■"/>
              <a:defRPr>
                <a:latin typeface="Comfortaa"/>
                <a:ea typeface="Comfortaa"/>
                <a:cs typeface="Comfortaa"/>
                <a:sym typeface="Comfortaa"/>
              </a:defRPr>
            </a:lvl6pPr>
            <a:lvl7pPr indent="-317500" lvl="6" marL="3200400">
              <a:spcBef>
                <a:spcPts val="0"/>
              </a:spcBef>
              <a:spcAft>
                <a:spcPts val="0"/>
              </a:spcAft>
              <a:buSzPts val="1400"/>
              <a:buFont typeface="Comfortaa"/>
              <a:buChar char="●"/>
              <a:defRPr>
                <a:latin typeface="Comfortaa"/>
                <a:ea typeface="Comfortaa"/>
                <a:cs typeface="Comfortaa"/>
                <a:sym typeface="Comfortaa"/>
              </a:defRPr>
            </a:lvl7pPr>
            <a:lvl8pPr indent="-317500" lvl="7" marL="3657600">
              <a:spcBef>
                <a:spcPts val="0"/>
              </a:spcBef>
              <a:spcAft>
                <a:spcPts val="0"/>
              </a:spcAft>
              <a:buSzPts val="1400"/>
              <a:buFont typeface="Comfortaa"/>
              <a:buChar char="○"/>
              <a:defRPr>
                <a:latin typeface="Comfortaa"/>
                <a:ea typeface="Comfortaa"/>
                <a:cs typeface="Comfortaa"/>
                <a:sym typeface="Comfortaa"/>
              </a:defRPr>
            </a:lvl8pPr>
            <a:lvl9pPr indent="-317500" lvl="8" marL="4114800">
              <a:spcBef>
                <a:spcPts val="0"/>
              </a:spcBef>
              <a:spcAft>
                <a:spcPts val="0"/>
              </a:spcAft>
              <a:buSzPts val="1400"/>
              <a:buFont typeface="Comfortaa"/>
              <a:buChar char="■"/>
              <a:defRPr>
                <a:latin typeface="Comfortaa"/>
                <a:ea typeface="Comfortaa"/>
                <a:cs typeface="Comfortaa"/>
                <a:sym typeface="Comfortaa"/>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surf-forecast.com/regions/San-Diego-Coun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flipH="1" rot="2373897">
            <a:off x="1157920" y="-76905"/>
            <a:ext cx="3817060" cy="3857137"/>
          </a:xfrm>
          <a:prstGeom prst="rect">
            <a:avLst/>
          </a:prstGeom>
          <a:noFill/>
          <a:ln>
            <a:noFill/>
          </a:ln>
          <a:effectLst>
            <a:outerShdw blurRad="57150" rotWithShape="0" algn="bl" dir="19200000" dist="28575">
              <a:srgbClr val="9FC5E8">
                <a:alpha val="52999"/>
              </a:srgbClr>
            </a:outerShdw>
          </a:effectLst>
        </p:spPr>
      </p:pic>
      <p:pic>
        <p:nvPicPr>
          <p:cNvPr id="55" name="Google Shape;55;p13"/>
          <p:cNvPicPr preferRelativeResize="0"/>
          <p:nvPr/>
        </p:nvPicPr>
        <p:blipFill>
          <a:blip r:embed="rId5">
            <a:alphaModFix/>
          </a:blip>
          <a:stretch>
            <a:fillRect/>
          </a:stretch>
        </p:blipFill>
        <p:spPr>
          <a:xfrm flipH="1" rot="3201324">
            <a:off x="1088102" y="-161444"/>
            <a:ext cx="4123295" cy="4586087"/>
          </a:xfrm>
          <a:prstGeom prst="rect">
            <a:avLst/>
          </a:prstGeom>
          <a:noFill/>
          <a:ln>
            <a:noFill/>
          </a:ln>
          <a:effectLst>
            <a:outerShdw blurRad="57150" rotWithShape="0" algn="bl" dir="300000" dist="28575">
              <a:srgbClr val="3D85C6">
                <a:alpha val="63000"/>
              </a:srgbClr>
            </a:outerShdw>
          </a:effectLst>
        </p:spPr>
      </p:pic>
      <p:sp>
        <p:nvSpPr>
          <p:cNvPr id="56" name="Google Shape;56;p13"/>
          <p:cNvSpPr txBox="1"/>
          <p:nvPr/>
        </p:nvSpPr>
        <p:spPr>
          <a:xfrm>
            <a:off x="668250" y="1740550"/>
            <a:ext cx="4898100" cy="1200600"/>
          </a:xfrm>
          <a:prstGeom prst="rect">
            <a:avLst/>
          </a:prstGeom>
          <a:noFill/>
          <a:ln>
            <a:noFill/>
          </a:ln>
          <a:effectLst>
            <a:outerShdw blurRad="85725" rotWithShape="0" algn="bl" dir="18000000" dist="28575">
              <a:srgbClr val="0B5394">
                <a:alpha val="83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6600">
                <a:solidFill>
                  <a:srgbClr val="CFE2F3"/>
                </a:solidFill>
                <a:latin typeface="Comfortaa"/>
                <a:ea typeface="Comfortaa"/>
                <a:cs typeface="Comfortaa"/>
                <a:sym typeface="Comfortaa"/>
              </a:rPr>
              <a:t>OpenSurf</a:t>
            </a:r>
            <a:endParaRPr b="1" sz="6600">
              <a:solidFill>
                <a:srgbClr val="CFE2F3"/>
              </a:solidFill>
              <a:latin typeface="Comfortaa"/>
              <a:ea typeface="Comfortaa"/>
              <a:cs typeface="Comfortaa"/>
              <a:sym typeface="Comfortaa"/>
            </a:endParaRPr>
          </a:p>
        </p:txBody>
      </p:sp>
      <p:sp>
        <p:nvSpPr>
          <p:cNvPr id="57" name="Google Shape;57;p13"/>
          <p:cNvSpPr txBox="1"/>
          <p:nvPr/>
        </p:nvSpPr>
        <p:spPr>
          <a:xfrm>
            <a:off x="499650" y="4343100"/>
            <a:ext cx="5235300" cy="800400"/>
          </a:xfrm>
          <a:prstGeom prst="rect">
            <a:avLst/>
          </a:prstGeom>
          <a:noFill/>
          <a:ln>
            <a:noFill/>
          </a:ln>
          <a:effectLst>
            <a:outerShdw blurRad="85725" rotWithShape="0" algn="bl" dir="3000000" dist="38100">
              <a:srgbClr val="000000">
                <a:alpha val="85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2"/>
                </a:solidFill>
                <a:latin typeface="Comfortaa Medium"/>
                <a:ea typeface="Comfortaa Medium"/>
                <a:cs typeface="Comfortaa Medium"/>
                <a:sym typeface="Comfortaa Medium"/>
              </a:rPr>
              <a:t>Nicholas</a:t>
            </a:r>
            <a:r>
              <a:rPr lang="en" sz="2000">
                <a:solidFill>
                  <a:schemeClr val="lt2"/>
                </a:solidFill>
                <a:latin typeface="Comfortaa"/>
                <a:ea typeface="Comfortaa"/>
                <a:cs typeface="Comfortaa"/>
                <a:sym typeface="Comfortaa"/>
              </a:rPr>
              <a:t> </a:t>
            </a:r>
            <a:r>
              <a:rPr lang="en" sz="1600">
                <a:solidFill>
                  <a:schemeClr val="lt2"/>
                </a:solidFill>
                <a:latin typeface="Comfortaa"/>
                <a:ea typeface="Comfortaa"/>
                <a:cs typeface="Comfortaa"/>
                <a:sym typeface="Comfortaa"/>
              </a:rPr>
              <a:t>Dibello-Hitta</a:t>
            </a:r>
            <a:r>
              <a:rPr lang="en" sz="2000">
                <a:solidFill>
                  <a:schemeClr val="lt2"/>
                </a:solidFill>
                <a:latin typeface="Comfortaa"/>
                <a:ea typeface="Comfortaa"/>
                <a:cs typeface="Comfortaa"/>
                <a:sym typeface="Comfortaa"/>
              </a:rPr>
              <a:t>, </a:t>
            </a:r>
            <a:r>
              <a:rPr lang="en" sz="2000">
                <a:solidFill>
                  <a:schemeClr val="lt2"/>
                </a:solidFill>
                <a:latin typeface="Comfortaa Medium"/>
                <a:ea typeface="Comfortaa Medium"/>
                <a:cs typeface="Comfortaa Medium"/>
                <a:sym typeface="Comfortaa Medium"/>
              </a:rPr>
              <a:t>Nolan</a:t>
            </a:r>
            <a:r>
              <a:rPr lang="en" sz="2000">
                <a:solidFill>
                  <a:schemeClr val="lt2"/>
                </a:solidFill>
                <a:latin typeface="Comfortaa"/>
                <a:ea typeface="Comfortaa"/>
                <a:cs typeface="Comfortaa"/>
                <a:sym typeface="Comfortaa"/>
              </a:rPr>
              <a:t> </a:t>
            </a:r>
            <a:r>
              <a:rPr lang="en" sz="1600">
                <a:solidFill>
                  <a:schemeClr val="lt2"/>
                </a:solidFill>
                <a:latin typeface="Comfortaa"/>
                <a:ea typeface="Comfortaa"/>
                <a:cs typeface="Comfortaa"/>
                <a:sym typeface="Comfortaa"/>
              </a:rPr>
              <a:t>Lee</a:t>
            </a:r>
            <a:r>
              <a:rPr lang="en" sz="2000">
                <a:solidFill>
                  <a:schemeClr val="lt2"/>
                </a:solidFill>
                <a:latin typeface="Comfortaa"/>
                <a:ea typeface="Comfortaa"/>
                <a:cs typeface="Comfortaa"/>
                <a:sym typeface="Comfortaa"/>
              </a:rPr>
              <a:t>, </a:t>
            </a:r>
            <a:endParaRPr sz="2000">
              <a:solidFill>
                <a:schemeClr val="lt2"/>
              </a:solidFill>
              <a:latin typeface="Comfortaa"/>
              <a:ea typeface="Comfortaa"/>
              <a:cs typeface="Comfortaa"/>
              <a:sym typeface="Comfortaa"/>
            </a:endParaRPr>
          </a:p>
          <a:p>
            <a:pPr indent="0" lvl="0" marL="0" rtl="0" algn="ctr">
              <a:spcBef>
                <a:spcPts val="0"/>
              </a:spcBef>
              <a:spcAft>
                <a:spcPts val="0"/>
              </a:spcAft>
              <a:buNone/>
            </a:pPr>
            <a:r>
              <a:rPr lang="en" sz="2000">
                <a:solidFill>
                  <a:schemeClr val="lt2"/>
                </a:solidFill>
                <a:latin typeface="Comfortaa Medium"/>
                <a:ea typeface="Comfortaa Medium"/>
                <a:cs typeface="Comfortaa Medium"/>
                <a:sym typeface="Comfortaa Medium"/>
              </a:rPr>
              <a:t>Jorge</a:t>
            </a:r>
            <a:r>
              <a:rPr lang="en" sz="2000">
                <a:solidFill>
                  <a:schemeClr val="lt2"/>
                </a:solidFill>
                <a:latin typeface="Comfortaa"/>
                <a:ea typeface="Comfortaa"/>
                <a:cs typeface="Comfortaa"/>
                <a:sym typeface="Comfortaa"/>
              </a:rPr>
              <a:t> </a:t>
            </a:r>
            <a:r>
              <a:rPr lang="en" sz="1600">
                <a:solidFill>
                  <a:schemeClr val="lt2"/>
                </a:solidFill>
                <a:latin typeface="Comfortaa"/>
                <a:ea typeface="Comfortaa"/>
                <a:cs typeface="Comfortaa"/>
                <a:sym typeface="Comfortaa"/>
              </a:rPr>
              <a:t>Perez</a:t>
            </a:r>
            <a:r>
              <a:rPr lang="en" sz="2000">
                <a:solidFill>
                  <a:schemeClr val="lt2"/>
                </a:solidFill>
                <a:latin typeface="Comfortaa"/>
                <a:ea typeface="Comfortaa"/>
                <a:cs typeface="Comfortaa"/>
                <a:sym typeface="Comfortaa"/>
              </a:rPr>
              <a:t>, </a:t>
            </a:r>
            <a:r>
              <a:rPr lang="en" sz="2000">
                <a:solidFill>
                  <a:schemeClr val="lt2"/>
                </a:solidFill>
                <a:latin typeface="Comfortaa Medium"/>
                <a:ea typeface="Comfortaa Medium"/>
                <a:cs typeface="Comfortaa Medium"/>
                <a:sym typeface="Comfortaa Medium"/>
              </a:rPr>
              <a:t>Alan</a:t>
            </a:r>
            <a:r>
              <a:rPr lang="en" sz="2000">
                <a:solidFill>
                  <a:schemeClr val="lt2"/>
                </a:solidFill>
                <a:latin typeface="Comfortaa"/>
                <a:ea typeface="Comfortaa"/>
                <a:cs typeface="Comfortaa"/>
                <a:sym typeface="Comfortaa"/>
              </a:rPr>
              <a:t> </a:t>
            </a:r>
            <a:r>
              <a:rPr lang="en" sz="1600">
                <a:solidFill>
                  <a:schemeClr val="lt2"/>
                </a:solidFill>
                <a:latin typeface="Comfortaa"/>
                <a:ea typeface="Comfortaa"/>
                <a:cs typeface="Comfortaa"/>
                <a:sym typeface="Comfortaa"/>
              </a:rPr>
              <a:t>Shami</a:t>
            </a:r>
            <a:r>
              <a:rPr lang="en" sz="2000">
                <a:solidFill>
                  <a:schemeClr val="lt2"/>
                </a:solidFill>
                <a:latin typeface="Comfortaa"/>
                <a:ea typeface="Comfortaa"/>
                <a:cs typeface="Comfortaa"/>
                <a:sym typeface="Comfortaa"/>
              </a:rPr>
              <a:t>, </a:t>
            </a:r>
            <a:r>
              <a:rPr lang="en" sz="2000">
                <a:solidFill>
                  <a:schemeClr val="lt2"/>
                </a:solidFill>
                <a:latin typeface="Comfortaa Medium"/>
                <a:ea typeface="Comfortaa Medium"/>
                <a:cs typeface="Comfortaa Medium"/>
                <a:sym typeface="Comfortaa Medium"/>
              </a:rPr>
              <a:t>Andrew</a:t>
            </a:r>
            <a:r>
              <a:rPr lang="en" sz="2000">
                <a:solidFill>
                  <a:schemeClr val="lt2"/>
                </a:solidFill>
                <a:latin typeface="Comfortaa"/>
                <a:ea typeface="Comfortaa"/>
                <a:cs typeface="Comfortaa"/>
                <a:sym typeface="Comfortaa"/>
              </a:rPr>
              <a:t> </a:t>
            </a:r>
            <a:r>
              <a:rPr lang="en" sz="1500">
                <a:solidFill>
                  <a:schemeClr val="lt2"/>
                </a:solidFill>
                <a:latin typeface="Comfortaa"/>
                <a:ea typeface="Comfortaa"/>
                <a:cs typeface="Comfortaa"/>
                <a:sym typeface="Comfortaa"/>
              </a:rPr>
              <a:t>Snell</a:t>
            </a:r>
            <a:endParaRPr sz="1500">
              <a:solidFill>
                <a:schemeClr val="lt2"/>
              </a:solidFill>
              <a:latin typeface="Comfortaa"/>
              <a:ea typeface="Comfortaa"/>
              <a:cs typeface="Comfortaa"/>
              <a:sym typeface="Comfortaa"/>
            </a:endParaRPr>
          </a:p>
        </p:txBody>
      </p:sp>
      <p:sp>
        <p:nvSpPr>
          <p:cNvPr id="58" name="Google Shape;58;p13"/>
          <p:cNvSpPr txBox="1"/>
          <p:nvPr/>
        </p:nvSpPr>
        <p:spPr>
          <a:xfrm>
            <a:off x="3478600" y="2673375"/>
            <a:ext cx="4139400" cy="738900"/>
          </a:xfrm>
          <a:prstGeom prst="rect">
            <a:avLst/>
          </a:prstGeom>
          <a:noFill/>
          <a:ln>
            <a:noFill/>
          </a:ln>
          <a:effectLst>
            <a:outerShdw blurRad="42863" rotWithShape="0" algn="bl" dir="1380000" dist="28575">
              <a:srgbClr val="0B5394"/>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i="1" lang="en" sz="1800">
                <a:solidFill>
                  <a:srgbClr val="F4FAFF"/>
                </a:solidFill>
                <a:latin typeface="Comfortaa Medium"/>
                <a:ea typeface="Comfortaa Medium"/>
                <a:cs typeface="Comfortaa Medium"/>
                <a:sym typeface="Comfortaa Medium"/>
              </a:rPr>
              <a:t>➢ human-friendly surf analysis</a:t>
            </a:r>
            <a:endParaRPr i="1" sz="1800">
              <a:solidFill>
                <a:srgbClr val="F4FAFF"/>
              </a:solidFill>
              <a:latin typeface="Comfortaa Medium"/>
              <a:ea typeface="Comfortaa Medium"/>
              <a:cs typeface="Comfortaa Medium"/>
              <a:sym typeface="Comfortaa Medium"/>
            </a:endParaRPr>
          </a:p>
          <a:p>
            <a:pPr indent="0" lvl="0" marL="0" rtl="0" algn="ctr">
              <a:spcBef>
                <a:spcPts val="0"/>
              </a:spcBef>
              <a:spcAft>
                <a:spcPts val="0"/>
              </a:spcAft>
              <a:buNone/>
            </a:pPr>
            <a:r>
              <a:rPr i="1" lang="en" sz="1800">
                <a:solidFill>
                  <a:srgbClr val="F4FAFF"/>
                </a:solidFill>
                <a:latin typeface="Comfortaa Medium"/>
                <a:ea typeface="Comfortaa Medium"/>
                <a:cs typeface="Comfortaa Medium"/>
                <a:sym typeface="Comfortaa Medium"/>
              </a:rPr>
              <a:t>in the palm of your hand</a:t>
            </a:r>
            <a:endParaRPr sz="1800">
              <a:solidFill>
                <a:schemeClr val="dk2"/>
              </a:solidFill>
              <a:latin typeface="Comfortaa Medium"/>
              <a:ea typeface="Comfortaa Medium"/>
              <a:cs typeface="Comfortaa Medium"/>
              <a:sym typeface="Comfortaa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Appendices</a:t>
            </a:r>
            <a:endParaRPr/>
          </a:p>
        </p:txBody>
      </p:sp>
      <p:sp>
        <p:nvSpPr>
          <p:cNvPr id="113" name="Google Shape;113;p22"/>
          <p:cNvSpPr txBox="1"/>
          <p:nvPr>
            <p:ph idx="1" type="body"/>
          </p:nvPr>
        </p:nvSpPr>
        <p:spPr>
          <a:xfrm>
            <a:off x="311700" y="1152475"/>
            <a:ext cx="8520600" cy="3416400"/>
          </a:xfrm>
          <a:prstGeom prst="rect">
            <a:avLst/>
          </a:prstGeom>
          <a:solidFill>
            <a:srgbClr val="FFFFFF">
              <a:alpha val="43040"/>
            </a:srgbClr>
          </a:solidFill>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chemeClr val="dk1"/>
                </a:solidFill>
              </a:rPr>
              <a:t>SurfForecast.com information for </a:t>
            </a:r>
            <a:r>
              <a:rPr lang="en" u="sng">
                <a:solidFill>
                  <a:schemeClr val="accent5"/>
                </a:solidFill>
                <a:hlinkClick r:id="rId3">
                  <a:extLst>
                    <a:ext uri="{A12FA001-AC4F-418D-AE19-62706E023703}">
                      <ahyp:hlinkClr val="tx"/>
                    </a:ext>
                  </a:extLst>
                </a:hlinkClick>
              </a:rPr>
              <a:t>San Diego</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Sample data: </a:t>
            </a:r>
            <a:r>
              <a:rPr lang="en" sz="1050">
                <a:solidFill>
                  <a:schemeClr val="dk1"/>
                </a:solidFill>
                <a:latin typeface="Courier New"/>
                <a:ea typeface="Courier New"/>
                <a:cs typeface="Courier New"/>
                <a:sym typeface="Courier New"/>
              </a:rPr>
              <a:t>DocumentID,DatesDocumentID,timestamp,name,County,Name,data,Surf Height: Size,Surf Height: Direction,Surf Height: Period,Surf Height: Angle,Seconday 1 -&gt; height,Seconday 1 -&gt; letters,Seconday 1 -&gt; period,Seconday 1 -&gt; angle,Primary -&gt; height,Primary -&gt; letters,Primary -&gt; period,Primary -&gt; angle,Seconday 2 -&gt; height,Seconday 2 -&gt; letters,Seconday 2 -&gt; period,Seconday 2 -&gt; angle,Seconday 3 -&gt; height,Seconday 3 -&gt; letters,Seconday 3 -&gt; period,Seconday 3 -&gt; angle,Star Rating,Wave Power,Wind Direction (NSEW),Wind Direction (Angle),Primary Wind Speed,Wind Direction (Human Relation)</a:t>
            </a:r>
            <a:endParaRPr sz="105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Klamath Rivermouth,Tuesday-26-10PM,26 November 2024: 7:10PM,Del Norte County,Del Norte County,Klamath Rivermouth,"['Tuesday', 'November', 26, 2024, '10PM']",0.9,WNW,7.0,103.0,0.5,W,13,101.0,0.9,WNW,7,103.0,0.3,WNW,20,108.0,,,,,1,86,ENE,254.0,10.0,off</a:t>
            </a:r>
            <a:endParaRPr sz="1050">
              <a:solidFill>
                <a:schemeClr val="dk1"/>
              </a:solidFill>
              <a:latin typeface="Courier New"/>
              <a:ea typeface="Courier New"/>
              <a:cs typeface="Courier New"/>
              <a:sym typeface="Courier New"/>
            </a:endParaRPr>
          </a:p>
          <a:p>
            <a:pPr indent="0" lvl="0" marL="0" rtl="0" algn="l">
              <a:spcBef>
                <a:spcPts val="1200"/>
              </a:spcBef>
              <a:spcAft>
                <a:spcPts val="1200"/>
              </a:spcAft>
              <a:buClr>
                <a:schemeClr val="dk1"/>
              </a:buClr>
              <a:buSzPts val="1100"/>
              <a:buFont typeface="Arial"/>
              <a:buNone/>
            </a:pPr>
            <a:r>
              <a:rPr lang="en" sz="1050">
                <a:solidFill>
                  <a:schemeClr val="dk1"/>
                </a:solidFill>
                <a:latin typeface="Courier New"/>
                <a:ea typeface="Courier New"/>
                <a:cs typeface="Courier New"/>
                <a:sym typeface="Courier New"/>
              </a:rPr>
              <a:t>Klamath Rivermouth,Tuesday-26-1PM,26 November 2024: 7:10PM,Del Norte County,Del Norte County,Klamath Rivermouth,"['Tuesday', 'November', 26, 2024, '1PM']",0.8,WSW,7.0,67.0,0.6,WNW,8,108.0,0.8,WSW,7,67.0,0.4,WNW,14,104.0,,,,,1,61,WNW,112.0,5.0,glass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Disclaimer</a:t>
            </a:r>
            <a:endParaRPr/>
          </a:p>
        </p:txBody>
      </p:sp>
      <p:sp>
        <p:nvSpPr>
          <p:cNvPr id="64" name="Google Shape;64;p14"/>
          <p:cNvSpPr txBox="1"/>
          <p:nvPr>
            <p:ph idx="1" type="body"/>
          </p:nvPr>
        </p:nvSpPr>
        <p:spPr>
          <a:xfrm>
            <a:off x="311700" y="1017725"/>
            <a:ext cx="8520600" cy="2530200"/>
          </a:xfrm>
          <a:prstGeom prst="rect">
            <a:avLst/>
          </a:prstGeom>
          <a:solidFill>
            <a:srgbClr val="FFFFFF">
              <a:alpha val="43040"/>
            </a:srgbClr>
          </a:solidFill>
          <a:ln cap="flat" cmpd="sng" w="19050">
            <a:solidFill>
              <a:srgbClr val="E1F3F8"/>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1200"/>
              </a:spcBef>
              <a:spcAft>
                <a:spcPts val="0"/>
              </a:spcAft>
              <a:buNone/>
            </a:pPr>
            <a:r>
              <a:rPr b="1" lang="en" sz="1500">
                <a:solidFill>
                  <a:schemeClr val="dk1"/>
                </a:solidFill>
              </a:rPr>
              <a:t>Data Usage Disclaimer</a:t>
            </a:r>
            <a:r>
              <a:rPr lang="en" sz="1300">
                <a:solidFill>
                  <a:schemeClr val="dk1"/>
                </a:solidFill>
              </a:rPr>
              <a:t> for SurfForecast.com</a:t>
            </a:r>
            <a:endParaRPr sz="1300">
              <a:solidFill>
                <a:schemeClr val="dk1"/>
              </a:solidFill>
            </a:endParaRPr>
          </a:p>
          <a:p>
            <a:pPr indent="-311150" lvl="0" marL="457200" rtl="0" algn="l">
              <a:spcBef>
                <a:spcPts val="1200"/>
              </a:spcBef>
              <a:spcAft>
                <a:spcPts val="0"/>
              </a:spcAft>
              <a:buClr>
                <a:schemeClr val="dk1"/>
              </a:buClr>
              <a:buSzPts val="1300"/>
              <a:buFont typeface="Times New Roman"/>
              <a:buChar char="●"/>
            </a:pPr>
            <a:r>
              <a:rPr lang="en" sz="1300">
                <a:solidFill>
                  <a:schemeClr val="dk1"/>
                </a:solidFill>
              </a:rPr>
              <a:t>This project utilizes data web scraped from SurfForecast.com for </a:t>
            </a:r>
            <a:r>
              <a:rPr b="1" lang="en" sz="1300">
                <a:solidFill>
                  <a:schemeClr val="dk1"/>
                </a:solidFill>
              </a:rPr>
              <a:t>educational and non-commercial purposes only</a:t>
            </a:r>
            <a:r>
              <a:rPr lang="en" sz="1300">
                <a:solidFill>
                  <a:schemeClr val="dk1"/>
                </a:solidFill>
              </a:rPr>
              <a: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data has been used in accordance with the website's terms and conditions:</a:t>
            </a:r>
            <a:endParaRPr sz="1300">
              <a:solidFill>
                <a:schemeClr val="dk1"/>
              </a:solidFill>
            </a:endParaRPr>
          </a:p>
          <a:p>
            <a:pPr indent="-311150" lvl="1" marL="914400" rtl="0" algn="l">
              <a:spcBef>
                <a:spcPts val="0"/>
              </a:spcBef>
              <a:spcAft>
                <a:spcPts val="0"/>
              </a:spcAft>
              <a:buClr>
                <a:schemeClr val="dk1"/>
              </a:buClr>
              <a:buSzPts val="1300"/>
              <a:buChar char="○"/>
            </a:pPr>
            <a:r>
              <a:rPr i="1" lang="en" sz="1300">
                <a:solidFill>
                  <a:schemeClr val="dk1"/>
                </a:solidFill>
              </a:rPr>
              <a:t>"You may print off one copy, and may download extracts, of any page(s) from our site for your personal reference."</a:t>
            </a:r>
            <a:endParaRPr i="1" sz="1300">
              <a:solidFill>
                <a:schemeClr val="dk1"/>
              </a:solidFill>
            </a:endParaRPr>
          </a:p>
          <a:p>
            <a:pPr indent="-311150" lvl="0" marL="457200" rtl="0" algn="l">
              <a:spcBef>
                <a:spcPts val="0"/>
              </a:spcBef>
              <a:spcAft>
                <a:spcPts val="0"/>
              </a:spcAft>
              <a:buClr>
                <a:schemeClr val="dk1"/>
              </a:buClr>
              <a:buSzPts val="1300"/>
              <a:buFont typeface="Times New Roman"/>
              <a:buChar char="●"/>
            </a:pPr>
            <a:r>
              <a:rPr b="1" lang="en" sz="1300">
                <a:solidFill>
                  <a:schemeClr val="dk1"/>
                </a:solidFill>
              </a:rPr>
              <a:t>All rights to the data remain with SurfForecast.com</a:t>
            </a:r>
            <a:r>
              <a:rPr lang="en" sz="1300">
                <a:solidFill>
                  <a:schemeClr val="dk1"/>
                </a:solidFill>
              </a:rPr>
              <a:t>, and </a:t>
            </a:r>
            <a:r>
              <a:rPr b="1" lang="en" sz="1300">
                <a:solidFill>
                  <a:schemeClr val="dk1"/>
                </a:solidFill>
              </a:rPr>
              <a:t>no commercial use is intended</a:t>
            </a:r>
            <a:r>
              <a:rPr lang="en" sz="1300">
                <a:solidFill>
                  <a:schemeClr val="dk1"/>
                </a:solidFill>
              </a:rPr>
              <a: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For further information, please refer to their Terms and Conditions: https://www.surf-forecast.com/pages/terms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0" name="Google Shape;70;p15"/>
          <p:cNvSpPr txBox="1"/>
          <p:nvPr>
            <p:ph idx="1" type="body"/>
          </p:nvPr>
        </p:nvSpPr>
        <p:spPr>
          <a:xfrm>
            <a:off x="311700" y="1152475"/>
            <a:ext cx="8520600" cy="3416400"/>
          </a:xfrm>
          <a:prstGeom prst="rect">
            <a:avLst/>
          </a:prstGeom>
          <a:solidFill>
            <a:srgbClr val="FFFFFF">
              <a:alpha val="43040"/>
            </a:srgbClr>
          </a:solidFill>
          <a:ln>
            <a:noFill/>
          </a:ln>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300">
                <a:solidFill>
                  <a:schemeClr val="dk1"/>
                </a:solidFill>
              </a:rPr>
              <a:t>Project:</a:t>
            </a:r>
            <a:r>
              <a:rPr lang="en" sz="1200">
                <a:solidFill>
                  <a:schemeClr val="dk1"/>
                </a:solidFill>
              </a:rPr>
              <a:t> Predicting the Quality of Surf based on general NOAA data.</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Goal:</a:t>
            </a:r>
            <a:r>
              <a:rPr lang="en" sz="1200">
                <a:solidFill>
                  <a:schemeClr val="dk1"/>
                </a:solidFill>
              </a:rPr>
              <a:t> Provide a </a:t>
            </a:r>
            <a:r>
              <a:rPr b="1" lang="en" sz="1200">
                <a:solidFill>
                  <a:schemeClr val="dk1"/>
                </a:solidFill>
              </a:rPr>
              <a:t>user-friendly interface</a:t>
            </a:r>
            <a:r>
              <a:rPr lang="en" sz="1200">
                <a:solidFill>
                  <a:schemeClr val="dk1"/>
                </a:solidFill>
              </a:rPr>
              <a:t> between raw NOAA data and </a:t>
            </a:r>
            <a:r>
              <a:rPr b="1" lang="en" sz="1200">
                <a:solidFill>
                  <a:schemeClr val="dk1"/>
                </a:solidFill>
              </a:rPr>
              <a:t>human-readable surf reports</a:t>
            </a:r>
            <a:r>
              <a:rPr lang="en" sz="1200">
                <a:solidFill>
                  <a:schemeClr val="dk1"/>
                </a:solidFill>
              </a:rPr>
              <a:t> using AI techniques discussed throughout CS450 to predict real-time surf conditions.</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Significance:</a:t>
            </a:r>
            <a:endParaRPr b="1" sz="1300">
              <a:solidFill>
                <a:schemeClr val="dk1"/>
              </a:solidFill>
            </a:endParaRPr>
          </a:p>
          <a:p>
            <a:pPr indent="-304800" lvl="0" marL="457200" rtl="0" algn="l">
              <a:spcBef>
                <a:spcPts val="1200"/>
              </a:spcBef>
              <a:spcAft>
                <a:spcPts val="0"/>
              </a:spcAft>
              <a:buClr>
                <a:schemeClr val="dk1"/>
              </a:buClr>
              <a:buSzPts val="1200"/>
              <a:buAutoNum type="romanUcPeriod"/>
            </a:pPr>
            <a:r>
              <a:rPr lang="en" sz="1200">
                <a:solidFill>
                  <a:schemeClr val="dk1"/>
                </a:solidFill>
              </a:rPr>
              <a:t> Surf conditions are </a:t>
            </a:r>
            <a:r>
              <a:rPr i="1" lang="en" sz="1200">
                <a:solidFill>
                  <a:schemeClr val="dk1"/>
                </a:solidFill>
              </a:rPr>
              <a:t>extremely</a:t>
            </a:r>
            <a:r>
              <a:rPr lang="en" sz="1200">
                <a:solidFill>
                  <a:schemeClr val="dk1"/>
                </a:solidFill>
              </a:rPr>
              <a:t> difficult to predict accurately with general data analysis and algorithms.</a:t>
            </a:r>
            <a:endParaRPr sz="1200">
              <a:solidFill>
                <a:schemeClr val="dk1"/>
              </a:solidFill>
            </a:endParaRPr>
          </a:p>
          <a:p>
            <a:pPr indent="-304800" lvl="0" marL="457200" rtl="0" algn="l">
              <a:spcBef>
                <a:spcPts val="0"/>
              </a:spcBef>
              <a:spcAft>
                <a:spcPts val="0"/>
              </a:spcAft>
              <a:buClr>
                <a:schemeClr val="dk1"/>
              </a:buClr>
              <a:buSzPts val="1200"/>
              <a:buAutoNum type="romanUcPeriod"/>
            </a:pPr>
            <a:r>
              <a:rPr lang="en" sz="1200">
                <a:solidFill>
                  <a:schemeClr val="dk1"/>
                </a:solidFill>
              </a:rPr>
              <a:t>As humans, it is tough to fully understand the complexity of reports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and Methodology</a:t>
            </a:r>
            <a:endParaRPr/>
          </a:p>
        </p:txBody>
      </p:sp>
      <p:sp>
        <p:nvSpPr>
          <p:cNvPr id="76" name="Google Shape;76;p16"/>
          <p:cNvSpPr txBox="1"/>
          <p:nvPr>
            <p:ph idx="1" type="body"/>
          </p:nvPr>
        </p:nvSpPr>
        <p:spPr>
          <a:xfrm>
            <a:off x="311700" y="1152475"/>
            <a:ext cx="8520600" cy="3416400"/>
          </a:xfrm>
          <a:prstGeom prst="rect">
            <a:avLst/>
          </a:prstGeom>
          <a:solidFill>
            <a:srgbClr val="FFFFFF">
              <a:alpha val="4304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Time Frame: 26/11/24-30/11/24</a:t>
            </a:r>
            <a:endParaRPr>
              <a:solidFill>
                <a:schemeClr val="dk1"/>
              </a:solidFill>
            </a:endParaRPr>
          </a:p>
          <a:p>
            <a:pPr indent="0" lvl="0" marL="0" rtl="0" algn="l">
              <a:spcBef>
                <a:spcPts val="1200"/>
              </a:spcBef>
              <a:spcAft>
                <a:spcPts val="0"/>
              </a:spcAft>
              <a:buNone/>
            </a:pPr>
            <a:r>
              <a:rPr lang="en">
                <a:solidFill>
                  <a:schemeClr val="dk1"/>
                </a:solidFill>
              </a:rPr>
              <a:t>Geographic Scope: </a:t>
            </a:r>
            <a:endParaRPr>
              <a:solidFill>
                <a:schemeClr val="dk1"/>
              </a:solidFill>
            </a:endParaRPr>
          </a:p>
          <a:p>
            <a:pPr indent="0" lvl="0" marL="0" rtl="0" algn="l">
              <a:spcBef>
                <a:spcPts val="1200"/>
              </a:spcBef>
              <a:spcAft>
                <a:spcPts val="0"/>
              </a:spcAft>
              <a:buNone/>
            </a:pPr>
            <a:r>
              <a:rPr lang="en">
                <a:solidFill>
                  <a:schemeClr val="dk1"/>
                </a:solidFill>
              </a:rPr>
              <a:t>Sample Size: </a:t>
            </a:r>
            <a:endParaRPr>
              <a:solidFill>
                <a:schemeClr val="dk1"/>
              </a:solidFill>
            </a:endParaRPr>
          </a:p>
          <a:p>
            <a:pPr indent="0" lvl="0" marL="0" rtl="0" algn="l">
              <a:spcBef>
                <a:spcPts val="1200"/>
              </a:spcBef>
              <a:spcAft>
                <a:spcPts val="0"/>
              </a:spcAft>
              <a:buNone/>
            </a:pPr>
            <a:r>
              <a:rPr lang="en">
                <a:solidFill>
                  <a:schemeClr val="dk1"/>
                </a:solidFill>
              </a:rPr>
              <a:t>Weather Data: </a:t>
            </a:r>
            <a:endParaRPr>
              <a:solidFill>
                <a:schemeClr val="dk1"/>
              </a:solidFill>
            </a:endParaRPr>
          </a:p>
          <a:p>
            <a:pPr indent="0" lvl="0" marL="0" rtl="0" algn="l">
              <a:spcBef>
                <a:spcPts val="1200"/>
              </a:spcBef>
              <a:spcAft>
                <a:spcPts val="0"/>
              </a:spcAft>
              <a:buNone/>
            </a:pPr>
            <a:r>
              <a:rPr lang="en">
                <a:solidFill>
                  <a:schemeClr val="dk1"/>
                </a:solidFill>
              </a:rPr>
              <a:t>Preprocessing: </a:t>
            </a:r>
            <a:endParaRPr>
              <a:solidFill>
                <a:schemeClr val="dk1"/>
              </a:solidFill>
            </a:endParaRPr>
          </a:p>
          <a:p>
            <a:pPr indent="0" lvl="0" marL="0" rtl="0" algn="l">
              <a:spcBef>
                <a:spcPts val="1200"/>
              </a:spcBef>
              <a:spcAft>
                <a:spcPts val="1200"/>
              </a:spcAft>
              <a:buNone/>
            </a:pPr>
            <a:r>
              <a:rPr lang="en">
                <a:solidFill>
                  <a:schemeClr val="dk1"/>
                </a:solidFill>
              </a:rPr>
              <a:t>Model Used: sklearn, *add why*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Raw Data</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83" name="Google Shape;83;p17"/>
          <p:cNvPicPr preferRelativeResize="0"/>
          <p:nvPr/>
        </p:nvPicPr>
        <p:blipFill>
          <a:blip r:embed="rId3">
            <a:alphaModFix/>
          </a:blip>
          <a:stretch>
            <a:fillRect/>
          </a:stretch>
        </p:blipFill>
        <p:spPr>
          <a:xfrm>
            <a:off x="4195125" y="181075"/>
            <a:ext cx="4792325" cy="4792325"/>
          </a:xfrm>
          <a:prstGeom prst="rect">
            <a:avLst/>
          </a:prstGeom>
          <a:noFill/>
          <a:ln cap="flat" cmpd="sng" w="76200">
            <a:solidFill>
              <a:srgbClr val="C9DAF8"/>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a:t>
            </a:r>
            <a:endParaRPr/>
          </a:p>
        </p:txBody>
      </p:sp>
      <p:sp>
        <p:nvSpPr>
          <p:cNvPr id="89" name="Google Shape;89;p18"/>
          <p:cNvSpPr txBox="1"/>
          <p:nvPr>
            <p:ph idx="1" type="body"/>
          </p:nvPr>
        </p:nvSpPr>
        <p:spPr>
          <a:xfrm>
            <a:off x="311700" y="1152475"/>
            <a:ext cx="8520600" cy="3416400"/>
          </a:xfrm>
          <a:prstGeom prst="rect">
            <a:avLst/>
          </a:prstGeom>
          <a:solidFill>
            <a:srgbClr val="FFFFFF">
              <a:alpha val="4304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Performance Metrics: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Visualization of Results: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95" name="Google Shape;95;p19"/>
          <p:cNvSpPr txBox="1"/>
          <p:nvPr>
            <p:ph idx="1" type="body"/>
          </p:nvPr>
        </p:nvSpPr>
        <p:spPr>
          <a:xfrm>
            <a:off x="311700" y="1152475"/>
            <a:ext cx="8520600" cy="3416400"/>
          </a:xfrm>
          <a:prstGeom prst="rect">
            <a:avLst/>
          </a:prstGeom>
          <a:solidFill>
            <a:srgbClr val="FFFFFF">
              <a:alpha val="4304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Interpretation: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Challenges: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1" name="Google Shape;101;p20"/>
          <p:cNvSpPr txBox="1"/>
          <p:nvPr>
            <p:ph idx="1" type="body"/>
          </p:nvPr>
        </p:nvSpPr>
        <p:spPr>
          <a:xfrm>
            <a:off x="311700" y="1152475"/>
            <a:ext cx="8520600" cy="3416400"/>
          </a:xfrm>
          <a:prstGeom prst="rect">
            <a:avLst/>
          </a:prstGeom>
          <a:solidFill>
            <a:srgbClr val="FFFFFF">
              <a:alpha val="4304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 Summary and Reflection: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This project could support tourism-related businesses. By integrating safety-related data pertaining to wave height or rip current forecasts, this system could contribute to reduce risks for swimmers and surfers. This model could also be applied to activities beyond surfing. This data could lead to other environmental prediction algorithms, like flood or wildfire analysis.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Appendices</a:t>
            </a:r>
            <a:endParaRPr/>
          </a:p>
        </p:txBody>
      </p:sp>
      <p:sp>
        <p:nvSpPr>
          <p:cNvPr id="107" name="Google Shape;107;p21"/>
          <p:cNvSpPr txBox="1"/>
          <p:nvPr>
            <p:ph idx="1" type="body"/>
          </p:nvPr>
        </p:nvSpPr>
        <p:spPr>
          <a:xfrm>
            <a:off x="311700" y="1152475"/>
            <a:ext cx="8520600" cy="3416400"/>
          </a:xfrm>
          <a:prstGeom prst="rect">
            <a:avLst/>
          </a:prstGeom>
          <a:solidFill>
            <a:srgbClr val="FFFFFF">
              <a:alpha val="43040"/>
            </a:srgbClr>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800">
                <a:solidFill>
                  <a:schemeClr val="dk1"/>
                </a:solidFill>
              </a:rPr>
              <a:t>Glossary:  </a:t>
            </a:r>
            <a:endParaRPr sz="4800">
              <a:solidFill>
                <a:schemeClr val="dk1"/>
              </a:solidFill>
            </a:endParaRPr>
          </a:p>
          <a:p>
            <a:pPr indent="0" lvl="0" marL="0" rtl="0" algn="l">
              <a:spcBef>
                <a:spcPts val="1200"/>
              </a:spcBef>
              <a:spcAft>
                <a:spcPts val="0"/>
              </a:spcAft>
              <a:buNone/>
            </a:pPr>
            <a:r>
              <a:t/>
            </a:r>
            <a:endParaRPr sz="4800">
              <a:solidFill>
                <a:schemeClr val="dk1"/>
              </a:solidFill>
            </a:endParaRPr>
          </a:p>
          <a:p>
            <a:pPr indent="0" lvl="0" marL="0" rtl="0" algn="l">
              <a:spcBef>
                <a:spcPts val="1200"/>
              </a:spcBef>
              <a:spcAft>
                <a:spcPts val="0"/>
              </a:spcAft>
              <a:buNone/>
            </a:pPr>
            <a:r>
              <a:t/>
            </a:r>
            <a:endParaRPr sz="4800">
              <a:solidFill>
                <a:schemeClr val="dk1"/>
              </a:solidFill>
            </a:endParaRPr>
          </a:p>
          <a:p>
            <a:pPr indent="0" lvl="0" marL="0" rtl="0" algn="l">
              <a:spcBef>
                <a:spcPts val="1200"/>
              </a:spcBef>
              <a:spcAft>
                <a:spcPts val="0"/>
              </a:spcAft>
              <a:buNone/>
            </a:pPr>
            <a:r>
              <a:t/>
            </a:r>
            <a:endParaRPr sz="4800">
              <a:solidFill>
                <a:schemeClr val="dk1"/>
              </a:solidFill>
            </a:endParaRPr>
          </a:p>
          <a:p>
            <a:pPr indent="0" lvl="0" marL="0" rtl="0" algn="l">
              <a:spcBef>
                <a:spcPts val="1200"/>
              </a:spcBef>
              <a:spcAft>
                <a:spcPts val="0"/>
              </a:spcAft>
              <a:buNone/>
            </a:pPr>
            <a:r>
              <a:rPr lang="en" sz="7200">
                <a:solidFill>
                  <a:schemeClr val="dk1"/>
                </a:solidFill>
              </a:rPr>
              <a:t>Code Snippet</a:t>
            </a:r>
            <a:r>
              <a:rPr lang="en" sz="4800">
                <a:solidFill>
                  <a:schemeClr val="dk1"/>
                </a:solidFill>
              </a:rPr>
              <a:t>: import pandas as pd</a:t>
            </a:r>
            <a:endParaRPr sz="4800">
              <a:solidFill>
                <a:schemeClr val="dk1"/>
              </a:solidFill>
            </a:endParaRPr>
          </a:p>
          <a:p>
            <a:pPr indent="0" lvl="0" marL="0" rtl="0" algn="l">
              <a:spcBef>
                <a:spcPts val="1200"/>
              </a:spcBef>
              <a:spcAft>
                <a:spcPts val="0"/>
              </a:spcAft>
              <a:buClr>
                <a:schemeClr val="dk1"/>
              </a:buClr>
              <a:buSzPts val="275"/>
              <a:buFont typeface="Arial"/>
              <a:buNone/>
            </a:pPr>
            <a:r>
              <a:rPr lang="en" sz="4800">
                <a:solidFill>
                  <a:schemeClr val="dk1"/>
                </a:solidFill>
              </a:rPr>
              <a:t># First, we need to remove all of the </a:t>
            </a:r>
            <a:r>
              <a:rPr lang="en" sz="4800">
                <a:solidFill>
                  <a:schemeClr val="dk1"/>
                </a:solidFill>
              </a:rPr>
              <a:t>unnecessary</a:t>
            </a:r>
            <a:r>
              <a:rPr lang="en" sz="4800">
                <a:solidFill>
                  <a:schemeClr val="dk1"/>
                </a:solidFill>
              </a:rPr>
              <a:t> features, since i picked all beach breaks on the pacific west coast, we are treating</a:t>
            </a:r>
            <a:endParaRPr sz="4800">
              <a:solidFill>
                <a:schemeClr val="dk1"/>
              </a:solidFill>
            </a:endParaRPr>
          </a:p>
          <a:p>
            <a:pPr indent="0" lvl="0" marL="0" rtl="0" algn="l">
              <a:spcBef>
                <a:spcPts val="1200"/>
              </a:spcBef>
              <a:spcAft>
                <a:spcPts val="0"/>
              </a:spcAft>
              <a:buClr>
                <a:schemeClr val="dk1"/>
              </a:buClr>
              <a:buSzPts val="275"/>
              <a:buFont typeface="Arial"/>
              <a:buNone/>
            </a:pPr>
            <a:r>
              <a:rPr lang="en" sz="4800">
                <a:solidFill>
                  <a:schemeClr val="dk1"/>
                </a:solidFill>
              </a:rPr>
              <a:t># this as one surf break, no need to include </a:t>
            </a:r>
            <a:r>
              <a:rPr lang="en" sz="4800">
                <a:solidFill>
                  <a:schemeClr val="dk1"/>
                </a:solidFill>
              </a:rPr>
              <a:t>directions</a:t>
            </a:r>
            <a:r>
              <a:rPr lang="en" sz="4800">
                <a:solidFill>
                  <a:schemeClr val="dk1"/>
                </a:solidFill>
              </a:rPr>
              <a:t> relative to the shore line nor location/date/times.</a:t>
            </a:r>
            <a:endParaRPr sz="4800">
              <a:solidFill>
                <a:schemeClr val="dk1"/>
              </a:solidFill>
            </a:endParaRPr>
          </a:p>
          <a:p>
            <a:pPr indent="0" lvl="0" marL="0" rtl="0" algn="l">
              <a:spcBef>
                <a:spcPts val="1200"/>
              </a:spcBef>
              <a:spcAft>
                <a:spcPts val="0"/>
              </a:spcAft>
              <a:buClr>
                <a:schemeClr val="dk1"/>
              </a:buClr>
              <a:buSzPts val="275"/>
              <a:buFont typeface="Arial"/>
              <a:buNone/>
            </a:pPr>
            <a:r>
              <a:rPr lang="en" sz="4800">
                <a:solidFill>
                  <a:schemeClr val="dk1"/>
                </a:solidFill>
              </a:rPr>
              <a:t># Load the dataset</a:t>
            </a:r>
            <a:endParaRPr sz="4800">
              <a:solidFill>
                <a:schemeClr val="dk1"/>
              </a:solidFill>
            </a:endParaRPr>
          </a:p>
          <a:p>
            <a:pPr indent="0" lvl="0" marL="0" rtl="0" algn="l">
              <a:spcBef>
                <a:spcPts val="1200"/>
              </a:spcBef>
              <a:spcAft>
                <a:spcPts val="0"/>
              </a:spcAft>
              <a:buClr>
                <a:schemeClr val="dk1"/>
              </a:buClr>
              <a:buSzPts val="275"/>
              <a:buFont typeface="Arial"/>
              <a:buNone/>
            </a:pPr>
            <a:r>
              <a:rPr lang="en" sz="4800">
                <a:solidFill>
                  <a:schemeClr val="dk1"/>
                </a:solidFill>
              </a:rPr>
              <a:t>file_path = 'waves_fileV4b.csv'</a:t>
            </a:r>
            <a:endParaRPr sz="4800">
              <a:solidFill>
                <a:schemeClr val="dk1"/>
              </a:solidFill>
            </a:endParaRPr>
          </a:p>
          <a:p>
            <a:pPr indent="0" lvl="0" marL="0" rtl="0" algn="l">
              <a:spcBef>
                <a:spcPts val="1200"/>
              </a:spcBef>
              <a:spcAft>
                <a:spcPts val="0"/>
              </a:spcAft>
              <a:buNone/>
            </a:pPr>
            <a:r>
              <a:rPr lang="en" sz="4800">
                <a:solidFill>
                  <a:schemeClr val="dk1"/>
                </a:solidFill>
              </a:rPr>
              <a:t>data = pd.read_csv(file_path)</a:t>
            </a:r>
            <a:endParaRPr sz="4800">
              <a:solidFill>
                <a:schemeClr val="dk1"/>
              </a:solidFill>
            </a:endParaRPr>
          </a:p>
          <a:p>
            <a:pPr indent="0" lvl="0" marL="0" rtl="0" algn="l">
              <a:spcBef>
                <a:spcPts val="1200"/>
              </a:spcBef>
              <a:spcAft>
                <a:spcPts val="0"/>
              </a:spcAft>
              <a:buNone/>
            </a:pPr>
            <a:r>
              <a:t/>
            </a:r>
            <a:endParaRPr sz="4845">
              <a:solidFill>
                <a:schemeClr val="dk1"/>
              </a:solidFill>
            </a:endParaRPr>
          </a:p>
          <a:p>
            <a:pPr indent="0" lvl="0" marL="0" rtl="0" algn="l">
              <a:spcBef>
                <a:spcPts val="1200"/>
              </a:spcBef>
              <a:spcAft>
                <a:spcPts val="0"/>
              </a:spcAft>
              <a:buClr>
                <a:schemeClr val="dk1"/>
              </a:buClr>
              <a:buSzPct val="88338"/>
              <a:buFont typeface="Arial"/>
              <a:buNone/>
            </a:pPr>
            <a:r>
              <a:t/>
            </a:r>
            <a:endParaRPr sz="1245">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