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59CAC9-D0D6-4F07-95CC-6432451BE56F}"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A7A56-2C84-44E9-94D4-4A18FD670B6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86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9CAC9-D0D6-4F07-95CC-6432451BE56F}"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282635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9CAC9-D0D6-4F07-95CC-6432451BE56F}"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96417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9CAC9-D0D6-4F07-95CC-6432451BE56F}"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105490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9CAC9-D0D6-4F07-95CC-6432451BE56F}"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A7A56-2C84-44E9-94D4-4A18FD670B6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61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59CAC9-D0D6-4F07-95CC-6432451BE56F}"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92106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59CAC9-D0D6-4F07-95CC-6432451BE56F}" type="datetimeFigureOut">
              <a:rPr lang="en-US" smtClean="0"/>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326955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9CAC9-D0D6-4F07-95CC-6432451BE56F}" type="datetimeFigureOut">
              <a:rPr lang="en-US" smtClean="0"/>
              <a:t>5/8/2015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221347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59CAC9-D0D6-4F07-95CC-6432451BE56F}" type="datetimeFigureOut">
              <a:rPr lang="en-US" smtClean="0"/>
              <a:t>5/8/2015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34820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59CAC9-D0D6-4F07-95CC-6432451BE56F}" type="datetimeFigureOut">
              <a:rPr lang="en-US" smtClean="0"/>
              <a:t>5/8/2015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DA7A56-2C84-44E9-94D4-4A18FD670B64}" type="slidenum">
              <a:rPr lang="en-US" smtClean="0"/>
              <a:t>‹#›</a:t>
            </a:fld>
            <a:endParaRPr lang="en-US"/>
          </a:p>
        </p:txBody>
      </p:sp>
    </p:spTree>
    <p:extLst>
      <p:ext uri="{BB962C8B-B14F-4D97-AF65-F5344CB8AC3E}">
        <p14:creationId xmlns:p14="http://schemas.microsoft.com/office/powerpoint/2010/main" val="296734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9CAC9-D0D6-4F07-95CC-6432451BE56F}"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A7A56-2C84-44E9-94D4-4A18FD670B64}" type="slidenum">
              <a:rPr lang="en-US" smtClean="0"/>
              <a:t>‹#›</a:t>
            </a:fld>
            <a:endParaRPr lang="en-US"/>
          </a:p>
        </p:txBody>
      </p:sp>
    </p:spTree>
    <p:extLst>
      <p:ext uri="{BB962C8B-B14F-4D97-AF65-F5344CB8AC3E}">
        <p14:creationId xmlns:p14="http://schemas.microsoft.com/office/powerpoint/2010/main" val="217315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59CAC9-D0D6-4F07-95CC-6432451BE56F}" type="datetimeFigureOut">
              <a:rPr lang="en-US" smtClean="0"/>
              <a:t>5/8/2015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DA7A56-2C84-44E9-94D4-4A18FD670B6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526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941"/>
            <a:ext cx="9144000" cy="1782261"/>
          </a:xfrm>
        </p:spPr>
        <p:txBody>
          <a:bodyPr>
            <a:noAutofit/>
          </a:bodyPr>
          <a:lstStyle/>
          <a:p>
            <a:pPr algn="ctr"/>
            <a:r>
              <a:rPr lang="en-US" sz="3200" dirty="0" smtClean="0"/>
              <a:t>The Google File System,</a:t>
            </a:r>
            <a:br>
              <a:rPr lang="en-US" sz="3200" dirty="0" smtClean="0"/>
            </a:br>
            <a:r>
              <a:rPr lang="en-US" sz="3200" dirty="0" smtClean="0"/>
              <a:t>A Comparison of Approaches to Large-Scale Data Analysis,</a:t>
            </a:r>
            <a:br>
              <a:rPr lang="en-US" sz="3200" dirty="0" smtClean="0"/>
            </a:br>
            <a:r>
              <a:rPr lang="en-US" sz="3200" dirty="0" smtClean="0"/>
              <a:t>One Size Fits All – An Idea That Has Come And Gone</a:t>
            </a:r>
            <a:endParaRPr lang="en-US" sz="3200" dirty="0"/>
          </a:p>
        </p:txBody>
      </p:sp>
      <p:sp>
        <p:nvSpPr>
          <p:cNvPr id="3" name="Subtitle 2"/>
          <p:cNvSpPr>
            <a:spLocks noGrp="1"/>
          </p:cNvSpPr>
          <p:nvPr>
            <p:ph type="subTitle" idx="1"/>
          </p:nvPr>
        </p:nvSpPr>
        <p:spPr>
          <a:xfrm>
            <a:off x="5183746" y="4481848"/>
            <a:ext cx="1824507" cy="927279"/>
          </a:xfrm>
        </p:spPr>
        <p:txBody>
          <a:bodyPr>
            <a:noAutofit/>
          </a:bodyPr>
          <a:lstStyle/>
          <a:p>
            <a:pPr algn="ctr"/>
            <a:r>
              <a:rPr lang="en-US" sz="1050" dirty="0" smtClean="0"/>
              <a:t>Nicholas Marengo</a:t>
            </a:r>
          </a:p>
          <a:p>
            <a:pPr algn="ctr"/>
            <a:r>
              <a:rPr lang="en-US" sz="1050" dirty="0" smtClean="0"/>
              <a:t>CMPT 308</a:t>
            </a:r>
          </a:p>
          <a:p>
            <a:pPr algn="ctr"/>
            <a:r>
              <a:rPr lang="en-US" sz="1050" dirty="0" smtClean="0"/>
              <a:t>Alan </a:t>
            </a:r>
            <a:r>
              <a:rPr lang="en-US" sz="1050" dirty="0" err="1" smtClean="0"/>
              <a:t>Labouseur</a:t>
            </a:r>
            <a:endParaRPr lang="en-US" sz="1050" dirty="0"/>
          </a:p>
        </p:txBody>
      </p:sp>
      <p:sp>
        <p:nvSpPr>
          <p:cNvPr id="4" name="TextBox 3"/>
          <p:cNvSpPr txBox="1"/>
          <p:nvPr/>
        </p:nvSpPr>
        <p:spPr>
          <a:xfrm>
            <a:off x="1365160" y="2395469"/>
            <a:ext cx="2511380" cy="1384995"/>
          </a:xfrm>
          <a:prstGeom prst="rect">
            <a:avLst/>
          </a:prstGeom>
          <a:noFill/>
        </p:spPr>
        <p:txBody>
          <a:bodyPr wrap="square" rtlCol="0">
            <a:spAutoFit/>
          </a:bodyPr>
          <a:lstStyle/>
          <a:p>
            <a:pPr algn="ctr"/>
            <a:r>
              <a:rPr lang="en-US" sz="1200" dirty="0" smtClean="0">
                <a:latin typeface="+mj-lt"/>
              </a:rPr>
              <a:t>Sanjay </a:t>
            </a:r>
            <a:r>
              <a:rPr lang="en-US" sz="1200" dirty="0" err="1" smtClean="0">
                <a:latin typeface="+mj-lt"/>
              </a:rPr>
              <a:t>Ghemawat</a:t>
            </a:r>
            <a:r>
              <a:rPr lang="en-US" sz="1200" dirty="0" smtClean="0">
                <a:latin typeface="+mj-lt"/>
              </a:rPr>
              <a:t>, Howard </a:t>
            </a:r>
            <a:r>
              <a:rPr lang="en-US" sz="1200" dirty="0" err="1" smtClean="0">
                <a:latin typeface="+mj-lt"/>
              </a:rPr>
              <a:t>Gobioff</a:t>
            </a:r>
            <a:r>
              <a:rPr lang="en-US" sz="1200" dirty="0" smtClean="0">
                <a:latin typeface="+mj-lt"/>
              </a:rPr>
              <a:t>, and Shun-</a:t>
            </a:r>
            <a:r>
              <a:rPr lang="en-US" sz="1200" dirty="0" err="1" smtClean="0">
                <a:latin typeface="+mj-lt"/>
              </a:rPr>
              <a:t>Tak</a:t>
            </a:r>
            <a:r>
              <a:rPr lang="en-US" sz="1200" dirty="0" smtClean="0">
                <a:latin typeface="+mj-lt"/>
              </a:rPr>
              <a:t> Leung, Google</a:t>
            </a:r>
          </a:p>
          <a:p>
            <a:pPr algn="ctr"/>
            <a:r>
              <a:rPr lang="en-US" sz="1200" dirty="0" smtClean="0">
                <a:latin typeface="+mj-lt"/>
              </a:rPr>
              <a:t>October 29-22, 2003, Bolton Landing, New York, USA.</a:t>
            </a:r>
          </a:p>
          <a:p>
            <a:pPr algn="ctr"/>
            <a:r>
              <a:rPr lang="en-US" sz="1200" dirty="0" smtClean="0">
                <a:latin typeface="+mj-lt"/>
              </a:rPr>
              <a:t>Copyright 2003 ACM 1-58113-757-5/03/0010</a:t>
            </a:r>
          </a:p>
          <a:p>
            <a:pPr algn="ctr"/>
            <a:endParaRPr lang="en-US" sz="1200" dirty="0">
              <a:latin typeface="+mj-lt"/>
            </a:endParaRPr>
          </a:p>
        </p:txBody>
      </p:sp>
      <p:sp>
        <p:nvSpPr>
          <p:cNvPr id="5" name="TextBox 4"/>
          <p:cNvSpPr txBox="1"/>
          <p:nvPr/>
        </p:nvSpPr>
        <p:spPr>
          <a:xfrm>
            <a:off x="4840310" y="2395469"/>
            <a:ext cx="2511380" cy="1569660"/>
          </a:xfrm>
          <a:prstGeom prst="rect">
            <a:avLst/>
          </a:prstGeom>
          <a:noFill/>
        </p:spPr>
        <p:txBody>
          <a:bodyPr wrap="square" rtlCol="0">
            <a:spAutoFit/>
          </a:bodyPr>
          <a:lstStyle/>
          <a:p>
            <a:pPr algn="ctr"/>
            <a:r>
              <a:rPr lang="en-US" sz="1200" dirty="0" smtClean="0">
                <a:latin typeface="+mj-lt"/>
              </a:rPr>
              <a:t>Andrew </a:t>
            </a:r>
            <a:r>
              <a:rPr lang="en-US" sz="1200" dirty="0" err="1" smtClean="0">
                <a:latin typeface="+mj-lt"/>
              </a:rPr>
              <a:t>Pavlo</a:t>
            </a:r>
            <a:r>
              <a:rPr lang="en-US" sz="1200" dirty="0" smtClean="0">
                <a:latin typeface="+mj-lt"/>
              </a:rPr>
              <a:t>, Erik Paulson, Alexander </a:t>
            </a:r>
            <a:r>
              <a:rPr lang="en-US" sz="1200" dirty="0" err="1" smtClean="0">
                <a:latin typeface="+mj-lt"/>
              </a:rPr>
              <a:t>Rasin</a:t>
            </a:r>
            <a:r>
              <a:rPr lang="en-US" sz="1200" dirty="0" smtClean="0">
                <a:latin typeface="+mj-lt"/>
              </a:rPr>
              <a:t>, Daniel J. </a:t>
            </a:r>
            <a:r>
              <a:rPr lang="en-US" sz="1200" dirty="0" err="1" smtClean="0">
                <a:latin typeface="+mj-lt"/>
              </a:rPr>
              <a:t>Abadi</a:t>
            </a:r>
            <a:r>
              <a:rPr lang="en-US" sz="1200" dirty="0" smtClean="0">
                <a:latin typeface="+mj-lt"/>
              </a:rPr>
              <a:t>, David J. </a:t>
            </a:r>
            <a:r>
              <a:rPr lang="en-US" sz="1200" dirty="0" smtClean="0">
                <a:latin typeface="+mj-lt"/>
              </a:rPr>
              <a:t>DeWitt, Samuel Madden, Michael Stonebraker</a:t>
            </a:r>
          </a:p>
          <a:p>
            <a:pPr algn="ctr"/>
            <a:r>
              <a:rPr lang="en-US" sz="1200" dirty="0" smtClean="0">
                <a:latin typeface="+mj-lt"/>
              </a:rPr>
              <a:t>June29-July2, 2009, Providence, Rhode Island, USA.</a:t>
            </a:r>
          </a:p>
          <a:p>
            <a:pPr algn="ctr"/>
            <a:r>
              <a:rPr lang="en-US" sz="1200" dirty="0" smtClean="0">
                <a:latin typeface="+mj-lt"/>
              </a:rPr>
              <a:t>Copyright 2009 ACM 978-1-60558-551-2/09/06</a:t>
            </a:r>
            <a:endParaRPr lang="en-US" sz="1200" dirty="0" smtClean="0">
              <a:latin typeface="+mj-lt"/>
            </a:endParaRPr>
          </a:p>
          <a:p>
            <a:pPr algn="ctr"/>
            <a:endParaRPr lang="en-US" sz="1200" dirty="0">
              <a:latin typeface="+mj-lt"/>
            </a:endParaRPr>
          </a:p>
        </p:txBody>
      </p:sp>
      <p:sp>
        <p:nvSpPr>
          <p:cNvPr id="7" name="TextBox 6"/>
          <p:cNvSpPr txBox="1"/>
          <p:nvPr/>
        </p:nvSpPr>
        <p:spPr>
          <a:xfrm>
            <a:off x="8019244" y="2395469"/>
            <a:ext cx="2511380" cy="646331"/>
          </a:xfrm>
          <a:prstGeom prst="rect">
            <a:avLst/>
          </a:prstGeom>
          <a:noFill/>
        </p:spPr>
        <p:txBody>
          <a:bodyPr wrap="square" rtlCol="0">
            <a:spAutoFit/>
          </a:bodyPr>
          <a:lstStyle/>
          <a:p>
            <a:pPr algn="ctr"/>
            <a:r>
              <a:rPr lang="en-US" sz="1200" dirty="0" smtClean="0">
                <a:latin typeface="+mj-lt"/>
              </a:rPr>
              <a:t>Michael Stonebraker</a:t>
            </a:r>
          </a:p>
          <a:p>
            <a:pPr algn="ctr"/>
            <a:r>
              <a:rPr lang="en-US" sz="1200" dirty="0" err="1" smtClean="0">
                <a:latin typeface="+mj-lt"/>
              </a:rPr>
              <a:t>Ugur</a:t>
            </a:r>
            <a:r>
              <a:rPr lang="en-US" sz="1200" dirty="0" smtClean="0">
                <a:latin typeface="+mj-lt"/>
              </a:rPr>
              <a:t> </a:t>
            </a:r>
            <a:r>
              <a:rPr lang="en-US" sz="1200" dirty="0" err="1" smtClean="0">
                <a:latin typeface="+mj-lt"/>
              </a:rPr>
              <a:t>Cetintimel</a:t>
            </a:r>
            <a:endParaRPr lang="en-US" sz="1200" dirty="0" smtClean="0">
              <a:latin typeface="+mj-lt"/>
            </a:endParaRPr>
          </a:p>
          <a:p>
            <a:pPr algn="ctr"/>
            <a:endParaRPr lang="en-US" sz="1200" dirty="0">
              <a:latin typeface="+mj-lt"/>
            </a:endParaRPr>
          </a:p>
        </p:txBody>
      </p:sp>
    </p:spTree>
    <p:extLst>
      <p:ext uri="{BB962C8B-B14F-4D97-AF65-F5344CB8AC3E}">
        <p14:creationId xmlns:p14="http://schemas.microsoft.com/office/powerpoint/2010/main" val="300685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Advantages/Disadvantages </a:t>
            </a:r>
            <a:endParaRPr lang="en-US" dirty="0"/>
          </a:p>
        </p:txBody>
      </p:sp>
      <p:sp>
        <p:nvSpPr>
          <p:cNvPr id="3" name="Content Placeholder 2"/>
          <p:cNvSpPr>
            <a:spLocks noGrp="1"/>
          </p:cNvSpPr>
          <p:nvPr>
            <p:ph idx="1"/>
          </p:nvPr>
        </p:nvSpPr>
        <p:spPr/>
        <p:txBody>
          <a:bodyPr>
            <a:normAutofit/>
          </a:bodyPr>
          <a:lstStyle/>
          <a:p>
            <a:r>
              <a:rPr lang="en-US" dirty="0" smtClean="0"/>
              <a:t>The GFS, created by Google, was made to suite the needs of Google’s processes. They could not implement a system that would not suit their needs optimally, so they created their own. This further reinforces Stonebraker’s notion that “one size does not fit all”. (</a:t>
            </a:r>
            <a:r>
              <a:rPr lang="en-US" i="1" dirty="0" smtClean="0"/>
              <a:t>Advantage –</a:t>
            </a:r>
            <a:r>
              <a:rPr lang="en-US" dirty="0" smtClean="0"/>
              <a:t> </a:t>
            </a:r>
            <a:r>
              <a:rPr lang="en-US" i="1" dirty="0" smtClean="0"/>
              <a:t>If you want something done right, do it yourself!</a:t>
            </a:r>
            <a:r>
              <a:rPr lang="en-US" dirty="0" smtClean="0"/>
              <a:t>)</a:t>
            </a:r>
          </a:p>
          <a:p>
            <a:r>
              <a:rPr lang="en-US" dirty="0" smtClean="0"/>
              <a:t>After reading the GFS paper and the Comparison paper, it is clear that one size does not fit all. One needs a database that can do exactly what is required, to the best of that system’s ability.</a:t>
            </a:r>
          </a:p>
          <a:p>
            <a:r>
              <a:rPr lang="en-US" dirty="0" smtClean="0"/>
              <a:t>When comparing MR’s system and the other parallel DBMSs, it is proven that one system does a few tasks better than the other and vice versa. You would then select which system you need based on what tasks need be performed.</a:t>
            </a:r>
          </a:p>
          <a:p>
            <a:r>
              <a:rPr lang="en-US" dirty="0" smtClean="0"/>
              <a:t>The GFS is built for large data (it manages “chunks” at 64MB each). This would be impractical if implemented for a system that only uses a tenth of that data, for example. (</a:t>
            </a:r>
            <a:r>
              <a:rPr lang="en-US" i="1" dirty="0" smtClean="0"/>
              <a:t>Disadvantage –</a:t>
            </a:r>
            <a:r>
              <a:rPr lang="en-US" dirty="0" smtClean="0"/>
              <a:t> </a:t>
            </a:r>
            <a:r>
              <a:rPr lang="en-US" i="1" dirty="0" smtClean="0"/>
              <a:t>but who, other than Google, uses the GFS? …Exactly.)</a:t>
            </a:r>
            <a:endParaRPr lang="en-US" i="1" dirty="0"/>
          </a:p>
        </p:txBody>
      </p:sp>
    </p:spTree>
    <p:extLst>
      <p:ext uri="{BB962C8B-B14F-4D97-AF65-F5344CB8AC3E}">
        <p14:creationId xmlns:p14="http://schemas.microsoft.com/office/powerpoint/2010/main" val="331435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Google File System</a:t>
            </a:r>
            <a:endParaRPr lang="en-US" dirty="0"/>
          </a:p>
        </p:txBody>
      </p:sp>
      <p:sp>
        <p:nvSpPr>
          <p:cNvPr id="3" name="Content Placeholder 2"/>
          <p:cNvSpPr>
            <a:spLocks noGrp="1"/>
          </p:cNvSpPr>
          <p:nvPr>
            <p:ph idx="1"/>
          </p:nvPr>
        </p:nvSpPr>
        <p:spPr>
          <a:xfrm>
            <a:off x="868680" y="2508205"/>
            <a:ext cx="10515600" cy="4832752"/>
          </a:xfrm>
        </p:spPr>
        <p:txBody>
          <a:bodyPr>
            <a:normAutofit/>
          </a:bodyPr>
          <a:lstStyle/>
          <a:p>
            <a:r>
              <a:rPr lang="en-US" sz="2100" dirty="0" smtClean="0"/>
              <a:t>The Google File System, or GFS for short, was created to cater to the needs of Google’s large data processing.</a:t>
            </a:r>
          </a:p>
          <a:p>
            <a:r>
              <a:rPr lang="en-US" sz="2100" dirty="0" smtClean="0"/>
              <a:t>Their main focuses in creating the GFS were performance, scalability, reliability, and availability.</a:t>
            </a:r>
          </a:p>
          <a:p>
            <a:r>
              <a:rPr lang="en-US" sz="2100" dirty="0" smtClean="0"/>
              <a:t>Google recognized problems in other earlier file systems, and strived to make theirs perfect for their data processing. It is even stated that some design decisions were specific to their unique setting.</a:t>
            </a:r>
          </a:p>
          <a:p>
            <a:r>
              <a:rPr lang="en-US" sz="2100" dirty="0" smtClean="0"/>
              <a:t>The GFS was built to accommodate and support large scale data processing and commodity hardware. The GFS system constantly monitors, replicates crucial data, and is capable of fast and automatic recovery. It also replicates its “chunks” of data regularly to ensure no data loss.</a:t>
            </a:r>
            <a:endParaRPr lang="en-US" sz="2100" dirty="0"/>
          </a:p>
        </p:txBody>
      </p:sp>
    </p:spTree>
    <p:extLst>
      <p:ext uri="{BB962C8B-B14F-4D97-AF65-F5344CB8AC3E}">
        <p14:creationId xmlns:p14="http://schemas.microsoft.com/office/powerpoint/2010/main" val="3109638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GFS</a:t>
            </a:r>
            <a:endParaRPr lang="en-US" dirty="0"/>
          </a:p>
        </p:txBody>
      </p:sp>
      <p:sp>
        <p:nvSpPr>
          <p:cNvPr id="3" name="Content Placeholder 2"/>
          <p:cNvSpPr>
            <a:spLocks noGrp="1"/>
          </p:cNvSpPr>
          <p:nvPr>
            <p:ph idx="1"/>
          </p:nvPr>
        </p:nvSpPr>
        <p:spPr>
          <a:xfrm>
            <a:off x="868680" y="2170090"/>
            <a:ext cx="10515600" cy="5100034"/>
          </a:xfrm>
        </p:spPr>
        <p:txBody>
          <a:bodyPr>
            <a:noAutofit/>
          </a:bodyPr>
          <a:lstStyle/>
          <a:p>
            <a:r>
              <a:rPr lang="en-US" dirty="0" smtClean="0"/>
              <a:t>Implementation of the Google File System was deployed to accommodate processing data used by Google’s service as well as research and development efforts that require large data sets.</a:t>
            </a:r>
          </a:p>
          <a:p>
            <a:r>
              <a:rPr lang="en-US" dirty="0" smtClean="0"/>
              <a:t>It is implemented across thousands of disks on over a thousand machines accessed by hundreds of clients, and is capable of hundreds of terabytes of storage.</a:t>
            </a:r>
          </a:p>
          <a:p>
            <a:r>
              <a:rPr lang="en-US" dirty="0" smtClean="0"/>
              <a:t>When designing the GFS, component failures were taken into account as being the norm, as they are not unusual when working with such a large system (thousands of storage machines built with inexpensive parts).</a:t>
            </a:r>
          </a:p>
          <a:p>
            <a:r>
              <a:rPr lang="en-US" dirty="0" smtClean="0"/>
              <a:t>Also, files are divided into fixed-size chunks; each one 64MB. This is relatively large, but has several advantages: many operations can be performed on a single chunk, and metadata size is reduced considerably (to about 64 bits per chunk)</a:t>
            </a:r>
            <a:endParaRPr lang="en-US" dirty="0"/>
          </a:p>
        </p:txBody>
      </p:sp>
    </p:spTree>
    <p:extLst>
      <p:ext uri="{BB962C8B-B14F-4D97-AF65-F5344CB8AC3E}">
        <p14:creationId xmlns:p14="http://schemas.microsoft.com/office/powerpoint/2010/main" val="2184995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Analysis of the GFS</a:t>
            </a:r>
            <a:endParaRPr lang="en-US" dirty="0"/>
          </a:p>
        </p:txBody>
      </p:sp>
      <p:sp>
        <p:nvSpPr>
          <p:cNvPr id="3" name="Content Placeholder 2"/>
          <p:cNvSpPr>
            <a:spLocks noGrp="1"/>
          </p:cNvSpPr>
          <p:nvPr>
            <p:ph idx="1"/>
          </p:nvPr>
        </p:nvSpPr>
        <p:spPr>
          <a:xfrm>
            <a:off x="868680" y="2353658"/>
            <a:ext cx="10515600" cy="5032375"/>
          </a:xfrm>
        </p:spPr>
        <p:txBody>
          <a:bodyPr>
            <a:normAutofit/>
          </a:bodyPr>
          <a:lstStyle/>
          <a:p>
            <a:r>
              <a:rPr lang="en-US" sz="2100" dirty="0" smtClean="0"/>
              <a:t>Creating and implementing a file system that caters to their own needs was a very smart move for Google. Having almost unlimited resources has its advantages.</a:t>
            </a:r>
          </a:p>
          <a:p>
            <a:r>
              <a:rPr lang="en-US" sz="2100" dirty="0" smtClean="0"/>
              <a:t>In my opinion, I find it interesting that they accommodated the system to work amidst various failures. It is very practical to make a system that can operate through a few hardware errors, human errors, etc. especially when working with such a large system.</a:t>
            </a:r>
          </a:p>
          <a:p>
            <a:r>
              <a:rPr lang="en-US" sz="2100" dirty="0" smtClean="0"/>
              <a:t>Like I mentioned earlier, I also find it interesting that they divide their data into large chunks of around 64MB, but this also has its practical uses especially when implemented in a system as large as this one.</a:t>
            </a:r>
          </a:p>
          <a:p>
            <a:r>
              <a:rPr lang="en-US" sz="2100" dirty="0" smtClean="0"/>
              <a:t>All in all, the GFS works well: without it, the millions of Google searches entered every day would not be able to be processed and stored correctly.</a:t>
            </a:r>
            <a:endParaRPr lang="en-US" sz="2100" dirty="0"/>
          </a:p>
        </p:txBody>
      </p:sp>
    </p:spTree>
    <p:extLst>
      <p:ext uri="{BB962C8B-B14F-4D97-AF65-F5344CB8AC3E}">
        <p14:creationId xmlns:p14="http://schemas.microsoft.com/office/powerpoint/2010/main" val="496673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Comparison of Approaches to Large-Scale Data Analysis</a:t>
            </a:r>
            <a:endParaRPr lang="en-US" dirty="0"/>
          </a:p>
        </p:txBody>
      </p:sp>
      <p:sp>
        <p:nvSpPr>
          <p:cNvPr id="3" name="Content Placeholder 2"/>
          <p:cNvSpPr>
            <a:spLocks noGrp="1"/>
          </p:cNvSpPr>
          <p:nvPr>
            <p:ph idx="1"/>
          </p:nvPr>
        </p:nvSpPr>
        <p:spPr>
          <a:xfrm>
            <a:off x="1097280" y="2566951"/>
            <a:ext cx="10058400" cy="4023360"/>
          </a:xfrm>
        </p:spPr>
        <p:txBody>
          <a:bodyPr/>
          <a:lstStyle/>
          <a:p>
            <a:r>
              <a:rPr lang="en-US" dirty="0" smtClean="0"/>
              <a:t>The main idea of the comparison paper is to compare MapReduce’s (MR) model for large-scale data analysis with a very similar control flow of that framework that has existed in parallel SQL database management systems (DBMS) for twenty years.</a:t>
            </a:r>
          </a:p>
          <a:p>
            <a:r>
              <a:rPr lang="en-US" dirty="0" smtClean="0"/>
              <a:t>The writers of the paper evaluated both systems by measuring each one’s performance on a collection of tasks ran on an open source MR as well as two parallel DBMSs.</a:t>
            </a:r>
          </a:p>
          <a:p>
            <a:r>
              <a:rPr lang="en-US" dirty="0" smtClean="0"/>
              <a:t>In the end, the observed performance of the parallel DBMSs were very similar to that of the MR.</a:t>
            </a:r>
          </a:p>
          <a:p>
            <a:r>
              <a:rPr lang="en-US" dirty="0" smtClean="0"/>
              <a:t>It seemed that MR was more user-friendly, but behaved worse in some tasks when compared to the parallel DBMSs which have existed for years. In the end, each system had its ups and downs.</a:t>
            </a:r>
            <a:endParaRPr lang="en-US" dirty="0"/>
          </a:p>
        </p:txBody>
      </p:sp>
    </p:spTree>
    <p:extLst>
      <p:ext uri="{BB962C8B-B14F-4D97-AF65-F5344CB8AC3E}">
        <p14:creationId xmlns:p14="http://schemas.microsoft.com/office/powerpoint/2010/main" val="84284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comparison tasks</a:t>
            </a:r>
            <a:endParaRPr lang="en-US" dirty="0"/>
          </a:p>
        </p:txBody>
      </p:sp>
      <p:sp>
        <p:nvSpPr>
          <p:cNvPr id="3" name="Content Placeholder 2"/>
          <p:cNvSpPr>
            <a:spLocks noGrp="1"/>
          </p:cNvSpPr>
          <p:nvPr>
            <p:ph idx="1"/>
          </p:nvPr>
        </p:nvSpPr>
        <p:spPr>
          <a:xfrm>
            <a:off x="1097280" y="2257858"/>
            <a:ext cx="10058400" cy="4023360"/>
          </a:xfrm>
        </p:spPr>
        <p:txBody>
          <a:bodyPr>
            <a:normAutofit/>
          </a:bodyPr>
          <a:lstStyle/>
          <a:p>
            <a:r>
              <a:rPr lang="en-US" dirty="0" smtClean="0"/>
              <a:t>In order to compare and contrast MapReduce’s performance with that of a parallel DBMS, a few different experiments were conducted. A few of these include:</a:t>
            </a:r>
          </a:p>
          <a:p>
            <a:r>
              <a:rPr lang="en-US" dirty="0" smtClean="0"/>
              <a:t>“</a:t>
            </a:r>
            <a:r>
              <a:rPr lang="en-US" dirty="0" err="1" smtClean="0"/>
              <a:t>Grep</a:t>
            </a:r>
            <a:r>
              <a:rPr lang="en-US" dirty="0" smtClean="0"/>
              <a:t> task” – each system must scan through a data set if 100-byte records looking for a three-character pattern. </a:t>
            </a:r>
          </a:p>
          <a:p>
            <a:r>
              <a:rPr lang="en-US" dirty="0" smtClean="0"/>
              <a:t>Data loading – using the command line, a loader program, or by using SQL phrases. The parallel DBMS took the longest time to load 535MB/Node</a:t>
            </a:r>
          </a:p>
          <a:p>
            <a:r>
              <a:rPr lang="en-US" dirty="0" smtClean="0"/>
              <a:t>Task Execution – each system executed some SQL commands and then were evaluated (it was proven that the systems performed about the same)</a:t>
            </a:r>
          </a:p>
          <a:p>
            <a:r>
              <a:rPr lang="en-US" dirty="0" smtClean="0"/>
              <a:t>SQL Join – each system had to perform a complex calculation on two data sets. The Parallel DBMS excelled in this task by utilizing a hash join.</a:t>
            </a:r>
            <a:endParaRPr lang="en-US" dirty="0"/>
          </a:p>
        </p:txBody>
      </p:sp>
    </p:spTree>
    <p:extLst>
      <p:ext uri="{BB962C8B-B14F-4D97-AF65-F5344CB8AC3E}">
        <p14:creationId xmlns:p14="http://schemas.microsoft.com/office/powerpoint/2010/main" val="113820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analysis</a:t>
            </a:r>
            <a:endParaRPr lang="en-US" dirty="0"/>
          </a:p>
        </p:txBody>
      </p:sp>
      <p:sp>
        <p:nvSpPr>
          <p:cNvPr id="3" name="Content Placeholder 2"/>
          <p:cNvSpPr>
            <a:spLocks noGrp="1"/>
          </p:cNvSpPr>
          <p:nvPr>
            <p:ph idx="1"/>
          </p:nvPr>
        </p:nvSpPr>
        <p:spPr>
          <a:xfrm>
            <a:off x="868680" y="2418052"/>
            <a:ext cx="10515600" cy="4781237"/>
          </a:xfrm>
        </p:spPr>
        <p:txBody>
          <a:bodyPr>
            <a:normAutofit/>
          </a:bodyPr>
          <a:lstStyle/>
          <a:p>
            <a:r>
              <a:rPr lang="en-US" dirty="0" smtClean="0"/>
              <a:t>Obviously, there is no better way to test two different systems than have them perform the same tasks while analyzing their speed and precision.</a:t>
            </a:r>
          </a:p>
          <a:p>
            <a:r>
              <a:rPr lang="en-US" dirty="0" smtClean="0"/>
              <a:t>I also find it helpful that they had the systems perform a number of analytical tasks as well as critique other parts of the systems such as schema </a:t>
            </a:r>
            <a:r>
              <a:rPr lang="en-US" dirty="0"/>
              <a:t>s</a:t>
            </a:r>
            <a:r>
              <a:rPr lang="en-US" dirty="0" smtClean="0"/>
              <a:t>upport, indexing, data </a:t>
            </a:r>
            <a:r>
              <a:rPr lang="en-US" dirty="0"/>
              <a:t>d</a:t>
            </a:r>
            <a:r>
              <a:rPr lang="en-US" dirty="0" smtClean="0"/>
              <a:t>istribution, flexibility, and ease of use – this shows that the two systems are being reviewed from a human perspective as well as a formal technological perspective.</a:t>
            </a:r>
          </a:p>
          <a:p>
            <a:r>
              <a:rPr lang="en-US" dirty="0" smtClean="0"/>
              <a:t>MR seemed to be more attractive because it is simple to operate – it has only a few main functions.</a:t>
            </a:r>
          </a:p>
          <a:p>
            <a:r>
              <a:rPr lang="en-US" dirty="0" smtClean="0"/>
              <a:t>In conclusion, both systems, and more, will remain popular in the long run. Both systems perform well; each has its ups and downs. It all comes down to personal preference and what specific tasks one will be carrying out.</a:t>
            </a:r>
          </a:p>
          <a:p>
            <a:endParaRPr lang="en-US" dirty="0"/>
          </a:p>
        </p:txBody>
      </p:sp>
    </p:spTree>
    <p:extLst>
      <p:ext uri="{BB962C8B-B14F-4D97-AF65-F5344CB8AC3E}">
        <p14:creationId xmlns:p14="http://schemas.microsoft.com/office/powerpoint/2010/main" val="2547145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the two papers</a:t>
            </a:r>
            <a:endParaRPr lang="en-US" dirty="0"/>
          </a:p>
        </p:txBody>
      </p:sp>
      <p:sp>
        <p:nvSpPr>
          <p:cNvPr id="3" name="Content Placeholder 2"/>
          <p:cNvSpPr>
            <a:spLocks noGrp="1"/>
          </p:cNvSpPr>
          <p:nvPr>
            <p:ph idx="1"/>
          </p:nvPr>
        </p:nvSpPr>
        <p:spPr>
          <a:xfrm>
            <a:off x="838200" y="1825624"/>
            <a:ext cx="10515600" cy="4755479"/>
          </a:xfrm>
        </p:spPr>
        <p:txBody>
          <a:bodyPr>
            <a:normAutofit/>
          </a:bodyPr>
          <a:lstStyle/>
          <a:p>
            <a:r>
              <a:rPr lang="en-US" dirty="0" smtClean="0"/>
              <a:t>The two papers have different themes: the GFS one goes into detail about what the system is made up of and how it is implemented while the Comparison paper compares and contrasts the </a:t>
            </a:r>
            <a:r>
              <a:rPr lang="en-US" dirty="0" err="1" smtClean="0"/>
              <a:t>MapReduce</a:t>
            </a:r>
            <a:r>
              <a:rPr lang="en-US" dirty="0" smtClean="0"/>
              <a:t> system other, older DBMSs.</a:t>
            </a:r>
          </a:p>
          <a:p>
            <a:r>
              <a:rPr lang="en-US" dirty="0" smtClean="0"/>
              <a:t>Both papers explain their appropriate systems in great detail. What I most got out of reading them was that certain database systems can vary. Google’s file system was made to handle large amounts of data that is stored across hundreds of disks and computers, or more. MR and the other parallel DBMSs that were compared were not made to handle such data, but do function very well when performing certain tasks. </a:t>
            </a:r>
          </a:p>
          <a:p>
            <a:r>
              <a:rPr lang="en-US" dirty="0" smtClean="0"/>
              <a:t>All in all, is apparent that MR seems to be popular because of its ease of use – and because it is different. The traditional DBMSs carried out their tasks just as well as MR; a time difference in a measure of milliseconds does not mar the general user, and will barely affect a large database. Like I mentioned before, it comes down to a matter of personal preference: whether one wants to use the traditional DBMS or the new MR system is up to them – in the end they both perform well. </a:t>
            </a:r>
            <a:endParaRPr lang="en-US" dirty="0"/>
          </a:p>
        </p:txBody>
      </p:sp>
    </p:spTree>
    <p:extLst>
      <p:ext uri="{BB962C8B-B14F-4D97-AF65-F5344CB8AC3E}">
        <p14:creationId xmlns:p14="http://schemas.microsoft.com/office/powerpoint/2010/main" val="358139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674" y="119178"/>
            <a:ext cx="10058400" cy="1450757"/>
          </a:xfrm>
        </p:spPr>
        <p:txBody>
          <a:bodyPr/>
          <a:lstStyle/>
          <a:p>
            <a:r>
              <a:rPr lang="en-US" dirty="0" smtClean="0"/>
              <a:t>Stonebraker’s talk summary</a:t>
            </a:r>
            <a:endParaRPr lang="en-US" dirty="0"/>
          </a:p>
        </p:txBody>
      </p:sp>
      <p:sp>
        <p:nvSpPr>
          <p:cNvPr id="3" name="Content Placeholder 2"/>
          <p:cNvSpPr>
            <a:spLocks noGrp="1"/>
          </p:cNvSpPr>
          <p:nvPr>
            <p:ph idx="1"/>
          </p:nvPr>
        </p:nvSpPr>
        <p:spPr>
          <a:xfrm>
            <a:off x="933074" y="1735472"/>
            <a:ext cx="10515600" cy="5032375"/>
          </a:xfrm>
        </p:spPr>
        <p:txBody>
          <a:bodyPr>
            <a:normAutofit/>
          </a:bodyPr>
          <a:lstStyle/>
          <a:p>
            <a:r>
              <a:rPr lang="en-US" dirty="0" smtClean="0"/>
              <a:t>One size does not fit all – Relational DBMS can never be “universal”. This further backs up my point mentioned before that each database comes down to personal preference as well as system performance needs based on what tasks need be performed.</a:t>
            </a:r>
          </a:p>
          <a:p>
            <a:r>
              <a:rPr lang="en-US" dirty="0" smtClean="0"/>
              <a:t>He summarizes that column stores are superior and that all new database models will implement column stores in the future (as opposed to row stores). </a:t>
            </a:r>
            <a:r>
              <a:rPr lang="en-US" dirty="0"/>
              <a:t> </a:t>
            </a:r>
            <a:r>
              <a:rPr lang="en-US" dirty="0" smtClean="0"/>
              <a:t>He also goes on to explain that there is a diverse market of database systems.</a:t>
            </a:r>
            <a:endParaRPr lang="en-US" dirty="0"/>
          </a:p>
          <a:p>
            <a:r>
              <a:rPr lang="en-US" dirty="0" smtClean="0"/>
              <a:t>There also exist a market of NoSQL databases which are gaining popularity, but as of now there are no set standards.</a:t>
            </a:r>
          </a:p>
          <a:p>
            <a:r>
              <a:rPr lang="en-US" dirty="0" smtClean="0"/>
              <a:t>After explaining that there is a lot of opportunity to create new database systems (thanks to new technologies), Stonebraker goes on to talk about the “Innovator’s </a:t>
            </a:r>
            <a:r>
              <a:rPr lang="en-US" dirty="0"/>
              <a:t>D</a:t>
            </a:r>
            <a:r>
              <a:rPr lang="en-US" dirty="0" smtClean="0"/>
              <a:t>ilemma” a book which explains how companies try to adapt their system without losing a market share.</a:t>
            </a:r>
          </a:p>
          <a:p>
            <a:r>
              <a:rPr lang="en-US" dirty="0" smtClean="0"/>
              <a:t>To sum up his talk, the once believed notion that “One size fits all” when it comes to DBMSs has actually wounded the field. But, in the current market, this means that it is a great time to be a DBMS researcher!</a:t>
            </a:r>
          </a:p>
          <a:p>
            <a:endParaRPr lang="en-US" dirty="0"/>
          </a:p>
        </p:txBody>
      </p:sp>
    </p:spTree>
    <p:extLst>
      <p:ext uri="{BB962C8B-B14F-4D97-AF65-F5344CB8AC3E}">
        <p14:creationId xmlns:p14="http://schemas.microsoft.com/office/powerpoint/2010/main" val="60241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1591</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The Google File System, A Comparison of Approaches to Large-Scale Data Analysis, One Size Fits All – An Idea That Has Come And Gone</vt:lpstr>
      <vt:lpstr>The Google File System</vt:lpstr>
      <vt:lpstr>Implementation of the GFS</vt:lpstr>
      <vt:lpstr>My Analysis of the GFS</vt:lpstr>
      <vt:lpstr>A Comparison of Approaches to Large-Scale Data Analysis</vt:lpstr>
      <vt:lpstr>Implementation of the comparison tasks</vt:lpstr>
      <vt:lpstr>My analysis</vt:lpstr>
      <vt:lpstr>Comparison of the two papers</vt:lpstr>
      <vt:lpstr>Stonebraker’s talk summary</vt:lpstr>
      <vt:lpstr>Advantages/Disadvantages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Marengo</dc:creator>
  <cp:lastModifiedBy>Nicholas Marengo</cp:lastModifiedBy>
  <cp:revision>71</cp:revision>
  <dcterms:created xsi:type="dcterms:W3CDTF">2015-05-09T00:55:01Z</dcterms:created>
  <dcterms:modified xsi:type="dcterms:W3CDTF">2015-05-09T03:34:28Z</dcterms:modified>
</cp:coreProperties>
</file>