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E5EE"/>
    <a:srgbClr val="BBC9DB"/>
    <a:srgbClr val="AABCD2"/>
    <a:srgbClr val="8DA6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p:scale>
          <a:sx n="53" d="100"/>
          <a:sy n="53" d="100"/>
        </p:scale>
        <p:origin x="18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24AF-997A-E160-3D42-7972D4C126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3F9BF8-77B1-20CB-4ADF-98B9AAE57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8C9346-B3C2-6A1A-FEAC-93F7C8F95BE9}"/>
              </a:ext>
            </a:extLst>
          </p:cNvPr>
          <p:cNvSpPr>
            <a:spLocks noGrp="1"/>
          </p:cNvSpPr>
          <p:nvPr>
            <p:ph type="dt" sz="half" idx="10"/>
          </p:nvPr>
        </p:nvSpPr>
        <p:spPr/>
        <p:txBody>
          <a:bodyPr/>
          <a:lstStyle/>
          <a:p>
            <a:fld id="{DC0EC0CB-D516-4CEE-8FE4-0D3947D7C1C4}" type="datetimeFigureOut">
              <a:rPr lang="en-US" smtClean="0"/>
              <a:t>1/11/2023</a:t>
            </a:fld>
            <a:endParaRPr lang="en-US"/>
          </a:p>
        </p:txBody>
      </p:sp>
      <p:sp>
        <p:nvSpPr>
          <p:cNvPr id="5" name="Footer Placeholder 4">
            <a:extLst>
              <a:ext uri="{FF2B5EF4-FFF2-40B4-BE49-F238E27FC236}">
                <a16:creationId xmlns:a16="http://schemas.microsoft.com/office/drawing/2014/main" id="{85BEBDD2-8FA3-99A4-BA21-57A441720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978D6-0D62-86FD-F070-AB942EE2D321}"/>
              </a:ext>
            </a:extLst>
          </p:cNvPr>
          <p:cNvSpPr>
            <a:spLocks noGrp="1"/>
          </p:cNvSpPr>
          <p:nvPr>
            <p:ph type="sldNum" sz="quarter" idx="12"/>
          </p:nvPr>
        </p:nvSpPr>
        <p:spPr/>
        <p:txBody>
          <a:bodyPr/>
          <a:lstStyle/>
          <a:p>
            <a:fld id="{0258DDB2-3A4A-43F8-BE53-5637AA29C51C}" type="slidenum">
              <a:rPr lang="en-US" smtClean="0"/>
              <a:t>‹#›</a:t>
            </a:fld>
            <a:endParaRPr lang="en-US"/>
          </a:p>
        </p:txBody>
      </p:sp>
    </p:spTree>
    <p:extLst>
      <p:ext uri="{BB962C8B-B14F-4D97-AF65-F5344CB8AC3E}">
        <p14:creationId xmlns:p14="http://schemas.microsoft.com/office/powerpoint/2010/main" val="117654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B298-D158-E176-5FC0-D3F3EAD972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F1B53E-114E-1914-CEC8-60BD15B75F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D0553-E6A5-877E-385E-A01F59D0FE82}"/>
              </a:ext>
            </a:extLst>
          </p:cNvPr>
          <p:cNvSpPr>
            <a:spLocks noGrp="1"/>
          </p:cNvSpPr>
          <p:nvPr>
            <p:ph type="dt" sz="half" idx="10"/>
          </p:nvPr>
        </p:nvSpPr>
        <p:spPr/>
        <p:txBody>
          <a:bodyPr/>
          <a:lstStyle/>
          <a:p>
            <a:fld id="{DC0EC0CB-D516-4CEE-8FE4-0D3947D7C1C4}" type="datetimeFigureOut">
              <a:rPr lang="en-US" smtClean="0"/>
              <a:t>1/11/2023</a:t>
            </a:fld>
            <a:endParaRPr lang="en-US"/>
          </a:p>
        </p:txBody>
      </p:sp>
      <p:sp>
        <p:nvSpPr>
          <p:cNvPr id="5" name="Footer Placeholder 4">
            <a:extLst>
              <a:ext uri="{FF2B5EF4-FFF2-40B4-BE49-F238E27FC236}">
                <a16:creationId xmlns:a16="http://schemas.microsoft.com/office/drawing/2014/main" id="{5C550A1D-88A3-F6B7-19ED-6EA426BE7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FF8FF-2520-3932-9717-EE38F587D996}"/>
              </a:ext>
            </a:extLst>
          </p:cNvPr>
          <p:cNvSpPr>
            <a:spLocks noGrp="1"/>
          </p:cNvSpPr>
          <p:nvPr>
            <p:ph type="sldNum" sz="quarter" idx="12"/>
          </p:nvPr>
        </p:nvSpPr>
        <p:spPr/>
        <p:txBody>
          <a:bodyPr/>
          <a:lstStyle/>
          <a:p>
            <a:fld id="{0258DDB2-3A4A-43F8-BE53-5637AA29C51C}" type="slidenum">
              <a:rPr lang="en-US" smtClean="0"/>
              <a:t>‹#›</a:t>
            </a:fld>
            <a:endParaRPr lang="en-US"/>
          </a:p>
        </p:txBody>
      </p:sp>
    </p:spTree>
    <p:extLst>
      <p:ext uri="{BB962C8B-B14F-4D97-AF65-F5344CB8AC3E}">
        <p14:creationId xmlns:p14="http://schemas.microsoft.com/office/powerpoint/2010/main" val="3475300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0ABD93-CBBC-E18B-3F56-0E9D8809E7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FDE8BE-5EE6-E089-F1E9-7AA1933BE7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7D83E-AA65-6F46-6F33-147E0C888D0A}"/>
              </a:ext>
            </a:extLst>
          </p:cNvPr>
          <p:cNvSpPr>
            <a:spLocks noGrp="1"/>
          </p:cNvSpPr>
          <p:nvPr>
            <p:ph type="dt" sz="half" idx="10"/>
          </p:nvPr>
        </p:nvSpPr>
        <p:spPr/>
        <p:txBody>
          <a:bodyPr/>
          <a:lstStyle/>
          <a:p>
            <a:fld id="{DC0EC0CB-D516-4CEE-8FE4-0D3947D7C1C4}" type="datetimeFigureOut">
              <a:rPr lang="en-US" smtClean="0"/>
              <a:t>1/11/2023</a:t>
            </a:fld>
            <a:endParaRPr lang="en-US"/>
          </a:p>
        </p:txBody>
      </p:sp>
      <p:sp>
        <p:nvSpPr>
          <p:cNvPr id="5" name="Footer Placeholder 4">
            <a:extLst>
              <a:ext uri="{FF2B5EF4-FFF2-40B4-BE49-F238E27FC236}">
                <a16:creationId xmlns:a16="http://schemas.microsoft.com/office/drawing/2014/main" id="{D3F4BF45-9492-A523-140C-137C82C5D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FA013-928D-4894-A9D7-BA9A3382029B}"/>
              </a:ext>
            </a:extLst>
          </p:cNvPr>
          <p:cNvSpPr>
            <a:spLocks noGrp="1"/>
          </p:cNvSpPr>
          <p:nvPr>
            <p:ph type="sldNum" sz="quarter" idx="12"/>
          </p:nvPr>
        </p:nvSpPr>
        <p:spPr/>
        <p:txBody>
          <a:bodyPr/>
          <a:lstStyle/>
          <a:p>
            <a:fld id="{0258DDB2-3A4A-43F8-BE53-5637AA29C51C}" type="slidenum">
              <a:rPr lang="en-US" smtClean="0"/>
              <a:t>‹#›</a:t>
            </a:fld>
            <a:endParaRPr lang="en-US"/>
          </a:p>
        </p:txBody>
      </p:sp>
    </p:spTree>
    <p:extLst>
      <p:ext uri="{BB962C8B-B14F-4D97-AF65-F5344CB8AC3E}">
        <p14:creationId xmlns:p14="http://schemas.microsoft.com/office/powerpoint/2010/main" val="8412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EE94-6EBE-D1E8-8C4D-8A30BC7FD1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FD65E1-6C17-ABC0-429A-268A959218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57D7FD-E79A-F384-B0D0-51097908AC14}"/>
              </a:ext>
            </a:extLst>
          </p:cNvPr>
          <p:cNvSpPr>
            <a:spLocks noGrp="1"/>
          </p:cNvSpPr>
          <p:nvPr>
            <p:ph type="dt" sz="half" idx="10"/>
          </p:nvPr>
        </p:nvSpPr>
        <p:spPr/>
        <p:txBody>
          <a:bodyPr/>
          <a:lstStyle/>
          <a:p>
            <a:fld id="{DC0EC0CB-D516-4CEE-8FE4-0D3947D7C1C4}" type="datetimeFigureOut">
              <a:rPr lang="en-US" smtClean="0"/>
              <a:t>1/11/2023</a:t>
            </a:fld>
            <a:endParaRPr lang="en-US"/>
          </a:p>
        </p:txBody>
      </p:sp>
      <p:sp>
        <p:nvSpPr>
          <p:cNvPr id="5" name="Footer Placeholder 4">
            <a:extLst>
              <a:ext uri="{FF2B5EF4-FFF2-40B4-BE49-F238E27FC236}">
                <a16:creationId xmlns:a16="http://schemas.microsoft.com/office/drawing/2014/main" id="{F763A375-624D-9517-88F8-5F3072417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F0385-38E0-9B2A-7F0C-B996F2B6C825}"/>
              </a:ext>
            </a:extLst>
          </p:cNvPr>
          <p:cNvSpPr>
            <a:spLocks noGrp="1"/>
          </p:cNvSpPr>
          <p:nvPr>
            <p:ph type="sldNum" sz="quarter" idx="12"/>
          </p:nvPr>
        </p:nvSpPr>
        <p:spPr/>
        <p:txBody>
          <a:bodyPr/>
          <a:lstStyle/>
          <a:p>
            <a:fld id="{0258DDB2-3A4A-43F8-BE53-5637AA29C51C}" type="slidenum">
              <a:rPr lang="en-US" smtClean="0"/>
              <a:t>‹#›</a:t>
            </a:fld>
            <a:endParaRPr lang="en-US"/>
          </a:p>
        </p:txBody>
      </p:sp>
    </p:spTree>
    <p:extLst>
      <p:ext uri="{BB962C8B-B14F-4D97-AF65-F5344CB8AC3E}">
        <p14:creationId xmlns:p14="http://schemas.microsoft.com/office/powerpoint/2010/main" val="382054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AF8F-9A0C-57EF-4744-0F4CDB5E51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5B2341-A777-42BC-1092-003F2D10EF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E3817-5FA7-10DE-26E6-CB5E5C0DD750}"/>
              </a:ext>
            </a:extLst>
          </p:cNvPr>
          <p:cNvSpPr>
            <a:spLocks noGrp="1"/>
          </p:cNvSpPr>
          <p:nvPr>
            <p:ph type="dt" sz="half" idx="10"/>
          </p:nvPr>
        </p:nvSpPr>
        <p:spPr/>
        <p:txBody>
          <a:bodyPr/>
          <a:lstStyle/>
          <a:p>
            <a:fld id="{DC0EC0CB-D516-4CEE-8FE4-0D3947D7C1C4}" type="datetimeFigureOut">
              <a:rPr lang="en-US" smtClean="0"/>
              <a:t>1/11/2023</a:t>
            </a:fld>
            <a:endParaRPr lang="en-US"/>
          </a:p>
        </p:txBody>
      </p:sp>
      <p:sp>
        <p:nvSpPr>
          <p:cNvPr id="5" name="Footer Placeholder 4">
            <a:extLst>
              <a:ext uri="{FF2B5EF4-FFF2-40B4-BE49-F238E27FC236}">
                <a16:creationId xmlns:a16="http://schemas.microsoft.com/office/drawing/2014/main" id="{19F078A3-7305-18F8-1833-C13DE4206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38B7F-BAE3-2F90-F78F-05DEAA8BAD0C}"/>
              </a:ext>
            </a:extLst>
          </p:cNvPr>
          <p:cNvSpPr>
            <a:spLocks noGrp="1"/>
          </p:cNvSpPr>
          <p:nvPr>
            <p:ph type="sldNum" sz="quarter" idx="12"/>
          </p:nvPr>
        </p:nvSpPr>
        <p:spPr/>
        <p:txBody>
          <a:bodyPr/>
          <a:lstStyle/>
          <a:p>
            <a:fld id="{0258DDB2-3A4A-43F8-BE53-5637AA29C51C}" type="slidenum">
              <a:rPr lang="en-US" smtClean="0"/>
              <a:t>‹#›</a:t>
            </a:fld>
            <a:endParaRPr lang="en-US"/>
          </a:p>
        </p:txBody>
      </p:sp>
    </p:spTree>
    <p:extLst>
      <p:ext uri="{BB962C8B-B14F-4D97-AF65-F5344CB8AC3E}">
        <p14:creationId xmlns:p14="http://schemas.microsoft.com/office/powerpoint/2010/main" val="69974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EE45-DD50-04F0-941D-E13F559CD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CB3EE2-B10D-5FDD-8C26-B8A053792C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D884EB-2E86-DD36-6472-D2CD86BD6E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FCDC46-2FAC-F485-C5BB-A442EFBC0F2B}"/>
              </a:ext>
            </a:extLst>
          </p:cNvPr>
          <p:cNvSpPr>
            <a:spLocks noGrp="1"/>
          </p:cNvSpPr>
          <p:nvPr>
            <p:ph type="dt" sz="half" idx="10"/>
          </p:nvPr>
        </p:nvSpPr>
        <p:spPr/>
        <p:txBody>
          <a:bodyPr/>
          <a:lstStyle/>
          <a:p>
            <a:fld id="{DC0EC0CB-D516-4CEE-8FE4-0D3947D7C1C4}" type="datetimeFigureOut">
              <a:rPr lang="en-US" smtClean="0"/>
              <a:t>1/11/2023</a:t>
            </a:fld>
            <a:endParaRPr lang="en-US"/>
          </a:p>
        </p:txBody>
      </p:sp>
      <p:sp>
        <p:nvSpPr>
          <p:cNvPr id="6" name="Footer Placeholder 5">
            <a:extLst>
              <a:ext uri="{FF2B5EF4-FFF2-40B4-BE49-F238E27FC236}">
                <a16:creationId xmlns:a16="http://schemas.microsoft.com/office/drawing/2014/main" id="{20C9FF94-083F-513B-68E1-7FF1B26503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F8A62-622E-1C01-786B-9472AD57EB71}"/>
              </a:ext>
            </a:extLst>
          </p:cNvPr>
          <p:cNvSpPr>
            <a:spLocks noGrp="1"/>
          </p:cNvSpPr>
          <p:nvPr>
            <p:ph type="sldNum" sz="quarter" idx="12"/>
          </p:nvPr>
        </p:nvSpPr>
        <p:spPr/>
        <p:txBody>
          <a:bodyPr/>
          <a:lstStyle/>
          <a:p>
            <a:fld id="{0258DDB2-3A4A-43F8-BE53-5637AA29C51C}" type="slidenum">
              <a:rPr lang="en-US" smtClean="0"/>
              <a:t>‹#›</a:t>
            </a:fld>
            <a:endParaRPr lang="en-US"/>
          </a:p>
        </p:txBody>
      </p:sp>
    </p:spTree>
    <p:extLst>
      <p:ext uri="{BB962C8B-B14F-4D97-AF65-F5344CB8AC3E}">
        <p14:creationId xmlns:p14="http://schemas.microsoft.com/office/powerpoint/2010/main" val="4197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F5F3-7DE9-1AA2-07DC-596C6B0CA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A17859-EB8B-D3FC-E44C-ACC81508B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755BB0-0F60-B1C9-7A11-A656944F65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92E283-623B-8B05-9A7D-73C71E426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B8F13A-83A1-8BAD-1183-C8395BB69B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C594A5-C368-94B0-ACA4-342CE498195F}"/>
              </a:ext>
            </a:extLst>
          </p:cNvPr>
          <p:cNvSpPr>
            <a:spLocks noGrp="1"/>
          </p:cNvSpPr>
          <p:nvPr>
            <p:ph type="dt" sz="half" idx="10"/>
          </p:nvPr>
        </p:nvSpPr>
        <p:spPr/>
        <p:txBody>
          <a:bodyPr/>
          <a:lstStyle/>
          <a:p>
            <a:fld id="{DC0EC0CB-D516-4CEE-8FE4-0D3947D7C1C4}" type="datetimeFigureOut">
              <a:rPr lang="en-US" smtClean="0"/>
              <a:t>1/11/2023</a:t>
            </a:fld>
            <a:endParaRPr lang="en-US"/>
          </a:p>
        </p:txBody>
      </p:sp>
      <p:sp>
        <p:nvSpPr>
          <p:cNvPr id="8" name="Footer Placeholder 7">
            <a:extLst>
              <a:ext uri="{FF2B5EF4-FFF2-40B4-BE49-F238E27FC236}">
                <a16:creationId xmlns:a16="http://schemas.microsoft.com/office/drawing/2014/main" id="{F51655EE-C54B-3873-D8DB-9246B1BC83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F2463-3D8C-565E-EA0D-F093ADDAF2B8}"/>
              </a:ext>
            </a:extLst>
          </p:cNvPr>
          <p:cNvSpPr>
            <a:spLocks noGrp="1"/>
          </p:cNvSpPr>
          <p:nvPr>
            <p:ph type="sldNum" sz="quarter" idx="12"/>
          </p:nvPr>
        </p:nvSpPr>
        <p:spPr/>
        <p:txBody>
          <a:bodyPr/>
          <a:lstStyle/>
          <a:p>
            <a:fld id="{0258DDB2-3A4A-43F8-BE53-5637AA29C51C}" type="slidenum">
              <a:rPr lang="en-US" smtClean="0"/>
              <a:t>‹#›</a:t>
            </a:fld>
            <a:endParaRPr lang="en-US"/>
          </a:p>
        </p:txBody>
      </p:sp>
    </p:spTree>
    <p:extLst>
      <p:ext uri="{BB962C8B-B14F-4D97-AF65-F5344CB8AC3E}">
        <p14:creationId xmlns:p14="http://schemas.microsoft.com/office/powerpoint/2010/main" val="215645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CE2C-B696-FE0D-4E04-36F1C3C504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0A5273-7020-E906-2145-DB43528314A2}"/>
              </a:ext>
            </a:extLst>
          </p:cNvPr>
          <p:cNvSpPr>
            <a:spLocks noGrp="1"/>
          </p:cNvSpPr>
          <p:nvPr>
            <p:ph type="dt" sz="half" idx="10"/>
          </p:nvPr>
        </p:nvSpPr>
        <p:spPr/>
        <p:txBody>
          <a:bodyPr/>
          <a:lstStyle/>
          <a:p>
            <a:fld id="{DC0EC0CB-D516-4CEE-8FE4-0D3947D7C1C4}" type="datetimeFigureOut">
              <a:rPr lang="en-US" smtClean="0"/>
              <a:t>1/11/2023</a:t>
            </a:fld>
            <a:endParaRPr lang="en-US"/>
          </a:p>
        </p:txBody>
      </p:sp>
      <p:sp>
        <p:nvSpPr>
          <p:cNvPr id="4" name="Footer Placeholder 3">
            <a:extLst>
              <a:ext uri="{FF2B5EF4-FFF2-40B4-BE49-F238E27FC236}">
                <a16:creationId xmlns:a16="http://schemas.microsoft.com/office/drawing/2014/main" id="{9DB4BD2F-1568-28C1-8C5E-5060A8A6A2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444B25-FF1F-D454-31ED-443139F7AB92}"/>
              </a:ext>
            </a:extLst>
          </p:cNvPr>
          <p:cNvSpPr>
            <a:spLocks noGrp="1"/>
          </p:cNvSpPr>
          <p:nvPr>
            <p:ph type="sldNum" sz="quarter" idx="12"/>
          </p:nvPr>
        </p:nvSpPr>
        <p:spPr/>
        <p:txBody>
          <a:bodyPr/>
          <a:lstStyle/>
          <a:p>
            <a:fld id="{0258DDB2-3A4A-43F8-BE53-5637AA29C51C}" type="slidenum">
              <a:rPr lang="en-US" smtClean="0"/>
              <a:t>‹#›</a:t>
            </a:fld>
            <a:endParaRPr lang="en-US"/>
          </a:p>
        </p:txBody>
      </p:sp>
    </p:spTree>
    <p:extLst>
      <p:ext uri="{BB962C8B-B14F-4D97-AF65-F5344CB8AC3E}">
        <p14:creationId xmlns:p14="http://schemas.microsoft.com/office/powerpoint/2010/main" val="261152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E8C57-A89C-4AB4-FE04-5EB026D6A2C6}"/>
              </a:ext>
            </a:extLst>
          </p:cNvPr>
          <p:cNvSpPr>
            <a:spLocks noGrp="1"/>
          </p:cNvSpPr>
          <p:nvPr>
            <p:ph type="dt" sz="half" idx="10"/>
          </p:nvPr>
        </p:nvSpPr>
        <p:spPr/>
        <p:txBody>
          <a:bodyPr/>
          <a:lstStyle/>
          <a:p>
            <a:fld id="{DC0EC0CB-D516-4CEE-8FE4-0D3947D7C1C4}" type="datetimeFigureOut">
              <a:rPr lang="en-US" smtClean="0"/>
              <a:t>1/11/2023</a:t>
            </a:fld>
            <a:endParaRPr lang="en-US"/>
          </a:p>
        </p:txBody>
      </p:sp>
      <p:sp>
        <p:nvSpPr>
          <p:cNvPr id="3" name="Footer Placeholder 2">
            <a:extLst>
              <a:ext uri="{FF2B5EF4-FFF2-40B4-BE49-F238E27FC236}">
                <a16:creationId xmlns:a16="http://schemas.microsoft.com/office/drawing/2014/main" id="{711564BF-C636-5187-5543-2F8DE89B28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04DBC-72E6-C73D-FC63-E121E7BACD5D}"/>
              </a:ext>
            </a:extLst>
          </p:cNvPr>
          <p:cNvSpPr>
            <a:spLocks noGrp="1"/>
          </p:cNvSpPr>
          <p:nvPr>
            <p:ph type="sldNum" sz="quarter" idx="12"/>
          </p:nvPr>
        </p:nvSpPr>
        <p:spPr/>
        <p:txBody>
          <a:bodyPr/>
          <a:lstStyle/>
          <a:p>
            <a:fld id="{0258DDB2-3A4A-43F8-BE53-5637AA29C51C}" type="slidenum">
              <a:rPr lang="en-US" smtClean="0"/>
              <a:t>‹#›</a:t>
            </a:fld>
            <a:endParaRPr lang="en-US"/>
          </a:p>
        </p:txBody>
      </p:sp>
    </p:spTree>
    <p:extLst>
      <p:ext uri="{BB962C8B-B14F-4D97-AF65-F5344CB8AC3E}">
        <p14:creationId xmlns:p14="http://schemas.microsoft.com/office/powerpoint/2010/main" val="2270373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8787-1232-3CDC-62AF-3BCA7A2E2E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48AA58-0213-FB84-44F1-211D248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7BCFE5-C6BD-D8B2-3344-8D1169EF5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19146-9143-EE0D-13AB-8A21C9432093}"/>
              </a:ext>
            </a:extLst>
          </p:cNvPr>
          <p:cNvSpPr>
            <a:spLocks noGrp="1"/>
          </p:cNvSpPr>
          <p:nvPr>
            <p:ph type="dt" sz="half" idx="10"/>
          </p:nvPr>
        </p:nvSpPr>
        <p:spPr/>
        <p:txBody>
          <a:bodyPr/>
          <a:lstStyle/>
          <a:p>
            <a:fld id="{DC0EC0CB-D516-4CEE-8FE4-0D3947D7C1C4}" type="datetimeFigureOut">
              <a:rPr lang="en-US" smtClean="0"/>
              <a:t>1/11/2023</a:t>
            </a:fld>
            <a:endParaRPr lang="en-US"/>
          </a:p>
        </p:txBody>
      </p:sp>
      <p:sp>
        <p:nvSpPr>
          <p:cNvPr id="6" name="Footer Placeholder 5">
            <a:extLst>
              <a:ext uri="{FF2B5EF4-FFF2-40B4-BE49-F238E27FC236}">
                <a16:creationId xmlns:a16="http://schemas.microsoft.com/office/drawing/2014/main" id="{24D9E00E-A4CA-9296-C25D-C7E443296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15E19-836B-893D-0E4B-F587AEC9A1D4}"/>
              </a:ext>
            </a:extLst>
          </p:cNvPr>
          <p:cNvSpPr>
            <a:spLocks noGrp="1"/>
          </p:cNvSpPr>
          <p:nvPr>
            <p:ph type="sldNum" sz="quarter" idx="12"/>
          </p:nvPr>
        </p:nvSpPr>
        <p:spPr/>
        <p:txBody>
          <a:bodyPr/>
          <a:lstStyle/>
          <a:p>
            <a:fld id="{0258DDB2-3A4A-43F8-BE53-5637AA29C51C}" type="slidenum">
              <a:rPr lang="en-US" smtClean="0"/>
              <a:t>‹#›</a:t>
            </a:fld>
            <a:endParaRPr lang="en-US"/>
          </a:p>
        </p:txBody>
      </p:sp>
    </p:spTree>
    <p:extLst>
      <p:ext uri="{BB962C8B-B14F-4D97-AF65-F5344CB8AC3E}">
        <p14:creationId xmlns:p14="http://schemas.microsoft.com/office/powerpoint/2010/main" val="211147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3396-026D-9846-8C36-FEE706E5E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054CC8-08FC-A169-3196-3964A2A98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62EA6C-14B9-56ED-1A63-22A47983D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BC414-218E-B40D-18F9-632269A015CB}"/>
              </a:ext>
            </a:extLst>
          </p:cNvPr>
          <p:cNvSpPr>
            <a:spLocks noGrp="1"/>
          </p:cNvSpPr>
          <p:nvPr>
            <p:ph type="dt" sz="half" idx="10"/>
          </p:nvPr>
        </p:nvSpPr>
        <p:spPr/>
        <p:txBody>
          <a:bodyPr/>
          <a:lstStyle/>
          <a:p>
            <a:fld id="{DC0EC0CB-D516-4CEE-8FE4-0D3947D7C1C4}" type="datetimeFigureOut">
              <a:rPr lang="en-US" smtClean="0"/>
              <a:t>1/11/2023</a:t>
            </a:fld>
            <a:endParaRPr lang="en-US"/>
          </a:p>
        </p:txBody>
      </p:sp>
      <p:sp>
        <p:nvSpPr>
          <p:cNvPr id="6" name="Footer Placeholder 5">
            <a:extLst>
              <a:ext uri="{FF2B5EF4-FFF2-40B4-BE49-F238E27FC236}">
                <a16:creationId xmlns:a16="http://schemas.microsoft.com/office/drawing/2014/main" id="{EA3E5795-80DA-A48F-EE0A-50BB785B6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A8D77-3374-A0FB-1A81-C07CD5C98F0D}"/>
              </a:ext>
            </a:extLst>
          </p:cNvPr>
          <p:cNvSpPr>
            <a:spLocks noGrp="1"/>
          </p:cNvSpPr>
          <p:nvPr>
            <p:ph type="sldNum" sz="quarter" idx="12"/>
          </p:nvPr>
        </p:nvSpPr>
        <p:spPr/>
        <p:txBody>
          <a:bodyPr/>
          <a:lstStyle/>
          <a:p>
            <a:fld id="{0258DDB2-3A4A-43F8-BE53-5637AA29C51C}" type="slidenum">
              <a:rPr lang="en-US" smtClean="0"/>
              <a:t>‹#›</a:t>
            </a:fld>
            <a:endParaRPr lang="en-US"/>
          </a:p>
        </p:txBody>
      </p:sp>
    </p:spTree>
    <p:extLst>
      <p:ext uri="{BB962C8B-B14F-4D97-AF65-F5344CB8AC3E}">
        <p14:creationId xmlns:p14="http://schemas.microsoft.com/office/powerpoint/2010/main" val="3243950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701CDA-2196-91E3-0914-83C91151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234F52-137C-F5F3-2F02-76006C7EC9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117B-2250-8335-32C1-6A0CD2FF45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EC0CB-D516-4CEE-8FE4-0D3947D7C1C4}" type="datetimeFigureOut">
              <a:rPr lang="en-US" smtClean="0"/>
              <a:t>1/11/2023</a:t>
            </a:fld>
            <a:endParaRPr lang="en-US"/>
          </a:p>
        </p:txBody>
      </p:sp>
      <p:sp>
        <p:nvSpPr>
          <p:cNvPr id="5" name="Footer Placeholder 4">
            <a:extLst>
              <a:ext uri="{FF2B5EF4-FFF2-40B4-BE49-F238E27FC236}">
                <a16:creationId xmlns:a16="http://schemas.microsoft.com/office/drawing/2014/main" id="{2FCEFE3D-EE38-0250-4F53-9CA7933C2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CB1DC3-0FEE-4286-46EB-C2B50EEB0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8DDB2-3A4A-43F8-BE53-5637AA29C51C}" type="slidenum">
              <a:rPr lang="en-US" smtClean="0"/>
              <a:t>‹#›</a:t>
            </a:fld>
            <a:endParaRPr lang="en-US"/>
          </a:p>
        </p:txBody>
      </p:sp>
    </p:spTree>
    <p:extLst>
      <p:ext uri="{BB962C8B-B14F-4D97-AF65-F5344CB8AC3E}">
        <p14:creationId xmlns:p14="http://schemas.microsoft.com/office/powerpoint/2010/main" val="3126762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DA6C3"/>
        </a:solidFill>
        <a:effectLst/>
      </p:bgPr>
    </p:bg>
    <p:spTree>
      <p:nvGrpSpPr>
        <p:cNvPr id="1" name=""/>
        <p:cNvGrpSpPr/>
        <p:nvPr/>
      </p:nvGrpSpPr>
      <p:grpSpPr>
        <a:xfrm>
          <a:off x="0" y="0"/>
          <a:ext cx="0" cy="0"/>
          <a:chOff x="0" y="0"/>
          <a:chExt cx="0" cy="0"/>
        </a:xfrm>
      </p:grpSpPr>
      <p:pic>
        <p:nvPicPr>
          <p:cNvPr id="1026" name="Picture 2" descr="Can Researchers Show That Threat Assessment Stops Mass Shootings? | The New  Yorker">
            <a:extLst>
              <a:ext uri="{FF2B5EF4-FFF2-40B4-BE49-F238E27FC236}">
                <a16:creationId xmlns:a16="http://schemas.microsoft.com/office/drawing/2014/main" id="{3E450980-D4F8-2481-B153-6B50EE529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4471"/>
            <a:ext cx="12192000" cy="71224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441B39C-118C-8C83-83E9-32E9615616EF}"/>
              </a:ext>
            </a:extLst>
          </p:cNvPr>
          <p:cNvSpPr>
            <a:spLocks noGrp="1"/>
          </p:cNvSpPr>
          <p:nvPr>
            <p:ph type="ctrTitle"/>
          </p:nvPr>
        </p:nvSpPr>
        <p:spPr>
          <a:xfrm>
            <a:off x="1428749" y="1122364"/>
            <a:ext cx="9289143" cy="1140390"/>
          </a:xfrm>
        </p:spPr>
        <p:txBody>
          <a:bodyPr>
            <a:noAutofit/>
          </a:bodyPr>
          <a:lstStyle/>
          <a:p>
            <a:r>
              <a:rPr lang="en-US" sz="4800" b="1" dirty="0"/>
              <a:t>School Mass Shooting Twitter Sentiment Analysis:</a:t>
            </a:r>
            <a:br>
              <a:rPr lang="en-US" sz="4800" b="1" dirty="0"/>
            </a:br>
            <a:r>
              <a:rPr lang="en-US" sz="4800" b="1" dirty="0"/>
              <a:t> Uvalde vs Parkland </a:t>
            </a:r>
          </a:p>
        </p:txBody>
      </p:sp>
      <p:sp>
        <p:nvSpPr>
          <p:cNvPr id="3" name="Subtitle 2">
            <a:extLst>
              <a:ext uri="{FF2B5EF4-FFF2-40B4-BE49-F238E27FC236}">
                <a16:creationId xmlns:a16="http://schemas.microsoft.com/office/drawing/2014/main" id="{09660EC6-1AD0-B14A-61B8-16170778046A}"/>
              </a:ext>
            </a:extLst>
          </p:cNvPr>
          <p:cNvSpPr>
            <a:spLocks noGrp="1"/>
          </p:cNvSpPr>
          <p:nvPr>
            <p:ph type="subTitle" idx="1"/>
          </p:nvPr>
        </p:nvSpPr>
        <p:spPr>
          <a:xfrm>
            <a:off x="1501320" y="5598142"/>
            <a:ext cx="9144000" cy="546633"/>
          </a:xfrm>
        </p:spPr>
        <p:txBody>
          <a:bodyPr>
            <a:normAutofit/>
          </a:bodyPr>
          <a:lstStyle/>
          <a:p>
            <a:r>
              <a:rPr lang="en-US" sz="3200" b="1" dirty="0"/>
              <a:t>By: Nicholas McFadden</a:t>
            </a:r>
          </a:p>
        </p:txBody>
      </p:sp>
    </p:spTree>
    <p:extLst>
      <p:ext uri="{BB962C8B-B14F-4D97-AF65-F5344CB8AC3E}">
        <p14:creationId xmlns:p14="http://schemas.microsoft.com/office/powerpoint/2010/main" val="1983418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EE5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E95C-C9B5-A9D0-56F8-74E076E78252}"/>
              </a:ext>
            </a:extLst>
          </p:cNvPr>
          <p:cNvSpPr>
            <a:spLocks noGrp="1"/>
          </p:cNvSpPr>
          <p:nvPr>
            <p:ph type="title"/>
          </p:nvPr>
        </p:nvSpPr>
        <p:spPr/>
        <p:txBody>
          <a:bodyPr/>
          <a:lstStyle/>
          <a:p>
            <a:r>
              <a:rPr lang="en-US" dirty="0"/>
              <a:t>Research Objectives</a:t>
            </a:r>
          </a:p>
        </p:txBody>
      </p:sp>
      <p:sp>
        <p:nvSpPr>
          <p:cNvPr id="3" name="Content Placeholder 2">
            <a:extLst>
              <a:ext uri="{FF2B5EF4-FFF2-40B4-BE49-F238E27FC236}">
                <a16:creationId xmlns:a16="http://schemas.microsoft.com/office/drawing/2014/main" id="{8314F2C9-310E-2911-E357-6BBE6484DCA1}"/>
              </a:ext>
            </a:extLst>
          </p:cNvPr>
          <p:cNvSpPr>
            <a:spLocks noGrp="1"/>
          </p:cNvSpPr>
          <p:nvPr>
            <p:ph idx="1"/>
          </p:nvPr>
        </p:nvSpPr>
        <p:spPr/>
        <p:txBody>
          <a:bodyPr>
            <a:normAutofit fontScale="92500" lnSpcReduction="10000"/>
          </a:bodyPr>
          <a:lstStyle/>
          <a:p>
            <a:r>
              <a:rPr lang="en-US" dirty="0"/>
              <a:t>The objective is to analyze how the public sentiment around the  discussion of school mass shootings (specifically from Twitter) has changed</a:t>
            </a:r>
          </a:p>
          <a:p>
            <a:endParaRPr lang="en-US" dirty="0"/>
          </a:p>
          <a:p>
            <a:r>
              <a:rPr lang="en-US" dirty="0"/>
              <a:t>Analysis will be conducted on the recent Robb Elementary shooting in Uvalde, Texas and Stoneman Douglas High School in Parkland, Florida</a:t>
            </a:r>
          </a:p>
          <a:p>
            <a:endParaRPr lang="en-US" dirty="0"/>
          </a:p>
          <a:p>
            <a:r>
              <a:rPr lang="en-US" dirty="0"/>
              <a:t>1000 Tweets were pulled for each event</a:t>
            </a:r>
          </a:p>
          <a:p>
            <a:endParaRPr lang="en-US" dirty="0"/>
          </a:p>
          <a:p>
            <a:r>
              <a:rPr lang="en-US" dirty="0"/>
              <a:t>Tweets were taken from the day of the event and up to two weeks after the event</a:t>
            </a:r>
          </a:p>
          <a:p>
            <a:endParaRPr lang="en-US" dirty="0"/>
          </a:p>
          <a:p>
            <a:endParaRPr lang="en-US" dirty="0"/>
          </a:p>
          <a:p>
            <a:endParaRPr lang="en-US" dirty="0"/>
          </a:p>
        </p:txBody>
      </p:sp>
    </p:spTree>
    <p:extLst>
      <p:ext uri="{BB962C8B-B14F-4D97-AF65-F5344CB8AC3E}">
        <p14:creationId xmlns:p14="http://schemas.microsoft.com/office/powerpoint/2010/main" val="3771532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EE5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BA7B-B297-6189-C932-F7FFBDC2BC73}"/>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A9B99868-EDCF-8FE5-4E8A-32D1BFD8E677}"/>
              </a:ext>
            </a:extLst>
          </p:cNvPr>
          <p:cNvSpPr>
            <a:spLocks noGrp="1"/>
          </p:cNvSpPr>
          <p:nvPr>
            <p:ph idx="1"/>
          </p:nvPr>
        </p:nvSpPr>
        <p:spPr>
          <a:xfrm>
            <a:off x="838199" y="1825625"/>
            <a:ext cx="5494867" cy="1922286"/>
          </a:xfrm>
        </p:spPr>
        <p:txBody>
          <a:bodyPr>
            <a:normAutofit/>
          </a:bodyPr>
          <a:lstStyle/>
          <a:p>
            <a:r>
              <a:rPr lang="en-US" dirty="0"/>
              <a:t>Queries:</a:t>
            </a:r>
          </a:p>
          <a:p>
            <a:pPr lvl="1"/>
            <a:r>
              <a:rPr lang="en-US" sz="1800" dirty="0"/>
              <a:t>Keywords and Hashtags (i.e. </a:t>
            </a:r>
            <a:r>
              <a:rPr lang="en-US" sz="1800" dirty="0" err="1"/>
              <a:t>uvalde</a:t>
            </a:r>
            <a:r>
              <a:rPr lang="en-US" sz="1800" dirty="0"/>
              <a:t>, #uvalde,etc)</a:t>
            </a:r>
          </a:p>
          <a:p>
            <a:pPr lvl="1"/>
            <a:r>
              <a:rPr lang="en-US" sz="1800" dirty="0"/>
              <a:t>Must have some engagement (likes, </a:t>
            </a:r>
            <a:r>
              <a:rPr lang="en-US" sz="1800" dirty="0" err="1"/>
              <a:t>retweets,etc</a:t>
            </a:r>
            <a:r>
              <a:rPr lang="en-US" sz="1800" dirty="0"/>
              <a:t>)</a:t>
            </a:r>
          </a:p>
          <a:p>
            <a:pPr lvl="1"/>
            <a:r>
              <a:rPr lang="en-US" sz="1800" dirty="0"/>
              <a:t>Likes &gt;= 10</a:t>
            </a:r>
          </a:p>
          <a:p>
            <a:pPr lvl="1"/>
            <a:r>
              <a:rPr lang="en-US" sz="1800" dirty="0"/>
              <a:t>Time: two weeks post event</a:t>
            </a:r>
          </a:p>
          <a:p>
            <a:pPr>
              <a:lnSpc>
                <a:spcPts val="1425"/>
              </a:lnSpc>
              <a:spcBef>
                <a:spcPts val="0"/>
              </a:spcBef>
              <a:spcAft>
                <a:spcPts val="800"/>
              </a:spcAft>
            </a:pPr>
            <a:endParaRPr lang="en-US" sz="1800" dirty="0">
              <a:solidFill>
                <a:srgbClr val="CE9178"/>
              </a:solidFill>
              <a:latin typeface="Consolas" panose="020B0609020204030204" pitchFamily="49" charset="0"/>
              <a:ea typeface="Calibri" panose="020F0502020204030204" pitchFamily="34" charset="0"/>
              <a:cs typeface="Times New Roman" panose="02020603050405020304" pitchFamily="18" charset="0"/>
            </a:endParaRPr>
          </a:p>
          <a:p>
            <a:pPr>
              <a:lnSpc>
                <a:spcPts val="1425"/>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D25E0AA-F8C3-D0B8-41DB-5FC7EA048595}"/>
              </a:ext>
            </a:extLst>
          </p:cNvPr>
          <p:cNvPicPr>
            <a:picLocks noChangeAspect="1"/>
          </p:cNvPicPr>
          <p:nvPr/>
        </p:nvPicPr>
        <p:blipFill>
          <a:blip r:embed="rId2"/>
          <a:stretch>
            <a:fillRect/>
          </a:stretch>
        </p:blipFill>
        <p:spPr>
          <a:xfrm>
            <a:off x="838200" y="4001293"/>
            <a:ext cx="10996511" cy="2175669"/>
          </a:xfrm>
          <a:prstGeom prst="rect">
            <a:avLst/>
          </a:prstGeom>
        </p:spPr>
      </p:pic>
      <p:pic>
        <p:nvPicPr>
          <p:cNvPr id="6" name="Picture 5" descr="Table&#10;&#10;Description automatically generated">
            <a:extLst>
              <a:ext uri="{FF2B5EF4-FFF2-40B4-BE49-F238E27FC236}">
                <a16:creationId xmlns:a16="http://schemas.microsoft.com/office/drawing/2014/main" id="{43A5B91F-A089-D3C8-A9A1-8BD322DB92E7}"/>
              </a:ext>
            </a:extLst>
          </p:cNvPr>
          <p:cNvPicPr>
            <a:picLocks noChangeAspect="1"/>
          </p:cNvPicPr>
          <p:nvPr/>
        </p:nvPicPr>
        <p:blipFill>
          <a:blip r:embed="rId3"/>
          <a:stretch>
            <a:fillRect/>
          </a:stretch>
        </p:blipFill>
        <p:spPr>
          <a:xfrm>
            <a:off x="6932612" y="1147586"/>
            <a:ext cx="2390775" cy="2600325"/>
          </a:xfrm>
          <a:prstGeom prst="rect">
            <a:avLst/>
          </a:prstGeom>
        </p:spPr>
      </p:pic>
      <p:pic>
        <p:nvPicPr>
          <p:cNvPr id="7" name="Picture 6">
            <a:extLst>
              <a:ext uri="{FF2B5EF4-FFF2-40B4-BE49-F238E27FC236}">
                <a16:creationId xmlns:a16="http://schemas.microsoft.com/office/drawing/2014/main" id="{11F0ED4C-EB41-8476-6E80-C730788E758E}"/>
              </a:ext>
            </a:extLst>
          </p:cNvPr>
          <p:cNvPicPr>
            <a:picLocks noChangeAspect="1"/>
          </p:cNvPicPr>
          <p:nvPr/>
        </p:nvPicPr>
        <p:blipFill>
          <a:blip r:embed="rId4"/>
          <a:stretch>
            <a:fillRect/>
          </a:stretch>
        </p:blipFill>
        <p:spPr>
          <a:xfrm>
            <a:off x="9323387" y="1156886"/>
            <a:ext cx="2353260" cy="2591025"/>
          </a:xfrm>
          <a:prstGeom prst="rect">
            <a:avLst/>
          </a:prstGeom>
        </p:spPr>
      </p:pic>
    </p:spTree>
    <p:extLst>
      <p:ext uri="{BB962C8B-B14F-4D97-AF65-F5344CB8AC3E}">
        <p14:creationId xmlns:p14="http://schemas.microsoft.com/office/powerpoint/2010/main" val="246364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EE5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BA7B-B297-6189-C932-F7FFBDC2BC73}"/>
              </a:ext>
            </a:extLst>
          </p:cNvPr>
          <p:cNvSpPr>
            <a:spLocks noGrp="1"/>
          </p:cNvSpPr>
          <p:nvPr>
            <p:ph type="title"/>
          </p:nvPr>
        </p:nvSpPr>
        <p:spPr/>
        <p:txBody>
          <a:bodyPr/>
          <a:lstStyle/>
          <a:p>
            <a:r>
              <a:rPr lang="en-US" dirty="0"/>
              <a:t>Data cleansing</a:t>
            </a:r>
          </a:p>
        </p:txBody>
      </p:sp>
      <p:sp>
        <p:nvSpPr>
          <p:cNvPr id="8" name="Content Placeholder 7">
            <a:extLst>
              <a:ext uri="{FF2B5EF4-FFF2-40B4-BE49-F238E27FC236}">
                <a16:creationId xmlns:a16="http://schemas.microsoft.com/office/drawing/2014/main" id="{EC98C1F1-520E-C46F-0D1B-4945365059BF}"/>
              </a:ext>
            </a:extLst>
          </p:cNvPr>
          <p:cNvSpPr>
            <a:spLocks noGrp="1"/>
          </p:cNvSpPr>
          <p:nvPr>
            <p:ph idx="1"/>
          </p:nvPr>
        </p:nvSpPr>
        <p:spPr>
          <a:xfrm>
            <a:off x="838199" y="1825625"/>
            <a:ext cx="5578097" cy="4351338"/>
          </a:xfrm>
        </p:spPr>
        <p:txBody>
          <a:bodyPr/>
          <a:lstStyle/>
          <a:p>
            <a:r>
              <a:rPr lang="en-US" sz="2400" dirty="0"/>
              <a:t>Tweets were pulled into specific data frames for analysis to be more manageable</a:t>
            </a:r>
          </a:p>
          <a:p>
            <a:r>
              <a:rPr lang="en-US" sz="2400" dirty="0"/>
              <a:t>Some tweet fields were objects and/or nested lists that needed to be extracted/flattened</a:t>
            </a:r>
          </a:p>
          <a:p>
            <a:r>
              <a:rPr lang="en-US" sz="2400" dirty="0"/>
              <a:t>Many None type values that were filled with blanks</a:t>
            </a:r>
          </a:p>
          <a:p>
            <a:endParaRPr lang="en-US" sz="2400" dirty="0"/>
          </a:p>
          <a:p>
            <a:endParaRPr lang="en-US" dirty="0"/>
          </a:p>
        </p:txBody>
      </p:sp>
      <p:pic>
        <p:nvPicPr>
          <p:cNvPr id="10" name="Picture 9">
            <a:extLst>
              <a:ext uri="{FF2B5EF4-FFF2-40B4-BE49-F238E27FC236}">
                <a16:creationId xmlns:a16="http://schemas.microsoft.com/office/drawing/2014/main" id="{A0DE33CB-54E5-46EC-3629-DBB15385D552}"/>
              </a:ext>
            </a:extLst>
          </p:cNvPr>
          <p:cNvPicPr>
            <a:picLocks noChangeAspect="1"/>
          </p:cNvPicPr>
          <p:nvPr/>
        </p:nvPicPr>
        <p:blipFill>
          <a:blip r:embed="rId2"/>
          <a:stretch>
            <a:fillRect/>
          </a:stretch>
        </p:blipFill>
        <p:spPr>
          <a:xfrm>
            <a:off x="6292312" y="2062673"/>
            <a:ext cx="5467773" cy="2181529"/>
          </a:xfrm>
          <a:prstGeom prst="rect">
            <a:avLst/>
          </a:prstGeom>
        </p:spPr>
      </p:pic>
      <p:pic>
        <p:nvPicPr>
          <p:cNvPr id="12" name="Picture 11">
            <a:extLst>
              <a:ext uri="{FF2B5EF4-FFF2-40B4-BE49-F238E27FC236}">
                <a16:creationId xmlns:a16="http://schemas.microsoft.com/office/drawing/2014/main" id="{43290F82-0DB1-50E9-C41F-4C508D744B75}"/>
              </a:ext>
            </a:extLst>
          </p:cNvPr>
          <p:cNvPicPr>
            <a:picLocks noChangeAspect="1"/>
          </p:cNvPicPr>
          <p:nvPr/>
        </p:nvPicPr>
        <p:blipFill>
          <a:blip r:embed="rId3"/>
          <a:stretch>
            <a:fillRect/>
          </a:stretch>
        </p:blipFill>
        <p:spPr>
          <a:xfrm>
            <a:off x="2891072" y="4616188"/>
            <a:ext cx="8869013" cy="1876687"/>
          </a:xfrm>
          <a:prstGeom prst="rect">
            <a:avLst/>
          </a:prstGeom>
        </p:spPr>
      </p:pic>
    </p:spTree>
    <p:extLst>
      <p:ext uri="{BB962C8B-B14F-4D97-AF65-F5344CB8AC3E}">
        <p14:creationId xmlns:p14="http://schemas.microsoft.com/office/powerpoint/2010/main" val="1312688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EE5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BA7B-B297-6189-C932-F7FFBDC2BC73}"/>
              </a:ext>
            </a:extLst>
          </p:cNvPr>
          <p:cNvSpPr>
            <a:spLocks noGrp="1"/>
          </p:cNvSpPr>
          <p:nvPr>
            <p:ph type="title"/>
          </p:nvPr>
        </p:nvSpPr>
        <p:spPr/>
        <p:txBody>
          <a:bodyPr/>
          <a:lstStyle/>
          <a:p>
            <a:r>
              <a:rPr lang="en-US" dirty="0"/>
              <a:t>VADER Sentiment</a:t>
            </a:r>
            <a:br>
              <a:rPr lang="en-US" dirty="0"/>
            </a:br>
            <a:r>
              <a:rPr lang="en-US" dirty="0"/>
              <a:t>Intensity Analyzer</a:t>
            </a:r>
          </a:p>
        </p:txBody>
      </p:sp>
      <p:sp>
        <p:nvSpPr>
          <p:cNvPr id="13" name="Content Placeholder 12">
            <a:extLst>
              <a:ext uri="{FF2B5EF4-FFF2-40B4-BE49-F238E27FC236}">
                <a16:creationId xmlns:a16="http://schemas.microsoft.com/office/drawing/2014/main" id="{06055A3F-C08F-EC17-0088-6A14F1ED99A9}"/>
              </a:ext>
            </a:extLst>
          </p:cNvPr>
          <p:cNvSpPr>
            <a:spLocks noGrp="1"/>
          </p:cNvSpPr>
          <p:nvPr>
            <p:ph idx="1"/>
          </p:nvPr>
        </p:nvSpPr>
        <p:spPr>
          <a:xfrm>
            <a:off x="838199" y="1825625"/>
            <a:ext cx="6444915" cy="4351338"/>
          </a:xfrm>
        </p:spPr>
        <p:txBody>
          <a:bodyPr>
            <a:noAutofit/>
          </a:bodyPr>
          <a:lstStyle/>
          <a:p>
            <a:r>
              <a:rPr lang="en-US" sz="1400" b="0" i="0" dirty="0">
                <a:effectLst/>
                <a:latin typeface="Cambria" panose="02040503050406030204" pitchFamily="18" charset="0"/>
                <a:ea typeface="Cambria" panose="02040503050406030204" pitchFamily="18" charset="0"/>
              </a:rPr>
              <a:t>“VADER is a lexicon and rule-based tool optimized for classifying sentiments expressed in user-generated text in social media. The rules it utilizes are heuristics derived from a manual review of a set of tweets by multiple independent human judges. The authors have also incorporated many features that are not found in other sentiment analyzers, such as punctuation, capitalization, slangs, emoticons, and degree modifiers. The results produced by VADER are in the form of sentiment polarity (positive vs. negative), and a numeric sentiment intensity score”</a:t>
            </a:r>
          </a:p>
          <a:p>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“To preprocess these data, we used Python’s Natural Language Toolkit (NLTK). First, a regular expression (Regex) in Python was run to detect and discard tweets special characters, such as URLs (“http://url”), retweet (RT), user mention (@), and unwanted punctuation. Because hashtags (#) often explain the subject of the tweet and contain useful information related to the topic of the tweet, they are added as a part of the tweet, but the “#” symbol was removed. “</a:t>
            </a:r>
          </a:p>
          <a:p>
            <a:r>
              <a:rPr lang="en-US" sz="1400" dirty="0">
                <a:latin typeface="Cambria" panose="02040503050406030204" pitchFamily="18" charset="0"/>
                <a:ea typeface="Cambria" panose="02040503050406030204" pitchFamily="18" charset="0"/>
              </a:rPr>
              <a:t>Source:</a:t>
            </a:r>
          </a:p>
          <a:p>
            <a:pPr lvl="1"/>
            <a:r>
              <a:rPr lang="en-US" sz="1000" dirty="0">
                <a:latin typeface="Cambria" panose="02040503050406030204" pitchFamily="18" charset="0"/>
                <a:ea typeface="Cambria" panose="02040503050406030204" pitchFamily="18" charset="0"/>
              </a:rPr>
              <a:t>http://www.iaeng.org/publication/IMECS2019/IMECS2019_pp12-16.pdf</a:t>
            </a:r>
          </a:p>
          <a:p>
            <a:pPr lvl="1"/>
            <a:r>
              <a:rPr lang="en-US" sz="1000" dirty="0">
                <a:latin typeface="Cambria" panose="02040503050406030204" pitchFamily="18" charset="0"/>
                <a:ea typeface="Cambria" panose="02040503050406030204" pitchFamily="18" charset="0"/>
              </a:rPr>
              <a:t>https://towardsdatascience.com/are-you-scared-vader-understanding-how-nlp-pre-processing-impacts-vader-scoring-4f4edadbc91d</a:t>
            </a:r>
          </a:p>
        </p:txBody>
      </p:sp>
      <p:grpSp>
        <p:nvGrpSpPr>
          <p:cNvPr id="15" name="Group 14">
            <a:extLst>
              <a:ext uri="{FF2B5EF4-FFF2-40B4-BE49-F238E27FC236}">
                <a16:creationId xmlns:a16="http://schemas.microsoft.com/office/drawing/2014/main" id="{76D89615-A2A2-4A1D-4BEC-FFEE95E0B029}"/>
              </a:ext>
            </a:extLst>
          </p:cNvPr>
          <p:cNvGrpSpPr/>
          <p:nvPr/>
        </p:nvGrpSpPr>
        <p:grpSpPr>
          <a:xfrm>
            <a:off x="7583137" y="365125"/>
            <a:ext cx="4060223" cy="6062850"/>
            <a:chOff x="7114673" y="0"/>
            <a:chExt cx="4060223" cy="6062850"/>
          </a:xfrm>
        </p:grpSpPr>
        <p:pic>
          <p:nvPicPr>
            <p:cNvPr id="2050" name="Picture 2">
              <a:extLst>
                <a:ext uri="{FF2B5EF4-FFF2-40B4-BE49-F238E27FC236}">
                  <a16:creationId xmlns:a16="http://schemas.microsoft.com/office/drawing/2014/main" id="{258409A9-2E9A-D036-82D4-5F186371AB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955" r="16721" b="34737"/>
            <a:stretch/>
          </p:blipFill>
          <p:spPr bwMode="auto">
            <a:xfrm>
              <a:off x="7114673" y="0"/>
              <a:ext cx="4060223" cy="44757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E7F0CEB-B6BF-EB0E-9BEC-43E02999D9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 t="22588" r="50116" b="42675"/>
            <a:stretch/>
          </p:blipFill>
          <p:spPr bwMode="auto">
            <a:xfrm>
              <a:off x="7114673" y="4475748"/>
              <a:ext cx="4060223" cy="15871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2658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EE5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BA7B-B297-6189-C932-F7FFBDC2BC73}"/>
              </a:ext>
            </a:extLst>
          </p:cNvPr>
          <p:cNvSpPr>
            <a:spLocks noGrp="1"/>
          </p:cNvSpPr>
          <p:nvPr>
            <p:ph type="title"/>
          </p:nvPr>
        </p:nvSpPr>
        <p:spPr/>
        <p:txBody>
          <a:bodyPr/>
          <a:lstStyle/>
          <a:p>
            <a:r>
              <a:rPr lang="en-US" dirty="0"/>
              <a:t>Sentiment Analysis Setup</a:t>
            </a:r>
          </a:p>
        </p:txBody>
      </p:sp>
      <p:pic>
        <p:nvPicPr>
          <p:cNvPr id="6" name="Content Placeholder 5">
            <a:extLst>
              <a:ext uri="{FF2B5EF4-FFF2-40B4-BE49-F238E27FC236}">
                <a16:creationId xmlns:a16="http://schemas.microsoft.com/office/drawing/2014/main" id="{FB5764BA-4BEE-82B8-B57F-565E4A4E445F}"/>
              </a:ext>
            </a:extLst>
          </p:cNvPr>
          <p:cNvPicPr>
            <a:picLocks noGrp="1" noChangeAspect="1"/>
          </p:cNvPicPr>
          <p:nvPr>
            <p:ph idx="1"/>
          </p:nvPr>
        </p:nvPicPr>
        <p:blipFill rotWithShape="1">
          <a:blip r:embed="rId2"/>
          <a:srcRect r="6219"/>
          <a:stretch/>
        </p:blipFill>
        <p:spPr>
          <a:xfrm>
            <a:off x="691551" y="3295291"/>
            <a:ext cx="5267246" cy="2754207"/>
          </a:xfrm>
        </p:spPr>
      </p:pic>
      <p:pic>
        <p:nvPicPr>
          <p:cNvPr id="9" name="Picture 8">
            <a:extLst>
              <a:ext uri="{FF2B5EF4-FFF2-40B4-BE49-F238E27FC236}">
                <a16:creationId xmlns:a16="http://schemas.microsoft.com/office/drawing/2014/main" id="{290162B9-0A56-CF32-F5E4-E5509B193E18}"/>
              </a:ext>
            </a:extLst>
          </p:cNvPr>
          <p:cNvPicPr>
            <a:picLocks noChangeAspect="1"/>
          </p:cNvPicPr>
          <p:nvPr/>
        </p:nvPicPr>
        <p:blipFill>
          <a:blip r:embed="rId3"/>
          <a:stretch>
            <a:fillRect/>
          </a:stretch>
        </p:blipFill>
        <p:spPr>
          <a:xfrm>
            <a:off x="5965681" y="1931820"/>
            <a:ext cx="5774870" cy="4117678"/>
          </a:xfrm>
          <a:prstGeom prst="rect">
            <a:avLst/>
          </a:prstGeom>
        </p:spPr>
      </p:pic>
      <p:sp>
        <p:nvSpPr>
          <p:cNvPr id="4" name="TextBox 3">
            <a:extLst>
              <a:ext uri="{FF2B5EF4-FFF2-40B4-BE49-F238E27FC236}">
                <a16:creationId xmlns:a16="http://schemas.microsoft.com/office/drawing/2014/main" id="{A7836ED5-F2D7-2608-5997-7EAF7D85DBDB}"/>
              </a:ext>
            </a:extLst>
          </p:cNvPr>
          <p:cNvSpPr txBox="1"/>
          <p:nvPr/>
        </p:nvSpPr>
        <p:spPr>
          <a:xfrm>
            <a:off x="838200" y="1604513"/>
            <a:ext cx="4984630" cy="1938992"/>
          </a:xfrm>
          <a:prstGeom prst="rect">
            <a:avLst/>
          </a:prstGeom>
          <a:noFill/>
        </p:spPr>
        <p:txBody>
          <a:bodyPr wrap="square" rtlCol="0">
            <a:spAutoFit/>
          </a:bodyPr>
          <a:lstStyle/>
          <a:p>
            <a:pPr marL="285750" indent="-285750">
              <a:buFont typeface="Arial" panose="020B0604020202020204" pitchFamily="34" charset="0"/>
              <a:buChar char="•"/>
            </a:pPr>
            <a:r>
              <a:rPr lang="en-US" sz="1400" dirty="0"/>
              <a:t>Removed hyperlinks and mentions but only removed the ‘#’ symbol in order preserve the hashtags’ contextual value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VADER’s </a:t>
            </a:r>
            <a:r>
              <a:rPr lang="en-US" sz="1400" dirty="0" err="1"/>
              <a:t>SentimentIntensityAnalyzer</a:t>
            </a:r>
            <a:r>
              <a:rPr lang="en-US" sz="1400" dirty="0"/>
              <a:t> was applied to all 1000 tweets for each and then placed into a DF for aggregation and descriptive statistics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1132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EE5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BA7B-B297-6189-C932-F7FFBDC2BC73}"/>
              </a:ext>
            </a:extLst>
          </p:cNvPr>
          <p:cNvSpPr>
            <a:spLocks noGrp="1"/>
          </p:cNvSpPr>
          <p:nvPr>
            <p:ph type="title"/>
          </p:nvPr>
        </p:nvSpPr>
        <p:spPr/>
        <p:txBody>
          <a:bodyPr/>
          <a:lstStyle/>
          <a:p>
            <a:r>
              <a:rPr lang="en-US" dirty="0"/>
              <a:t>Sentiment Analysis Comparison</a:t>
            </a:r>
          </a:p>
        </p:txBody>
      </p:sp>
      <p:sp>
        <p:nvSpPr>
          <p:cNvPr id="4" name="Content Placeholder 3">
            <a:extLst>
              <a:ext uri="{FF2B5EF4-FFF2-40B4-BE49-F238E27FC236}">
                <a16:creationId xmlns:a16="http://schemas.microsoft.com/office/drawing/2014/main" id="{8929B8D8-BAD3-9FE3-3950-F135EAD6B81D}"/>
              </a:ext>
            </a:extLst>
          </p:cNvPr>
          <p:cNvSpPr>
            <a:spLocks noGrp="1"/>
          </p:cNvSpPr>
          <p:nvPr>
            <p:ph idx="1"/>
          </p:nvPr>
        </p:nvSpPr>
        <p:spPr/>
        <p:txBody>
          <a:bodyPr/>
          <a:lstStyle/>
          <a:p>
            <a:r>
              <a:rPr lang="en-US" dirty="0"/>
              <a:t>Uvalde</a:t>
            </a:r>
          </a:p>
          <a:p>
            <a:endParaRPr lang="en-US" dirty="0"/>
          </a:p>
          <a:p>
            <a:endParaRPr lang="en-US" dirty="0"/>
          </a:p>
          <a:p>
            <a:endParaRPr lang="en-US" dirty="0"/>
          </a:p>
          <a:p>
            <a:endParaRPr lang="en-US" dirty="0"/>
          </a:p>
          <a:p>
            <a:r>
              <a:rPr lang="en-US" dirty="0"/>
              <a:t>Parkland</a:t>
            </a:r>
          </a:p>
          <a:p>
            <a:endParaRPr lang="en-US" dirty="0"/>
          </a:p>
        </p:txBody>
      </p:sp>
      <p:pic>
        <p:nvPicPr>
          <p:cNvPr id="7" name="Picture 6">
            <a:extLst>
              <a:ext uri="{FF2B5EF4-FFF2-40B4-BE49-F238E27FC236}">
                <a16:creationId xmlns:a16="http://schemas.microsoft.com/office/drawing/2014/main" id="{BF1F3BCA-06E8-EFB6-E91A-FBD68211CE7A}"/>
              </a:ext>
            </a:extLst>
          </p:cNvPr>
          <p:cNvPicPr>
            <a:picLocks noChangeAspect="1"/>
          </p:cNvPicPr>
          <p:nvPr/>
        </p:nvPicPr>
        <p:blipFill>
          <a:blip r:embed="rId2"/>
          <a:stretch>
            <a:fillRect/>
          </a:stretch>
        </p:blipFill>
        <p:spPr>
          <a:xfrm>
            <a:off x="3054458" y="4001294"/>
            <a:ext cx="7802064" cy="2429214"/>
          </a:xfrm>
          <a:prstGeom prst="rect">
            <a:avLst/>
          </a:prstGeom>
        </p:spPr>
      </p:pic>
      <p:pic>
        <p:nvPicPr>
          <p:cNvPr id="9" name="Picture 8">
            <a:extLst>
              <a:ext uri="{FF2B5EF4-FFF2-40B4-BE49-F238E27FC236}">
                <a16:creationId xmlns:a16="http://schemas.microsoft.com/office/drawing/2014/main" id="{29ED40FA-8F10-C557-8FFE-9D1B49407A89}"/>
              </a:ext>
            </a:extLst>
          </p:cNvPr>
          <p:cNvPicPr>
            <a:picLocks noChangeAspect="1"/>
          </p:cNvPicPr>
          <p:nvPr/>
        </p:nvPicPr>
        <p:blipFill>
          <a:blip r:embed="rId3"/>
          <a:stretch>
            <a:fillRect/>
          </a:stretch>
        </p:blipFill>
        <p:spPr>
          <a:xfrm>
            <a:off x="3054458" y="1523664"/>
            <a:ext cx="7783011" cy="2410161"/>
          </a:xfrm>
          <a:prstGeom prst="rect">
            <a:avLst/>
          </a:prstGeom>
        </p:spPr>
      </p:pic>
    </p:spTree>
    <p:extLst>
      <p:ext uri="{BB962C8B-B14F-4D97-AF65-F5344CB8AC3E}">
        <p14:creationId xmlns:p14="http://schemas.microsoft.com/office/powerpoint/2010/main" val="253310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EE5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65F5-297C-D8AF-549E-A90E20FCFB59}"/>
              </a:ext>
            </a:extLst>
          </p:cNvPr>
          <p:cNvSpPr>
            <a:spLocks noGrp="1"/>
          </p:cNvSpPr>
          <p:nvPr>
            <p:ph type="title"/>
          </p:nvPr>
        </p:nvSpPr>
        <p:spPr/>
        <p:txBody>
          <a:bodyPr/>
          <a:lstStyle/>
          <a:p>
            <a:r>
              <a:rPr lang="en-US" dirty="0"/>
              <a:t>Hashtag Comparison</a:t>
            </a:r>
          </a:p>
        </p:txBody>
      </p:sp>
      <p:pic>
        <p:nvPicPr>
          <p:cNvPr id="5" name="Content Placeholder 4">
            <a:extLst>
              <a:ext uri="{FF2B5EF4-FFF2-40B4-BE49-F238E27FC236}">
                <a16:creationId xmlns:a16="http://schemas.microsoft.com/office/drawing/2014/main" id="{607E5458-5E9F-6EAB-61DA-9814D3AB842A}"/>
              </a:ext>
            </a:extLst>
          </p:cNvPr>
          <p:cNvPicPr>
            <a:picLocks noGrp="1" noChangeAspect="1"/>
          </p:cNvPicPr>
          <p:nvPr>
            <p:ph idx="1"/>
          </p:nvPr>
        </p:nvPicPr>
        <p:blipFill>
          <a:blip r:embed="rId2"/>
          <a:stretch>
            <a:fillRect/>
          </a:stretch>
        </p:blipFill>
        <p:spPr>
          <a:xfrm>
            <a:off x="4941216" y="1825624"/>
            <a:ext cx="2977833" cy="4395492"/>
          </a:xfrm>
        </p:spPr>
      </p:pic>
      <p:pic>
        <p:nvPicPr>
          <p:cNvPr id="7" name="Picture 6">
            <a:extLst>
              <a:ext uri="{FF2B5EF4-FFF2-40B4-BE49-F238E27FC236}">
                <a16:creationId xmlns:a16="http://schemas.microsoft.com/office/drawing/2014/main" id="{0578B5D5-F57D-DAAE-CAEA-D726E6BB5BC0}"/>
              </a:ext>
            </a:extLst>
          </p:cNvPr>
          <p:cNvPicPr>
            <a:picLocks noChangeAspect="1"/>
          </p:cNvPicPr>
          <p:nvPr/>
        </p:nvPicPr>
        <p:blipFill>
          <a:blip r:embed="rId3"/>
          <a:stretch>
            <a:fillRect/>
          </a:stretch>
        </p:blipFill>
        <p:spPr>
          <a:xfrm>
            <a:off x="8097130" y="1825624"/>
            <a:ext cx="3256670" cy="4574311"/>
          </a:xfrm>
          <a:prstGeom prst="rect">
            <a:avLst/>
          </a:prstGeom>
        </p:spPr>
      </p:pic>
      <p:sp>
        <p:nvSpPr>
          <p:cNvPr id="8" name="TextBox 7">
            <a:extLst>
              <a:ext uri="{FF2B5EF4-FFF2-40B4-BE49-F238E27FC236}">
                <a16:creationId xmlns:a16="http://schemas.microsoft.com/office/drawing/2014/main" id="{5C827A0C-1615-CA1E-15BF-615AF1B5BC7B}"/>
              </a:ext>
            </a:extLst>
          </p:cNvPr>
          <p:cNvSpPr txBox="1"/>
          <p:nvPr/>
        </p:nvSpPr>
        <p:spPr>
          <a:xfrm>
            <a:off x="838200" y="2453709"/>
            <a:ext cx="338011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Hashtags from Parkland are more condensed around the top hashtags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Uvalde shows less instance of the hashtags they have in common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 unrelated hashtags from Uvalde (i.e. #nftcommunity, </a:t>
            </a:r>
            <a:r>
              <a:rPr lang="en-US" dirty="0" err="1"/>
              <a:t>nftkids,etc</a:t>
            </a:r>
            <a:r>
              <a:rPr lang="en-US" dirty="0"/>
              <a:t>)</a:t>
            </a:r>
          </a:p>
        </p:txBody>
      </p:sp>
    </p:spTree>
    <p:extLst>
      <p:ext uri="{BB962C8B-B14F-4D97-AF65-F5344CB8AC3E}">
        <p14:creationId xmlns:p14="http://schemas.microsoft.com/office/powerpoint/2010/main" val="271549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EE5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E3BA-2918-8DA6-9B05-BBA937CCA7E1}"/>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7C140978-3694-5623-376F-5D66B1C5B7EC}"/>
              </a:ext>
            </a:extLst>
          </p:cNvPr>
          <p:cNvSpPr>
            <a:spLocks noGrp="1"/>
          </p:cNvSpPr>
          <p:nvPr>
            <p:ph idx="1"/>
          </p:nvPr>
        </p:nvSpPr>
        <p:spPr/>
        <p:txBody>
          <a:bodyPr>
            <a:normAutofit fontScale="92500"/>
          </a:bodyPr>
          <a:lstStyle/>
          <a:p>
            <a:r>
              <a:rPr lang="en-US" sz="2400" dirty="0"/>
              <a:t>Uvalde was a more negative average sentiment than Parkland</a:t>
            </a:r>
          </a:p>
          <a:p>
            <a:endParaRPr lang="en-US" sz="2400" dirty="0"/>
          </a:p>
          <a:p>
            <a:r>
              <a:rPr lang="en-US" sz="2400" dirty="0"/>
              <a:t>Mentions and hashtags were more focused towards national politics for Parkland and more localized (state) focused, but with more noise, for Uvalde</a:t>
            </a:r>
          </a:p>
          <a:p>
            <a:endParaRPr lang="en-US" sz="2400" dirty="0"/>
          </a:p>
          <a:p>
            <a:r>
              <a:rPr lang="en-US" sz="2400" dirty="0"/>
              <a:t>Hopefully, this is an indication that the public is becoming more fed up with the continued occurrence of mass shootings but the conversations in the past have yet to see much traction/improvement therefore rather than trying to create reform nationally, the battle over gun rights/control is moving to the more state/local level in hopes of creating some meaningful impact. However, with less cohesion on hashtags along with more noise from Uvalde could signal that the discussions are losing steam and being fragmented by others with ulterior motives. </a:t>
            </a:r>
          </a:p>
          <a:p>
            <a:endParaRPr lang="en-US" dirty="0"/>
          </a:p>
        </p:txBody>
      </p:sp>
    </p:spTree>
    <p:extLst>
      <p:ext uri="{BB962C8B-B14F-4D97-AF65-F5344CB8AC3E}">
        <p14:creationId xmlns:p14="http://schemas.microsoft.com/office/powerpoint/2010/main" val="1399740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613</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Cambria</vt:lpstr>
      <vt:lpstr>Consolas</vt:lpstr>
      <vt:lpstr>Office Theme</vt:lpstr>
      <vt:lpstr>School Mass Shooting Twitter Sentiment Analysis:  Uvalde vs Parkland </vt:lpstr>
      <vt:lpstr>Research Objectives</vt:lpstr>
      <vt:lpstr>About the Data</vt:lpstr>
      <vt:lpstr>Data cleansing</vt:lpstr>
      <vt:lpstr>VADER Sentiment Intensity Analyzer</vt:lpstr>
      <vt:lpstr>Sentiment Analysis Setup</vt:lpstr>
      <vt:lpstr>Sentiment Analysis Comparison</vt:lpstr>
      <vt:lpstr>Hashtag Comparison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Mass Shooting Twitter Sentiment Analysis:  Uvalde vs Parkland </dc:title>
  <dc:creator>Nicholas McFadden</dc:creator>
  <cp:lastModifiedBy>Nicholas McFadden</cp:lastModifiedBy>
  <cp:revision>12</cp:revision>
  <dcterms:created xsi:type="dcterms:W3CDTF">2022-06-15T18:59:03Z</dcterms:created>
  <dcterms:modified xsi:type="dcterms:W3CDTF">2023-01-11T20:54:13Z</dcterms:modified>
</cp:coreProperties>
</file>