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9" r:id="rId8"/>
    <p:sldId id="270" r:id="rId9"/>
    <p:sldId id="271" r:id="rId10"/>
    <p:sldId id="272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3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3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598F13-D9C4-4AF6-8D72-DB66613B2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BD7190A-8A74-41D0-BDED-FD2380CDF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80513E-4650-4A52-80E0-5F299547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57CE7D-CAB7-4E66-8907-7C767051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729CA0-A8E1-470C-B764-4720FA48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7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5F1733-84A9-4E0C-88BF-BF8588AE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CAABEDC-E390-47D0-82BB-6897C635D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0594EC-115C-490F-BF51-8F120977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3A2DDA-98DD-498F-A411-41019E07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3196C7-0303-4EDC-90A1-F9CD6B08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5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724AEE5-9945-4AA2-9BD6-968A8842C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CFD1940-F48C-459C-85D1-63D8D716C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3AA108-B9F0-4ECF-81F7-0E404517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61338A-F339-409D-B03D-598C6D426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D1D704-C69D-446C-9AB4-5F0F7B27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2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EE58B0-D289-425F-BCFD-B388711E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55C2BB-1D3A-44FE-BF0F-CBD390899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3AA7A1-3CAE-45F0-B7DD-F6F02193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DEB9DF-B5B3-4442-8D74-23F4BFF8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B2A3C8-7FD9-4BD9-87E6-59C61753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3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723DE2-B1B4-418E-B9A2-04A8A63B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2D3DC07-CD32-4D1B-A5FB-568A1263B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A38F1C-4269-40C0-9B5A-47ABC8F2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D1623B-92FF-4D24-A5E8-1E1117E5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C0F5E5-45D8-4F24-9FD7-DD092421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3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7C9D28-99EB-4D53-B2A7-C5B4B18ED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DC0BE6-0717-403E-B263-55A432B7F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565AF09-B950-4613-B50B-3CFA758C9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7D38AC-4091-4168-81C0-70B5B573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F2CACF-02D5-48E4-AC45-480DEAFB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93FC98F-4436-476C-8C2F-1AB95B55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5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28A71E-8EBE-4748-9AC4-7E13E324D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2F6D6F-DD18-4367-817D-8ECD77E09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24513E8-48EB-408C-A787-50F25E9DF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177BD05-50E2-4D5A-ADB2-680AD5BDE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5D13EB4-926F-4622-8769-91D4948E3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F6F6425-0121-41DA-B377-73323DD4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B27B1BF-0947-40E0-9E34-E001FCE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CD8AA8B-E09C-4DBE-BF07-D74F8BAB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3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104DBC-89AD-47B8-9FEA-4F6B5F54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040D383-FAAE-49A2-86C7-84D6E9B3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397CCAB-2211-4DFF-978D-6E87180D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410D0E6-413E-4B5B-96CB-4A1CAC37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8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F3FF630-955A-49F0-8A49-14CE91B2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FCC6BC6-188C-4C13-9C5B-45271D9C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B2D079-01CA-4FB5-ACD7-D59DCBFD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6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72B7AD-8231-4DE1-A99E-9ED5B2D1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EAF9EB-E3E2-4B57-8BE0-CD187FE32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A9B4BA-64E0-4F1F-AB1F-3139610C5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538F8A-E0EF-4983-89DF-072F6E87E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B08BC09-128C-4926-9236-8407BE18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D32A3-30D1-438D-A905-A150E827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1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511F8B-58C5-46AF-9845-E7B9D1DAE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8D3E097-893F-42DB-A4C1-BA1D0E431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BE89D70-988C-4C68-9DF5-D332F7416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D62C42-CF04-4AC8-BAB2-25AC3409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AC2A8C5-6E0D-419C-B3B2-AB337E7CD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9A6D618-D433-4F5A-946D-7E0F1D88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9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2B25F83-CD04-4A4E-A5B0-CE928860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D3DA5B-1757-440E-B679-104BC4CB9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D54B4C-81E8-4598-9517-A407506C7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A48850-9FBF-4836-B79A-18565F799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C79490-A03D-4BCF-823C-B3DA4F6B9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0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214070"/>
            <a:ext cx="12191999" cy="285530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 Pro" panose="020B0604020202020204" pitchFamily="18" charset="0"/>
                <a:cs typeface="Calibri" panose="020F0502020204030204" pitchFamily="34" charset="0"/>
              </a:rPr>
              <a:t>Analisi </a:t>
            </a:r>
            <a:r>
              <a:rPr lang="en-US" dirty="0" err="1">
                <a:latin typeface="Georgia Pro" panose="020B0604020202020204" pitchFamily="18" charset="0"/>
                <a:cs typeface="Calibri" panose="020F0502020204030204" pitchFamily="34" charset="0"/>
              </a:rPr>
              <a:t>Colorimetrica</a:t>
            </a:r>
            <a:r>
              <a:rPr lang="en-US">
                <a:latin typeface="Georgia Pro" panose="020B0604020202020204" pitchFamily="18" charset="0"/>
                <a:cs typeface="Calibri" panose="020F0502020204030204" pitchFamily="34" charset="0"/>
              </a:rPr>
              <a:t> smartphone-based </a:t>
            </a:r>
            <a:r>
              <a:rPr lang="en-US" dirty="0">
                <a:latin typeface="Georgia Pro" panose="020B0604020202020204" pitchFamily="18" charset="0"/>
                <a:cs typeface="Calibri" panose="020F0502020204030204" pitchFamily="34" charset="0"/>
              </a:rPr>
              <a:t>via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6515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Stato dell’arte</a:t>
            </a: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BF1C37-81EC-4786-AD16-B5E582BA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4280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Georgia Pro" panose="02040502050405020303" pitchFamily="18" charset="0"/>
              </a:rPr>
              <a:t>Risultati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C3288B-22E1-4E3E-A9AD-0A79F09CE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87" y="807396"/>
            <a:ext cx="11157625" cy="591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38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4DFD5F-B01F-470F-96E2-D0D4BC89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Georgia Pro" panose="02040502050405020303" pitchFamily="18" charset="0"/>
              </a:rPr>
              <a:t>Smartphone Based Colorimetric Detection via Machine</a:t>
            </a:r>
            <a:br>
              <a:rPr lang="en-US" sz="3200" b="1" dirty="0">
                <a:latin typeface="Georgia Pro" panose="02040502050405020303" pitchFamily="18" charset="0"/>
              </a:rPr>
            </a:br>
            <a:r>
              <a:rPr lang="it-IT" sz="3200" b="1" dirty="0">
                <a:latin typeface="Georgia Pro" panose="02040502050405020303" pitchFamily="18" charset="0"/>
              </a:rPr>
              <a:t>Learning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3CC85C-4E9F-46F8-B95D-E18CDFC1B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r>
              <a:rPr lang="it-IT" sz="2400" dirty="0">
                <a:latin typeface="Georgia Pro" panose="02040502050405020303" pitchFamily="18" charset="0"/>
              </a:rPr>
              <a:t>Autore: Ali Y. Mutlu (e altri)</a:t>
            </a:r>
          </a:p>
          <a:p>
            <a:r>
              <a:rPr lang="it-IT" sz="2400" dirty="0">
                <a:latin typeface="Georgia Pro" panose="02040502050405020303" pitchFamily="18" charset="0"/>
              </a:rPr>
              <a:t>Anno: 2017</a:t>
            </a:r>
          </a:p>
          <a:p>
            <a:r>
              <a:rPr lang="it-IT" sz="2400" dirty="0">
                <a:latin typeface="Georgia Pro" panose="02040502050405020303" pitchFamily="18" charset="0"/>
              </a:rPr>
              <a:t>Obiettivo: Determinazione del PH di differenti strisce di test in differenti condizioni di illuminazione (luce solare, alogena, fluorescenza)</a:t>
            </a:r>
          </a:p>
          <a:p>
            <a:r>
              <a:rPr lang="it-IT" sz="2400" dirty="0">
                <a:latin typeface="Georgia Pro" panose="02040502050405020303" pitchFamily="18" charset="0"/>
              </a:rPr>
              <a:t>Formato immagini: JPEG, RAW, RAW-C</a:t>
            </a:r>
          </a:p>
          <a:p>
            <a:r>
              <a:rPr lang="it-IT" sz="2400" dirty="0">
                <a:latin typeface="Georgia Pro" panose="02040502050405020303" pitchFamily="18" charset="0"/>
              </a:rPr>
              <a:t>Dataset: 810 immagini (270 per ogni formato)</a:t>
            </a:r>
          </a:p>
          <a:p>
            <a:r>
              <a:rPr lang="it-IT" sz="2400" dirty="0">
                <a:latin typeface="Georgia Pro" panose="02040502050405020303" pitchFamily="18" charset="0"/>
              </a:rPr>
              <a:t>Classificatori utilizzati: </a:t>
            </a:r>
            <a:r>
              <a:rPr lang="it-IT" sz="2400" dirty="0" err="1">
                <a:latin typeface="Georgia Pro" panose="02040502050405020303" pitchFamily="18" charset="0"/>
              </a:rPr>
              <a:t>Least-Squared</a:t>
            </a:r>
            <a:r>
              <a:rPr lang="it-IT" sz="2400" dirty="0">
                <a:latin typeface="Georgia Pro" panose="02040502050405020303" pitchFamily="18" charset="0"/>
              </a:rPr>
              <a:t> SVM, SVM </a:t>
            </a:r>
          </a:p>
          <a:p>
            <a:r>
              <a:rPr lang="it-IT" sz="2400" dirty="0">
                <a:latin typeface="Georgia Pro" panose="02040502050405020303" pitchFamily="18" charset="0"/>
              </a:rPr>
              <a:t>Accuracy media raggiunta: circa 100% (media fatta su tutti i valori del PH, da 0 a 14) sotto luce singola; circa 80% sotto duplice fonte di luce </a:t>
            </a:r>
          </a:p>
        </p:txBody>
      </p:sp>
    </p:spTree>
    <p:extLst>
      <p:ext uri="{BB962C8B-B14F-4D97-AF65-F5344CB8AC3E}">
        <p14:creationId xmlns:p14="http://schemas.microsoft.com/office/powerpoint/2010/main" val="1157695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908B5A0-E37C-48D7-A64F-88E515092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370" y="690504"/>
            <a:ext cx="4515480" cy="252447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807A376-8970-4850-971B-1D4816DCD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370" y="3795915"/>
            <a:ext cx="4401164" cy="2057687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D01CFFF-7E9A-4933-9AA3-B0895F3EF33B}"/>
              </a:ext>
            </a:extLst>
          </p:cNvPr>
          <p:cNvSpPr txBox="1"/>
          <p:nvPr/>
        </p:nvSpPr>
        <p:spPr>
          <a:xfrm>
            <a:off x="507046" y="854440"/>
            <a:ext cx="58463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eorgia Pro" panose="02040502050405020303" pitchFamily="18" charset="0"/>
              </a:rPr>
              <a:t>Pipeline di elaborazione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eorgia Pro" panose="02040502050405020303" pitchFamily="18" charset="0"/>
              </a:rPr>
              <a:t>Sono mostrati i principali step da eseguire, tra cui la </a:t>
            </a:r>
            <a:r>
              <a:rPr lang="it-IT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cattura delle immagini</a:t>
            </a:r>
            <a:r>
              <a:rPr lang="it-IT" dirty="0">
                <a:latin typeface="Georgia Pro" panose="02040502050405020303" pitchFamily="18" charset="0"/>
              </a:rPr>
              <a:t> in due formati diversi (ai fini del loro confronto) e </a:t>
            </a:r>
            <a:r>
              <a:rPr lang="it-IT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l’estrazione delle feature </a:t>
            </a:r>
            <a:r>
              <a:rPr lang="it-IT" dirty="0">
                <a:latin typeface="Georgia Pro" panose="02040502050405020303" pitchFamily="18" charset="0"/>
              </a:rPr>
              <a:t>(ovvero i valori medi RGB su tutti i pixel) utilizzate per il training del modello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eorgia Pro" panose="02040502050405020303" pitchFamily="18" charset="0"/>
              </a:rPr>
              <a:t>Immagine (a):  Apparato per permettere al flash di essere l’unica fonte di luce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eorgia Pro" panose="02040502050405020303" pitchFamily="18" charset="0"/>
              </a:rPr>
              <a:t>Immagine (b): Tipiche disposizioni delle immagini degli strip utilizzati come </a:t>
            </a:r>
            <a:r>
              <a:rPr lang="it-IT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training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eorgia Pro" panose="02040502050405020303" pitchFamily="18" charset="0"/>
              </a:rPr>
              <a:t>Immagine (c): Esempi di immagini usate come </a:t>
            </a:r>
            <a:r>
              <a:rPr lang="it-IT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test 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5574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0E3F6BD-6F09-4260-B359-A72034B1F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665" y="461154"/>
            <a:ext cx="4640551" cy="550767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EB93E86-2A1A-40CA-A9AF-C9D52705E044}"/>
              </a:ext>
            </a:extLst>
          </p:cNvPr>
          <p:cNvSpPr txBox="1"/>
          <p:nvPr/>
        </p:nvSpPr>
        <p:spPr>
          <a:xfrm>
            <a:off x="827547" y="1588319"/>
            <a:ext cx="58949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eorgia Pro" panose="02040502050405020303" pitchFamily="18" charset="0"/>
              </a:rPr>
              <a:t>Si possono notare le differenze di colori per strisce con diverso PH dovute alle distinte sorgenti di illuminazione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eorgia Pro" panose="02040502050405020303" pitchFamily="18" charset="0"/>
              </a:rPr>
              <a:t>Sono stati raggiunti ottimi risultati in termini di accuratezza nonostante la diversità dei campioni</a:t>
            </a:r>
          </a:p>
        </p:txBody>
      </p:sp>
    </p:spTree>
    <p:extLst>
      <p:ext uri="{BB962C8B-B14F-4D97-AF65-F5344CB8AC3E}">
        <p14:creationId xmlns:p14="http://schemas.microsoft.com/office/powerpoint/2010/main" val="1331120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33B50E-619B-4976-9B02-62863844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368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it-IT" dirty="0"/>
            </a:br>
            <a:r>
              <a:rPr lang="en-US" dirty="0"/>
              <a:t> </a:t>
            </a:r>
            <a:r>
              <a:rPr lang="en-US" sz="3600" b="1" dirty="0">
                <a:latin typeface="Georgia Pro" panose="02040502050405020303" pitchFamily="18" charset="0"/>
              </a:rPr>
              <a:t>An intelligent mobile-enabled expert system for tuberculosis disease diagnosis in real time</a:t>
            </a:r>
            <a:endParaRPr lang="it-IT" b="1" dirty="0">
              <a:latin typeface="Georgia Pro" panose="02040502050405020303" pitchFamily="18" charset="0"/>
            </a:endParaRP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CE755518-1EE5-4F4E-B9B6-0F6977BC5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4912"/>
            <a:ext cx="10515600" cy="4351338"/>
          </a:xfrm>
        </p:spPr>
        <p:txBody>
          <a:bodyPr>
            <a:normAutofit/>
          </a:bodyPr>
          <a:lstStyle/>
          <a:p>
            <a:r>
              <a:rPr lang="it-IT" sz="2400" dirty="0">
                <a:latin typeface="Georgia Pro" panose="02040502050405020303" pitchFamily="18" charset="0"/>
              </a:rPr>
              <a:t>Autore: Antesar M. Shabut (e altri)</a:t>
            </a:r>
          </a:p>
          <a:p>
            <a:r>
              <a:rPr lang="it-IT" sz="2400" dirty="0">
                <a:latin typeface="Georgia Pro" panose="02040502050405020303" pitchFamily="18" charset="0"/>
              </a:rPr>
              <a:t>Anno: 2018</a:t>
            </a:r>
          </a:p>
          <a:p>
            <a:r>
              <a:rPr lang="it-IT" sz="2400" dirty="0">
                <a:latin typeface="Georgia Pro" panose="02040502050405020303" pitchFamily="18" charset="0"/>
              </a:rPr>
              <a:t>Obiettivo: Determinazione automatica in </a:t>
            </a:r>
            <a:r>
              <a:rPr lang="it-IT" sz="2400" dirty="0" err="1">
                <a:latin typeface="Georgia Pro" panose="02040502050405020303" pitchFamily="18" charset="0"/>
              </a:rPr>
              <a:t>real</a:t>
            </a:r>
            <a:r>
              <a:rPr lang="it-IT" sz="2400" dirty="0">
                <a:latin typeface="Georgia Pro" panose="02040502050405020303" pitchFamily="18" charset="0"/>
              </a:rPr>
              <a:t> time della presenza o assenza di tubercolosi in campioni di saliva </a:t>
            </a:r>
          </a:p>
          <a:p>
            <a:r>
              <a:rPr lang="it-IT" sz="2400" dirty="0">
                <a:latin typeface="Georgia Pro" panose="02040502050405020303" pitchFamily="18" charset="0"/>
              </a:rPr>
              <a:t>Dataset: 252 immagini, 4 video</a:t>
            </a:r>
          </a:p>
          <a:p>
            <a:r>
              <a:rPr lang="it-IT" sz="2400" dirty="0">
                <a:latin typeface="Georgia Pro" panose="02040502050405020303" pitchFamily="18" charset="0"/>
              </a:rPr>
              <a:t>Classificatori utilizzati: Random Forest</a:t>
            </a:r>
          </a:p>
          <a:p>
            <a:r>
              <a:rPr lang="it-IT" sz="2400" dirty="0">
                <a:latin typeface="Georgia Pro" panose="02040502050405020303" pitchFamily="18" charset="0"/>
              </a:rPr>
              <a:t>Accuracy media raggiunta: 98,4%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0784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1E84F83-A8E6-4B7F-9C85-07CC9943A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79" y="1335947"/>
            <a:ext cx="11585642" cy="4964317"/>
          </a:xfrm>
          <a:prstGeom prst="rect">
            <a:avLst/>
          </a:prstGeom>
        </p:spPr>
      </p:pic>
      <p:sp>
        <p:nvSpPr>
          <p:cNvPr id="7" name="Titolo 6">
            <a:extLst>
              <a:ext uri="{FF2B5EF4-FFF2-40B4-BE49-F238E27FC236}">
                <a16:creationId xmlns:a16="http://schemas.microsoft.com/office/drawing/2014/main" id="{A2ECABBE-CA85-4063-AE51-03B5BD52F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4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Georgia Pro" panose="02040502050405020303" pitchFamily="18" charset="0"/>
              </a:rPr>
              <a:t>Passi principali dell’algoritmo</a:t>
            </a:r>
          </a:p>
        </p:txBody>
      </p:sp>
    </p:spTree>
    <p:extLst>
      <p:ext uri="{BB962C8B-B14F-4D97-AF65-F5344CB8AC3E}">
        <p14:creationId xmlns:p14="http://schemas.microsoft.com/office/powerpoint/2010/main" val="622221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5A274AB-2EAF-465A-9BED-6916E203F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8" y="1543544"/>
            <a:ext cx="11774543" cy="310558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E473DA-1107-4D04-949B-1E1BA00C8589}"/>
              </a:ext>
            </a:extLst>
          </p:cNvPr>
          <p:cNvSpPr txBox="1"/>
          <p:nvPr/>
        </p:nvSpPr>
        <p:spPr>
          <a:xfrm>
            <a:off x="583660" y="4816421"/>
            <a:ext cx="10321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eorgia Pro" panose="02040502050405020303" pitchFamily="18" charset="0"/>
              </a:rPr>
              <a:t>ELISA (</a:t>
            </a:r>
            <a:r>
              <a:rPr lang="it-IT" dirty="0" err="1">
                <a:latin typeface="Georgia Pro" panose="02040502050405020303" pitchFamily="18" charset="0"/>
              </a:rPr>
              <a:t>Enzyme-linked</a:t>
            </a:r>
            <a:r>
              <a:rPr lang="it-IT" dirty="0">
                <a:latin typeface="Georgia Pro" panose="02040502050405020303" pitchFamily="18" charset="0"/>
              </a:rPr>
              <a:t> </a:t>
            </a:r>
            <a:r>
              <a:rPr lang="it-IT" dirty="0" err="1">
                <a:latin typeface="Georgia Pro" panose="02040502050405020303" pitchFamily="18" charset="0"/>
              </a:rPr>
              <a:t>immunosorbent</a:t>
            </a:r>
            <a:r>
              <a:rPr lang="it-IT" dirty="0">
                <a:latin typeface="Georgia Pro" panose="02040502050405020303" pitchFamily="18" charset="0"/>
              </a:rPr>
              <a:t> </a:t>
            </a:r>
            <a:r>
              <a:rPr lang="it-IT" dirty="0" err="1">
                <a:latin typeface="Georgia Pro" panose="02040502050405020303" pitchFamily="18" charset="0"/>
              </a:rPr>
              <a:t>assay</a:t>
            </a:r>
            <a:r>
              <a:rPr lang="it-IT" dirty="0">
                <a:latin typeface="Georgia Pro" panose="02040502050405020303" pitchFamily="18" charset="0"/>
              </a:rPr>
              <a:t>) </a:t>
            </a:r>
            <a:r>
              <a:rPr lang="it-IT" dirty="0" err="1">
                <a:latin typeface="Georgia Pro" panose="02040502050405020303" pitchFamily="18" charset="0"/>
              </a:rPr>
              <a:t>plate</a:t>
            </a:r>
            <a:r>
              <a:rPr lang="it-IT" dirty="0">
                <a:latin typeface="Georgia Pro" panose="02040502050405020303" pitchFamily="18" charset="0"/>
              </a:rPr>
              <a:t> è un contenitore di plastica utilizzato comunemente per esami biologici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eorgia Pro" panose="02040502050405020303" pitchFamily="18" charset="0"/>
              </a:rPr>
              <a:t>La segmentazione, necessaria in quanto ogni immagine rappresenta una matrice di campioni, viene realizzata attraverso l’algoritmo k-</a:t>
            </a:r>
            <a:r>
              <a:rPr lang="it-IT" dirty="0" err="1">
                <a:latin typeface="Georgia Pro" panose="02040502050405020303" pitchFamily="18" charset="0"/>
              </a:rPr>
              <a:t>means</a:t>
            </a:r>
            <a:r>
              <a:rPr lang="it-IT" dirty="0">
                <a:latin typeface="Georgia Pro" panose="02040502050405020303" pitchFamily="18" charset="0"/>
              </a:rPr>
              <a:t>, con il quale si separano due differenti cluster: lo sfondo e i campioni. Esso è risultato il miglior algoritmo di segmentazione per il task corrente</a:t>
            </a: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06E1A047-1162-485F-9753-B8A77503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Georgia Pro" panose="02040502050405020303" pitchFamily="18" charset="0"/>
              </a:rPr>
              <a:t>Framework di Feature Analysis</a:t>
            </a:r>
          </a:p>
        </p:txBody>
      </p:sp>
    </p:spTree>
    <p:extLst>
      <p:ext uri="{BB962C8B-B14F-4D97-AF65-F5344CB8AC3E}">
        <p14:creationId xmlns:p14="http://schemas.microsoft.com/office/powerpoint/2010/main" val="3470598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F03D62-1D55-486C-8780-DDD282705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549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Georgia Pro" panose="02040502050405020303" pitchFamily="18" charset="0"/>
              </a:rPr>
              <a:t>Framework di Sistema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79BA879-01DC-4207-94BF-66EE9AB51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186" y="1306997"/>
            <a:ext cx="8871627" cy="495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58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169F20-D6BD-4FE1-ABC6-3D8CFAE9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Georgia Pro" panose="02040502050405020303" pitchFamily="18" charset="0"/>
              </a:rPr>
              <a:t>Conclusioni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A0FD429-4366-44E7-80A6-204F61330F5F}"/>
              </a:ext>
            </a:extLst>
          </p:cNvPr>
          <p:cNvSpPr txBox="1"/>
          <p:nvPr/>
        </p:nvSpPr>
        <p:spPr>
          <a:xfrm>
            <a:off x="671208" y="1943522"/>
            <a:ext cx="10515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Georgia Pro" panose="02040502050405020303" pitchFamily="18" charset="0"/>
              </a:rPr>
              <a:t>Le ricerche presentate presentano </a:t>
            </a:r>
            <a:r>
              <a:rPr lang="it-I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ottimi livelli di accuratezza </a:t>
            </a:r>
            <a:r>
              <a:rPr lang="it-IT" sz="2400" dirty="0">
                <a:latin typeface="Georgia Pro" panose="02040502050405020303" pitchFamily="18" charset="0"/>
              </a:rPr>
              <a:t>nel compiere il task desiderato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Georgia Pro" panose="02040502050405020303" pitchFamily="18" charset="0"/>
              </a:rPr>
              <a:t>L’utilizzo dello smartphone consente un responso in tempo reale utile alla diagnosi da effettuare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Georgia Pro" panose="02040502050405020303" pitchFamily="18" charset="0"/>
              </a:rPr>
              <a:t>I </a:t>
            </a:r>
            <a:r>
              <a:rPr lang="it-I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buoni risultati </a:t>
            </a:r>
            <a:r>
              <a:rPr lang="it-IT" sz="2400" dirty="0">
                <a:latin typeface="Georgia Pro" panose="02040502050405020303" pitchFamily="18" charset="0"/>
              </a:rPr>
              <a:t>e la </a:t>
            </a:r>
            <a:r>
              <a:rPr lang="it-I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natura piuttosto generale </a:t>
            </a:r>
            <a:r>
              <a:rPr lang="it-IT" sz="2400" dirty="0">
                <a:latin typeface="Georgia Pro" panose="02040502050405020303" pitchFamily="18" charset="0"/>
              </a:rPr>
              <a:t>degli esami (</a:t>
            </a:r>
            <a:r>
              <a:rPr lang="it-IT" sz="2400">
                <a:latin typeface="Georgia Pro" panose="02040502050405020303" pitchFamily="18" charset="0"/>
              </a:rPr>
              <a:t>e.g. </a:t>
            </a:r>
            <a:r>
              <a:rPr lang="it-IT" sz="2400" dirty="0">
                <a:latin typeface="Georgia Pro" panose="02040502050405020303" pitchFamily="18" charset="0"/>
              </a:rPr>
              <a:t>riconoscimento del PH tramite analisi colorimetrica) permettono di </a:t>
            </a:r>
            <a:r>
              <a:rPr lang="it-I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riutilizzare parte delle pipeline elaborative in differenti ambiti</a:t>
            </a:r>
            <a:r>
              <a:rPr lang="it-IT" sz="2400" dirty="0">
                <a:latin typeface="Georgia Pro" panose="02040502050405020303" pitchFamily="18" charset="0"/>
              </a:rPr>
              <a:t>, in cui il </a:t>
            </a:r>
            <a:r>
              <a:rPr lang="it-I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colore</a:t>
            </a:r>
            <a:r>
              <a:rPr lang="it-IT" sz="2400" dirty="0">
                <a:latin typeface="Georgia Pro" panose="02040502050405020303" pitchFamily="18" charset="0"/>
              </a:rPr>
              <a:t> sia il fattore chiave per la classificazione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 Pro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92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7C2EE72-146F-45D9-9C9A-17A094336A88}"/>
              </a:ext>
            </a:extLst>
          </p:cNvPr>
          <p:cNvSpPr txBox="1"/>
          <p:nvPr/>
        </p:nvSpPr>
        <p:spPr>
          <a:xfrm>
            <a:off x="711693" y="1182231"/>
            <a:ext cx="1076861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600" dirty="0">
                <a:latin typeface="Georgia Pro" panose="02040502050405020303" pitchFamily="18" charset="0"/>
              </a:rPr>
              <a:t>L’analisi colorimetrica di immagini mediante smartphone tramite algoritmi di machine learning risulta un’applicazione interessante, soprattutto in ambito medico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600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600" dirty="0">
                <a:latin typeface="Georgia Pro" panose="02040502050405020303" pitchFamily="18" charset="0"/>
              </a:rPr>
              <a:t>L’obiettivo principale risulta discriminare in tempo reale particolari </a:t>
            </a:r>
            <a:r>
              <a:rPr lang="it-IT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proprietà chimiche</a:t>
            </a:r>
            <a:r>
              <a:rPr lang="it-IT" sz="2600" dirty="0">
                <a:solidFill>
                  <a:srgbClr val="FF0000"/>
                </a:solidFill>
                <a:latin typeface="Georgia Pro" panose="02040502050405020303" pitchFamily="18" charset="0"/>
              </a:rPr>
              <a:t> </a:t>
            </a:r>
            <a:r>
              <a:rPr lang="it-IT" sz="2600" dirty="0">
                <a:latin typeface="Georgia Pro" panose="02040502050405020303" pitchFamily="18" charset="0"/>
              </a:rPr>
              <a:t>di campioni che vengono fotografati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600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600" dirty="0">
                <a:latin typeface="Georgia Pro" panose="02040502050405020303" pitchFamily="18" charset="0"/>
              </a:rPr>
              <a:t>In particolar modo, molti dipartimenti di ricerca biologica hanno sfruttato questa pratica per evidenziare la presenza o assenza di </a:t>
            </a:r>
            <a:r>
              <a:rPr lang="it-IT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specifici ceppi di virus</a:t>
            </a:r>
            <a:r>
              <a:rPr lang="it-IT" sz="2600" dirty="0">
                <a:latin typeface="Georgia Pro" panose="02040502050405020303" pitchFamily="18" charset="0"/>
              </a:rPr>
              <a:t> o </a:t>
            </a:r>
            <a:r>
              <a:rPr lang="it-IT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malattie</a:t>
            </a:r>
            <a:r>
              <a:rPr lang="it-IT" sz="2600" dirty="0">
                <a:latin typeface="Georgia Pro" panose="02040502050405020303" pitchFamily="18" charset="0"/>
              </a:rPr>
              <a:t> partendo da campioni quali </a:t>
            </a:r>
            <a:r>
              <a:rPr lang="it-IT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saliva</a:t>
            </a:r>
            <a:r>
              <a:rPr lang="it-IT" sz="2600" dirty="0">
                <a:latin typeface="Georgia Pro" panose="02040502050405020303" pitchFamily="18" charset="0"/>
              </a:rPr>
              <a:t>,</a:t>
            </a:r>
            <a:r>
              <a:rPr lang="it-IT" sz="2600" dirty="0">
                <a:solidFill>
                  <a:srgbClr val="FF0000"/>
                </a:solidFill>
                <a:latin typeface="Georgia Pro" panose="02040502050405020303" pitchFamily="18" charset="0"/>
              </a:rPr>
              <a:t> </a:t>
            </a:r>
            <a:r>
              <a:rPr lang="it-IT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sangue</a:t>
            </a:r>
            <a:r>
              <a:rPr lang="it-IT" sz="2600" dirty="0">
                <a:latin typeface="Georgia Pro" panose="02040502050405020303" pitchFamily="18" charset="0"/>
              </a:rPr>
              <a:t>,</a:t>
            </a:r>
            <a:r>
              <a:rPr lang="it-IT" sz="2600" dirty="0">
                <a:solidFill>
                  <a:srgbClr val="FF0000"/>
                </a:solidFill>
                <a:latin typeface="Georgia Pro" panose="02040502050405020303" pitchFamily="18" charset="0"/>
              </a:rPr>
              <a:t> </a:t>
            </a:r>
            <a:r>
              <a:rPr lang="it-IT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urine</a:t>
            </a:r>
            <a:r>
              <a:rPr lang="it-IT" sz="2600" dirty="0">
                <a:solidFill>
                  <a:srgbClr val="FF0000"/>
                </a:solidFill>
                <a:latin typeface="Georgia Pro" panose="02040502050405020303" pitchFamily="18" charset="0"/>
              </a:rPr>
              <a:t> </a:t>
            </a:r>
            <a:r>
              <a:rPr lang="it-IT" sz="2600" dirty="0">
                <a:latin typeface="Georgia Pro" panose="02040502050405020303" pitchFamily="18" charset="0"/>
              </a:rPr>
              <a:t>o</a:t>
            </a:r>
            <a:r>
              <a:rPr lang="it-IT" sz="2600" dirty="0">
                <a:solidFill>
                  <a:srgbClr val="FF0000"/>
                </a:solidFill>
                <a:latin typeface="Georgia Pro" panose="02040502050405020303" pitchFamily="18" charset="0"/>
              </a:rPr>
              <a:t> </a:t>
            </a:r>
            <a:r>
              <a:rPr lang="it-IT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plasma</a:t>
            </a:r>
          </a:p>
        </p:txBody>
      </p:sp>
    </p:spTree>
    <p:extLst>
      <p:ext uri="{BB962C8B-B14F-4D97-AF65-F5344CB8AC3E}">
        <p14:creationId xmlns:p14="http://schemas.microsoft.com/office/powerpoint/2010/main" val="377432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91184F-8B25-4A8E-8E9E-A98EAA26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Georgia Pro" panose="02040502050405020303" pitchFamily="18" charset="0"/>
              </a:rPr>
              <a:t>Approccio pre-machine learning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7B55D9-1B0E-4205-8A6C-A24B93016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4845" cy="4351338"/>
          </a:xfrm>
        </p:spPr>
        <p:txBody>
          <a:bodyPr>
            <a:normAutofit lnSpcReduction="10000"/>
          </a:bodyPr>
          <a:lstStyle/>
          <a:p>
            <a:r>
              <a:rPr lang="it-IT" sz="2200" dirty="0"/>
              <a:t>Attualmente, la maggior parte delle ricerche in ambito medico si è concentrata principalmente sullo </a:t>
            </a:r>
            <a:r>
              <a:rPr lang="it-IT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sviluppo di applicazioni mobile per diagnosi in tempo reale</a:t>
            </a:r>
            <a:r>
              <a:rPr lang="it-IT" sz="2200" dirty="0"/>
              <a:t> per lo specifico dominio in esame</a:t>
            </a:r>
          </a:p>
          <a:p>
            <a:r>
              <a:rPr lang="it-IT" sz="2200" dirty="0"/>
              <a:t>L’architettura tipica prevede uno </a:t>
            </a:r>
            <a:r>
              <a:rPr lang="it-IT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smartphone</a:t>
            </a:r>
            <a:r>
              <a:rPr lang="it-IT" sz="2200" dirty="0"/>
              <a:t> accoppiato ad un </a:t>
            </a:r>
            <a:r>
              <a:rPr lang="it-IT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dispositivo fisico </a:t>
            </a:r>
            <a:r>
              <a:rPr lang="it-IT" sz="2200" dirty="0"/>
              <a:t>che ne aumenti le capacità ottiche </a:t>
            </a:r>
          </a:p>
          <a:p>
            <a:r>
              <a:rPr lang="it-IT" sz="2200" dirty="0"/>
              <a:t>E’ necessaria la presenza di </a:t>
            </a:r>
            <a:r>
              <a:rPr lang="it-IT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esperti del dominio</a:t>
            </a:r>
            <a:r>
              <a:rPr lang="it-IT" sz="2200" dirty="0"/>
              <a:t> per sviluppare algoritmi ad hoc adatti agli scopi</a:t>
            </a:r>
          </a:p>
          <a:p>
            <a:r>
              <a:rPr lang="it-IT" sz="2200" dirty="0"/>
              <a:t>Sulla destra, tipici esempi rappresentativi di architetture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1538664-DE80-4F7E-B4EE-7FD2C21D3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965" y="1464816"/>
            <a:ext cx="5164634" cy="494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7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6EF03CE5-ACAA-4350-A511-C2929EB8E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56" y="933856"/>
            <a:ext cx="11097087" cy="5695025"/>
          </a:xfrm>
          <a:prstGeom prst="rect">
            <a:avLst/>
          </a:prstGeom>
        </p:spPr>
      </p:pic>
      <p:sp>
        <p:nvSpPr>
          <p:cNvPr id="11" name="Titolo 10">
            <a:extLst>
              <a:ext uri="{FF2B5EF4-FFF2-40B4-BE49-F238E27FC236}">
                <a16:creationId xmlns:a16="http://schemas.microsoft.com/office/drawing/2014/main" id="{CBD32F8C-FD27-4703-AF7E-589C0B20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675" y="-204281"/>
            <a:ext cx="10856650" cy="1325563"/>
          </a:xfrm>
        </p:spPr>
        <p:txBody>
          <a:bodyPr>
            <a:normAutofit/>
          </a:bodyPr>
          <a:lstStyle/>
          <a:p>
            <a:pPr algn="ctr"/>
            <a:r>
              <a:rPr lang="it-IT" sz="3200" dirty="0">
                <a:latin typeface="Georgia Pro" panose="02040502050405020303" pitchFamily="18" charset="0"/>
              </a:rPr>
              <a:t>Esempi di analisi colorimetrica senza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25579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78AFDA-1104-4D42-9734-E759DCBD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Georgia Pro" panose="02040502050405020303" pitchFamily="18" charset="0"/>
              </a:rPr>
              <a:t>Un Valore aggiunto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C2BD1F-0BDC-4B52-A475-01B8D00A3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400" dirty="0">
                <a:latin typeface="Georgia Pro" panose="02040502050405020303" pitchFamily="18" charset="0"/>
              </a:rPr>
              <a:t>L’utilizzo di algoritmi di machine learning, abbinato ad un efficace </a:t>
            </a:r>
            <a:r>
              <a:rPr lang="it-I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processamento delle immagini </a:t>
            </a:r>
            <a:r>
              <a:rPr lang="it-IT" sz="2400" dirty="0">
                <a:latin typeface="Georgia Pro" panose="02040502050405020303" pitchFamily="18" charset="0"/>
              </a:rPr>
              <a:t>e ad un </a:t>
            </a:r>
            <a:r>
              <a:rPr lang="it-I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dataset di qualità</a:t>
            </a:r>
            <a:r>
              <a:rPr lang="it-IT" sz="2400" dirty="0">
                <a:latin typeface="Georgia Pro" panose="02040502050405020303" pitchFamily="18" charset="0"/>
              </a:rPr>
              <a:t>, potenzialmente permette di evidenziare la presenza o assenza di una o più patologie e di distinguerle</a:t>
            </a:r>
          </a:p>
          <a:p>
            <a:r>
              <a:rPr lang="it-IT" sz="2400" dirty="0">
                <a:latin typeface="Georgia Pro" panose="02040502050405020303" pitchFamily="18" charset="0"/>
              </a:rPr>
              <a:t>Il vantaggio rispetto agli approcci precedenti risulta </a:t>
            </a:r>
            <a:r>
              <a:rPr lang="it-I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un’interazione ridotta con l’esperto del dominio</a:t>
            </a:r>
            <a:r>
              <a:rPr lang="it-IT" sz="2400" dirty="0">
                <a:latin typeface="Georgia Pro" panose="02040502050405020303" pitchFamily="18" charset="0"/>
              </a:rPr>
              <a:t>, limitata al solo scopo di migliorare il processing delle immagini </a:t>
            </a:r>
          </a:p>
          <a:p>
            <a:r>
              <a:rPr lang="it-IT" sz="2400" dirty="0">
                <a:latin typeface="Georgia Pro" panose="02040502050405020303" pitchFamily="18" charset="0"/>
              </a:rPr>
              <a:t>Il progettista del sistema </a:t>
            </a:r>
            <a:r>
              <a:rPr lang="it-I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non ha bisogno necessariamente di conoscere </a:t>
            </a:r>
            <a:r>
              <a:rPr lang="it-IT" sz="2400" dirty="0">
                <a:latin typeface="Georgia Pro" panose="02040502050405020303" pitchFamily="18" charset="0"/>
              </a:rPr>
              <a:t>le caratteristiche specifiche dell’immagine del ceppo esaminato</a:t>
            </a:r>
          </a:p>
          <a:p>
            <a:r>
              <a:rPr lang="it-IT" sz="2400" dirty="0">
                <a:latin typeface="Georgia Pro" panose="02040502050405020303" pitchFamily="18" charset="0"/>
              </a:rPr>
              <a:t>Sarà il sistema stesso a rilevarle e ad apprenderle</a:t>
            </a:r>
          </a:p>
          <a:p>
            <a:r>
              <a:rPr lang="it-IT" sz="2400" dirty="0">
                <a:latin typeface="Georgia Pro" panose="02040502050405020303" pitchFamily="18" charset="0"/>
              </a:rPr>
              <a:t>E’ un </a:t>
            </a:r>
            <a:r>
              <a:rPr lang="it-I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problema di classificazione</a:t>
            </a:r>
            <a:r>
              <a:rPr lang="it-IT" sz="2400" dirty="0">
                <a:latin typeface="Georgia Pro" panose="02040502050405020303" pitchFamily="18" charset="0"/>
              </a:rPr>
              <a:t>, il cui unico requisito è costituito dalla conoscenza del </a:t>
            </a:r>
            <a:r>
              <a:rPr lang="it-I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numero</a:t>
            </a:r>
            <a:r>
              <a:rPr lang="it-IT" sz="2400" dirty="0">
                <a:latin typeface="Georgia Pro" panose="02040502050405020303" pitchFamily="18" charset="0"/>
              </a:rPr>
              <a:t> e del </a:t>
            </a:r>
            <a:r>
              <a:rPr lang="it-I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tipo</a:t>
            </a:r>
            <a:r>
              <a:rPr lang="it-IT" sz="2400" dirty="0">
                <a:latin typeface="Georgia Pro" panose="02040502050405020303" pitchFamily="18" charset="0"/>
              </a:rPr>
              <a:t> di classi da rilevare   </a:t>
            </a:r>
          </a:p>
        </p:txBody>
      </p:sp>
    </p:spTree>
    <p:extLst>
      <p:ext uri="{BB962C8B-B14F-4D97-AF65-F5344CB8AC3E}">
        <p14:creationId xmlns:p14="http://schemas.microsoft.com/office/powerpoint/2010/main" val="232722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3E0BF840-7267-4915-A82E-FFE6A7D31ED9}"/>
              </a:ext>
            </a:extLst>
          </p:cNvPr>
          <p:cNvSpPr/>
          <p:nvPr/>
        </p:nvSpPr>
        <p:spPr>
          <a:xfrm>
            <a:off x="2337605" y="2967335"/>
            <a:ext cx="75168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 Pro" panose="02040502050405020303" pitchFamily="18" charset="0"/>
              </a:rPr>
              <a:t>Esempi Rappresentativi</a:t>
            </a:r>
            <a:endParaRPr lang="it-IT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eorgia Pro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51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943D14-2966-4F4A-AB03-9B019BB7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192"/>
            <a:ext cx="12192000" cy="166150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Georgia Pro" panose="02040502050405020303" pitchFamily="18" charset="0"/>
              </a:rPr>
              <a:t>Colorimetric analysis of saliva–alcohol test</a:t>
            </a:r>
            <a:br>
              <a:rPr lang="en-US" sz="3200" b="1" dirty="0">
                <a:latin typeface="Georgia Pro" panose="02040502050405020303" pitchFamily="18" charset="0"/>
              </a:rPr>
            </a:br>
            <a:r>
              <a:rPr lang="it-IT" sz="3200" b="1" dirty="0">
                <a:latin typeface="Georgia Pro" panose="02040502050405020303" pitchFamily="18" charset="0"/>
              </a:rPr>
              <a:t>strips by smartphone-</a:t>
            </a:r>
            <a:r>
              <a:rPr lang="it-IT" sz="3200" b="1" dirty="0" err="1">
                <a:latin typeface="Georgia Pro" panose="02040502050405020303" pitchFamily="18" charset="0"/>
              </a:rPr>
              <a:t>based</a:t>
            </a:r>
            <a:r>
              <a:rPr lang="it-IT" sz="3200" b="1" dirty="0">
                <a:latin typeface="Georgia Pro" panose="02040502050405020303" pitchFamily="18" charset="0"/>
              </a:rPr>
              <a:t> </a:t>
            </a:r>
            <a:r>
              <a:rPr lang="it-IT" sz="3200" b="1" dirty="0" err="1">
                <a:latin typeface="Georgia Pro" panose="02040502050405020303" pitchFamily="18" charset="0"/>
              </a:rPr>
              <a:t>instruments</a:t>
            </a:r>
            <a:br>
              <a:rPr lang="it-IT" sz="3200" b="1" dirty="0">
                <a:latin typeface="Georgia Pro" panose="02040502050405020303" pitchFamily="18" charset="0"/>
              </a:rPr>
            </a:br>
            <a:r>
              <a:rPr lang="it-IT" sz="3200" b="1" dirty="0" err="1">
                <a:latin typeface="Georgia Pro" panose="02040502050405020303" pitchFamily="18" charset="0"/>
              </a:rPr>
              <a:t>using</a:t>
            </a:r>
            <a:r>
              <a:rPr lang="it-IT" sz="3200" b="1" dirty="0">
                <a:latin typeface="Georgia Pro" panose="02040502050405020303" pitchFamily="18" charset="0"/>
              </a:rPr>
              <a:t> machine-learning </a:t>
            </a:r>
            <a:r>
              <a:rPr lang="it-IT" sz="3200" b="1" dirty="0" err="1">
                <a:latin typeface="Georgia Pro" panose="02040502050405020303" pitchFamily="18" charset="0"/>
              </a:rPr>
              <a:t>algorithms</a:t>
            </a:r>
            <a:endParaRPr lang="it-IT" sz="3200" b="1" dirty="0">
              <a:latin typeface="Georgia Pro" panose="02040502050405020303" pitchFamily="18" charset="0"/>
            </a:endParaRP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11332438-CCA8-4505-944E-E149BA055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0102"/>
            <a:ext cx="10515600" cy="4351338"/>
          </a:xfrm>
        </p:spPr>
        <p:txBody>
          <a:bodyPr>
            <a:normAutofit/>
          </a:bodyPr>
          <a:lstStyle/>
          <a:p>
            <a:r>
              <a:rPr lang="it-IT" sz="2400" dirty="0">
                <a:latin typeface="Georgia Pro" panose="02040502050405020303" pitchFamily="18" charset="0"/>
              </a:rPr>
              <a:t>Autore: </a:t>
            </a:r>
            <a:r>
              <a:rPr lang="it-IT" sz="2400" dirty="0" err="1">
                <a:latin typeface="Georgia Pro" panose="02040502050405020303" pitchFamily="18" charset="0"/>
              </a:rPr>
              <a:t>Huisung</a:t>
            </a:r>
            <a:r>
              <a:rPr lang="it-IT" sz="2400" dirty="0">
                <a:latin typeface="Georgia Pro" panose="02040502050405020303" pitchFamily="18" charset="0"/>
              </a:rPr>
              <a:t> Kim (e altri)</a:t>
            </a:r>
          </a:p>
          <a:p>
            <a:r>
              <a:rPr lang="it-IT" sz="2400" dirty="0">
                <a:latin typeface="Georgia Pro" panose="02040502050405020303" pitchFamily="18" charset="0"/>
              </a:rPr>
              <a:t>Anno: 2016</a:t>
            </a:r>
          </a:p>
          <a:p>
            <a:r>
              <a:rPr lang="it-IT" sz="2400" dirty="0">
                <a:latin typeface="Georgia Pro" panose="02040502050405020303" pitchFamily="18" charset="0"/>
              </a:rPr>
              <a:t>Obiettivo: Rilevare il livello di alcol in campioni di saliva</a:t>
            </a:r>
          </a:p>
          <a:p>
            <a:r>
              <a:rPr lang="it-IT" sz="2400" dirty="0">
                <a:latin typeface="Georgia Pro" panose="02040502050405020303" pitchFamily="18" charset="0"/>
              </a:rPr>
              <a:t>Dataset: 70 immagini (14 x 5 concentrazioni) </a:t>
            </a:r>
          </a:p>
          <a:p>
            <a:r>
              <a:rPr lang="it-IT" sz="2400" dirty="0">
                <a:latin typeface="Georgia Pro" panose="02040502050405020303" pitchFamily="18" charset="0"/>
              </a:rPr>
              <a:t>Classificatori utilizzati: Linear Discriminant Analysis (LDA), Support Vector Machine (SVM), Artificial Neural Network (ANN)</a:t>
            </a:r>
          </a:p>
          <a:p>
            <a:r>
              <a:rPr lang="it-IT" sz="2400" dirty="0">
                <a:latin typeface="Georgia Pro" panose="02040502050405020303" pitchFamily="18" charset="0"/>
              </a:rPr>
              <a:t>Accuracy media raggiunta: 100% per concentrazioni standard, 80% per concentrazioni aumentate</a:t>
            </a:r>
          </a:p>
        </p:txBody>
      </p:sp>
    </p:spTree>
    <p:extLst>
      <p:ext uri="{BB962C8B-B14F-4D97-AF65-F5344CB8AC3E}">
        <p14:creationId xmlns:p14="http://schemas.microsoft.com/office/powerpoint/2010/main" val="59983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51E748-1801-4601-8722-C4B03C0D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Georgia Pro" panose="02040502050405020303" pitchFamily="18" charset="0"/>
              </a:rPr>
              <a:t>Pipeline di lavoro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0498651-0FFF-4CF8-A702-91BDBCCB5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970" y="1089157"/>
            <a:ext cx="4544059" cy="540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9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B381DB6-2A9F-47AB-B6D6-C3EA15468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58" y="330741"/>
            <a:ext cx="2772162" cy="246731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DC49872-5C3F-456C-9B8F-F2E0517D8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12" y="2222973"/>
            <a:ext cx="2734057" cy="249589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91B4427-BDE8-471C-A6E0-C9847DE01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58" y="4412725"/>
            <a:ext cx="2133898" cy="189574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2E1E9A2-D69F-4A85-A3CB-CAF77E7F7DAD}"/>
              </a:ext>
            </a:extLst>
          </p:cNvPr>
          <p:cNvSpPr txBox="1"/>
          <p:nvPr/>
        </p:nvSpPr>
        <p:spPr>
          <a:xfrm>
            <a:off x="943583" y="642026"/>
            <a:ext cx="554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eorgia Pro" panose="02040502050405020303" pitchFamily="18" charset="0"/>
              </a:rPr>
              <a:t>Immagine (A): Diagramma concettuale Linear Discriminant Analysis (LDA)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686EA6E-92E1-4A35-9B10-A255B1DE2A52}"/>
              </a:ext>
            </a:extLst>
          </p:cNvPr>
          <p:cNvSpPr txBox="1"/>
          <p:nvPr/>
        </p:nvSpPr>
        <p:spPr>
          <a:xfrm>
            <a:off x="6096000" y="3147757"/>
            <a:ext cx="554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eorgia Pro" panose="02040502050405020303" pitchFamily="18" charset="0"/>
              </a:rPr>
              <a:t>Immagine (B): Diagramma concettuale Support Vector Machine (SVM)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6C31502-2461-49BC-82F6-9D861F920560}"/>
              </a:ext>
            </a:extLst>
          </p:cNvPr>
          <p:cNvSpPr txBox="1"/>
          <p:nvPr/>
        </p:nvSpPr>
        <p:spPr>
          <a:xfrm>
            <a:off x="943583" y="5360595"/>
            <a:ext cx="554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eorgia Pro" panose="02040502050405020303" pitchFamily="18" charset="0"/>
              </a:rPr>
              <a:t>Immagine (C): Diagramma concettuale Artificial Neural Network (ANN)</a:t>
            </a:r>
          </a:p>
        </p:txBody>
      </p:sp>
    </p:spTree>
    <p:extLst>
      <p:ext uri="{BB962C8B-B14F-4D97-AF65-F5344CB8AC3E}">
        <p14:creationId xmlns:p14="http://schemas.microsoft.com/office/powerpoint/2010/main" val="24589659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807</Words>
  <Application>Microsoft Office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Georgia Pro</vt:lpstr>
      <vt:lpstr>Tema di Office</vt:lpstr>
      <vt:lpstr>Analisi Colorimetrica smartphone-based via Machine Learning</vt:lpstr>
      <vt:lpstr>Presentazione standard di PowerPoint</vt:lpstr>
      <vt:lpstr>Approccio pre-machine learning </vt:lpstr>
      <vt:lpstr>Esempi di analisi colorimetrica senza Machine Learning</vt:lpstr>
      <vt:lpstr>Un Valore aggiunto </vt:lpstr>
      <vt:lpstr>Presentazione standard di PowerPoint</vt:lpstr>
      <vt:lpstr>Colorimetric analysis of saliva–alcohol test strips by smartphone-based instruments using machine-learning algorithms</vt:lpstr>
      <vt:lpstr>Pipeline di lavoro</vt:lpstr>
      <vt:lpstr>Presentazione standard di PowerPoint</vt:lpstr>
      <vt:lpstr>Risultati</vt:lpstr>
      <vt:lpstr>Smartphone Based Colorimetric Detection via Machine Learning</vt:lpstr>
      <vt:lpstr>Presentazione standard di PowerPoint</vt:lpstr>
      <vt:lpstr>Presentazione standard di PowerPoint</vt:lpstr>
      <vt:lpstr>  An intelligent mobile-enabled expert system for tuberculosis disease diagnosis in real time</vt:lpstr>
      <vt:lpstr>Passi principali dell’algoritmo</vt:lpstr>
      <vt:lpstr>Framework di Feature Analysis</vt:lpstr>
      <vt:lpstr>Framework di Sistema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Nicholas Napolitano</dc:creator>
  <cp:lastModifiedBy>Nicholas Napolitano</cp:lastModifiedBy>
  <cp:revision>54</cp:revision>
  <dcterms:created xsi:type="dcterms:W3CDTF">2019-02-10T10:20:10Z</dcterms:created>
  <dcterms:modified xsi:type="dcterms:W3CDTF">2019-02-10T16:51:01Z</dcterms:modified>
</cp:coreProperties>
</file>