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98F13-D9C4-4AF6-8D72-DB66613B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7190A-8A74-41D0-BDED-FD2380CD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80513E-4650-4A52-80E0-5F29954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7CE7D-CAB7-4E66-8907-7C767051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29CA0-A8E1-470C-B764-4720FA48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F1733-84A9-4E0C-88BF-BF8588AE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ABEDC-E390-47D0-82BB-6897C635D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0594EC-115C-490F-BF51-8F12097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3A2DDA-98DD-498F-A411-41019E0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3196C7-0303-4EDC-90A1-F9CD6B08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24AEE5-9945-4AA2-9BD6-968A8842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FD1940-F48C-459C-85D1-63D8D716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3AA108-B9F0-4ECF-81F7-0E40451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61338A-F339-409D-B03D-598C6D42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D1D704-C69D-446C-9AB4-5F0F7B2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EE58B0-D289-425F-BCFD-B388711E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55C2BB-1D3A-44FE-BF0F-CBD39089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AA7A1-3CAE-45F0-B7DD-F6F02193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DEB9DF-B5B3-4442-8D74-23F4BFF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B2A3C8-7FD9-4BD9-87E6-59C61753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23DE2-B1B4-418E-B9A2-04A8A63B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D3DC07-CD32-4D1B-A5FB-568A1263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38F1C-4269-40C0-9B5A-47ABC8F2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D1623B-92FF-4D24-A5E8-1E1117E5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C0F5E5-45D8-4F24-9FD7-DD092421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C9D28-99EB-4D53-B2A7-C5B4B18E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DC0BE6-0717-403E-B263-55A432B7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65AF09-B950-4613-B50B-3CFA758C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D38AC-4091-4168-81C0-70B5B573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F2CACF-02D5-48E4-AC45-480DEAF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3FC98F-4436-476C-8C2F-1AB95B55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8A71E-8EBE-4748-9AC4-7E13E324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2F6D6F-DD18-4367-817D-8ECD77E0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4513E8-48EB-408C-A787-50F25E9D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77BD05-50E2-4D5A-ADB2-680AD5BDE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D13EB4-926F-4622-8769-91D4948E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6F6425-0121-41DA-B377-73323DD4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27B1BF-0947-40E0-9E34-E001FCE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8AA8B-E09C-4DBE-BF07-D74F8BA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04DBC-89AD-47B8-9FEA-4F6B5F54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40D383-FAAE-49A2-86C7-84D6E9B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97CCAB-2211-4DFF-978D-6E87180D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10D0E6-413E-4B5B-96CB-4A1CAC37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3FF630-955A-49F0-8A49-14CE91B2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FCC6BC6-188C-4C13-9C5B-45271D9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B2D079-01CA-4FB5-ACD7-D59DCBFD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2B7AD-8231-4DE1-A99E-9ED5B2D1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EAF9EB-E3E2-4B57-8BE0-CD187FE3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A9B4BA-64E0-4F1F-AB1F-3139610C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538F8A-E0EF-4983-89DF-072F6E87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8BC09-128C-4926-9236-8407BE18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D32A3-30D1-438D-A905-A150E82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1F8B-58C5-46AF-9845-E7B9D1DA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D3E097-893F-42DB-A4C1-BA1D0E431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E89D70-988C-4C68-9DF5-D332F741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D62C42-CF04-4AC8-BAB2-25AC3409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C2A8C5-6E0D-419C-B3B2-AB337E7C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A6D618-D433-4F5A-946D-7E0F1D88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B25F83-CD04-4A4E-A5B0-CE92886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3DA5B-1757-440E-B679-104BC4CB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54B4C-81E8-4598-9517-A407506C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48850-9FBF-4836-B79A-18565F79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C79490-A03D-4BCF-823C-B3DA4F6B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214070"/>
            <a:ext cx="12191999" cy="28553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 Pro" panose="020B0604020202020204" pitchFamily="18" charset="0"/>
                <a:cs typeface="Calibri" panose="020F0502020204030204" pitchFamily="34" charset="0"/>
              </a:rPr>
              <a:t>Analisi Colorimetrica via </a:t>
            </a:r>
            <a:br>
              <a:rPr lang="en-US" dirty="0">
                <a:latin typeface="Georgia Pro" panose="020B0604020202020204" pitchFamily="18" charset="0"/>
                <a:cs typeface="Calibri" panose="020F0502020204030204" pitchFamily="34" charset="0"/>
              </a:rPr>
            </a:br>
            <a:r>
              <a:rPr lang="en-US" dirty="0">
                <a:latin typeface="Georgia Pro" panose="020B0604020202020204" pitchFamily="18" charset="0"/>
                <a:cs typeface="Calibri" panose="020F0502020204030204" pitchFamily="34" charset="0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65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Risultati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: Addendum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C2EE72-146F-45D9-9C9A-17A094336A88}"/>
              </a:ext>
            </a:extLst>
          </p:cNvPr>
          <p:cNvSpPr txBox="1"/>
          <p:nvPr/>
        </p:nvSpPr>
        <p:spPr>
          <a:xfrm>
            <a:off x="711693" y="363915"/>
            <a:ext cx="107686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Vengono presentate nel seguito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2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ulteriori sperimentazioni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 quanto già riportato circa </a:t>
            </a:r>
            <a:r>
              <a:rPr lang="it-IT" sz="2400" dirty="0">
                <a:latin typeface="Georgia Pro" panose="02040502050405020303" pitchFamily="18" charset="0"/>
              </a:rPr>
              <a:t>l’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Analisi Colorimetrica via Machine Learning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Sono state effettuate circa un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centinaio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di fotografie di oggetti appartenenti alle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9 etichette di colore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presente nel dataset di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Kaggle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analizzato.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Nel I esperimento, il dataset della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Color Classification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è stato interamente utilizzato come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training set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, mentre le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foto scattate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come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test set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 Esso è servito per verificare quanto le reti fossero in grado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generalizzare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In particolare, le fotografie derivano da fotocamere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3 smartphone differenti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e comprendono immagini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con e senza flash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, immagini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con e senza HDR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, immagini con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diverse fonti di illuminazione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2A194B-1908-427D-9C6B-1DFBD1D4F18E}"/>
              </a:ext>
            </a:extLst>
          </p:cNvPr>
          <p:cNvSpPr txBox="1"/>
          <p:nvPr/>
        </p:nvSpPr>
        <p:spPr>
          <a:xfrm>
            <a:off x="711692" y="3837344"/>
            <a:ext cx="1076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Il II esperimento ha previsto l’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inserimento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di alcune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foto scattate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(tra le 4 e le 6 per ogni categoria)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nel training set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, per verificare quanto la rete possa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migliorare l’</a:t>
            </a:r>
            <a:r>
              <a:rPr lang="it-IT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accuracy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addestrandosi su campioni scattati con fotocamera. </a:t>
            </a:r>
          </a:p>
        </p:txBody>
      </p:sp>
    </p:spTree>
    <p:extLst>
      <p:ext uri="{BB962C8B-B14F-4D97-AF65-F5344CB8AC3E}">
        <p14:creationId xmlns:p14="http://schemas.microsoft.com/office/powerpoint/2010/main" val="377432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B4A0F3A-5806-40AD-9E04-B8763420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Georgia Pro" panose="02040502050405020303" pitchFamily="18" charset="0"/>
              </a:rPr>
              <a:t>I Esperimento:  Risultati - Approccio 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8DB8BB-FF10-4FCB-90DC-B76CB818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4" y="1442113"/>
            <a:ext cx="7557881" cy="464771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E74C4A-9801-42F1-BF7B-2ECB873D3944}"/>
              </a:ext>
            </a:extLst>
          </p:cNvPr>
          <p:cNvSpPr txBox="1"/>
          <p:nvPr/>
        </p:nvSpPr>
        <p:spPr>
          <a:xfrm>
            <a:off x="8001740" y="2009886"/>
            <a:ext cx="4190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Approccio 1: </a:t>
            </a:r>
            <a:r>
              <a:rPr lang="it-IT" dirty="0" err="1">
                <a:latin typeface="Georgia Pro" panose="02040502050405020303" pitchFamily="18" charset="0"/>
              </a:rPr>
              <a:t>Convolutional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Neural</a:t>
            </a:r>
            <a:r>
              <a:rPr lang="it-IT" dirty="0">
                <a:latin typeface="Georgia Pro" panose="02040502050405020303" pitchFamily="18" charset="0"/>
              </a:rPr>
              <a:t>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Epoche: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Training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massima: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83%</a:t>
            </a:r>
          </a:p>
        </p:txBody>
      </p:sp>
    </p:spTree>
    <p:extLst>
      <p:ext uri="{BB962C8B-B14F-4D97-AF65-F5344CB8AC3E}">
        <p14:creationId xmlns:p14="http://schemas.microsoft.com/office/powerpoint/2010/main" val="8846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CB4FDE43-C30E-4B1B-95A0-65AE47D3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Georgia Pro" panose="02040502050405020303" pitchFamily="18" charset="0"/>
              </a:rPr>
              <a:t>I Esperimento:  Risultati - Approccio 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CFA500-B248-4851-8B24-33A06CF0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5" y="1442113"/>
            <a:ext cx="7753025" cy="461437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A2A787-A099-4088-A04E-D25F7A0C16A0}"/>
              </a:ext>
            </a:extLst>
          </p:cNvPr>
          <p:cNvSpPr txBox="1"/>
          <p:nvPr/>
        </p:nvSpPr>
        <p:spPr>
          <a:xfrm>
            <a:off x="8108664" y="2274838"/>
            <a:ext cx="4190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Approccio 2: </a:t>
            </a:r>
            <a:r>
              <a:rPr lang="it-IT" dirty="0" err="1">
                <a:latin typeface="Georgia Pro" panose="02040502050405020303" pitchFamily="18" charset="0"/>
              </a:rPr>
              <a:t>Fully-Convolutional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Neural</a:t>
            </a:r>
            <a:r>
              <a:rPr lang="it-IT" dirty="0">
                <a:latin typeface="Georgia Pro" panose="02040502050405020303" pitchFamily="18" charset="0"/>
              </a:rPr>
              <a:t> Network (F-CNN)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Epoche: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Training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78%</a:t>
            </a:r>
          </a:p>
        </p:txBody>
      </p:sp>
    </p:spTree>
    <p:extLst>
      <p:ext uri="{BB962C8B-B14F-4D97-AF65-F5344CB8AC3E}">
        <p14:creationId xmlns:p14="http://schemas.microsoft.com/office/powerpoint/2010/main" val="42557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7AD6F99-670C-40E2-AFD8-9D744645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0" y="1442113"/>
            <a:ext cx="7672442" cy="5005340"/>
          </a:xfrm>
          <a:prstGeom prst="rect">
            <a:avLst/>
          </a:prstGeom>
        </p:spPr>
      </p:pic>
      <p:sp>
        <p:nvSpPr>
          <p:cNvPr id="36" name="Titolo 1">
            <a:extLst>
              <a:ext uri="{FF2B5EF4-FFF2-40B4-BE49-F238E27FC236}">
                <a16:creationId xmlns:a16="http://schemas.microsoft.com/office/drawing/2014/main" id="{0BE6E6D7-463A-46DD-96D2-B3D1B98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Georgia Pro" panose="02040502050405020303" pitchFamily="18" charset="0"/>
              </a:rPr>
              <a:t>II Esperimento:  Risultati - Approccio 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1935EFC-9C1C-43BE-BA48-5B29634AA273}"/>
              </a:ext>
            </a:extLst>
          </p:cNvPr>
          <p:cNvSpPr txBox="1"/>
          <p:nvPr/>
        </p:nvSpPr>
        <p:spPr>
          <a:xfrm>
            <a:off x="8104377" y="1997839"/>
            <a:ext cx="4190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Approccio 1: </a:t>
            </a:r>
            <a:r>
              <a:rPr lang="it-IT" dirty="0" err="1">
                <a:latin typeface="Georgia Pro" panose="02040502050405020303" pitchFamily="18" charset="0"/>
              </a:rPr>
              <a:t>Convolutional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Neural</a:t>
            </a:r>
            <a:r>
              <a:rPr lang="it-IT" dirty="0">
                <a:latin typeface="Georgia Pro" panose="02040502050405020303" pitchFamily="18" charset="0"/>
              </a:rPr>
              <a:t>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Epoche: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Training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79%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massima: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85%</a:t>
            </a:r>
          </a:p>
        </p:txBody>
      </p:sp>
    </p:spTree>
    <p:extLst>
      <p:ext uri="{BB962C8B-B14F-4D97-AF65-F5344CB8AC3E}">
        <p14:creationId xmlns:p14="http://schemas.microsoft.com/office/powerpoint/2010/main" val="232722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1">
            <a:extLst>
              <a:ext uri="{FF2B5EF4-FFF2-40B4-BE49-F238E27FC236}">
                <a16:creationId xmlns:a16="http://schemas.microsoft.com/office/drawing/2014/main" id="{980FDE20-3F62-4480-88A9-6AC0BC0B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Georgia Pro" panose="02040502050405020303" pitchFamily="18" charset="0"/>
              </a:rPr>
              <a:t>II Esperimento:  Risultati - Approccio 2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D2D3160C-F623-4BF8-BE9A-A2B88AFB4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15" y="1437448"/>
            <a:ext cx="7677990" cy="5010005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FDE726C-8BBF-46EF-A0BF-7D9E38824B12}"/>
              </a:ext>
            </a:extLst>
          </p:cNvPr>
          <p:cNvSpPr txBox="1"/>
          <p:nvPr/>
        </p:nvSpPr>
        <p:spPr>
          <a:xfrm>
            <a:off x="8108664" y="2274838"/>
            <a:ext cx="4190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Approccio 2: </a:t>
            </a:r>
            <a:r>
              <a:rPr lang="it-IT" dirty="0" err="1">
                <a:latin typeface="Georgia Pro" panose="02040502050405020303" pitchFamily="18" charset="0"/>
              </a:rPr>
              <a:t>Fully-Convolutional</a:t>
            </a:r>
            <a:r>
              <a:rPr lang="it-IT" dirty="0">
                <a:latin typeface="Georgia Pro" panose="02040502050405020303" pitchFamily="18" charset="0"/>
              </a:rPr>
              <a:t> </a:t>
            </a:r>
            <a:r>
              <a:rPr lang="it-IT" dirty="0" err="1">
                <a:latin typeface="Georgia Pro" panose="02040502050405020303" pitchFamily="18" charset="0"/>
              </a:rPr>
              <a:t>Neural</a:t>
            </a:r>
            <a:r>
              <a:rPr lang="it-IT" dirty="0">
                <a:latin typeface="Georgia Pro" panose="02040502050405020303" pitchFamily="18" charset="0"/>
              </a:rPr>
              <a:t> Network (F-CNN)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Epoche: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Training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Georgia Pro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 Pro" panose="02040502050405020303" pitchFamily="18" charset="0"/>
              </a:rPr>
              <a:t>Test </a:t>
            </a:r>
            <a:r>
              <a:rPr lang="it-IT" dirty="0" err="1">
                <a:latin typeface="Georgia Pro" panose="02040502050405020303" pitchFamily="18" charset="0"/>
              </a:rPr>
              <a:t>Accuracy</a:t>
            </a:r>
            <a:r>
              <a:rPr lang="it-IT" dirty="0">
                <a:latin typeface="Georgia Pro" panose="02040502050405020303" pitchFamily="18" charset="0"/>
              </a:rPr>
              <a:t> media: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≈ 86%</a:t>
            </a:r>
          </a:p>
        </p:txBody>
      </p:sp>
    </p:spTree>
    <p:extLst>
      <p:ext uri="{BB962C8B-B14F-4D97-AF65-F5344CB8AC3E}">
        <p14:creationId xmlns:p14="http://schemas.microsoft.com/office/powerpoint/2010/main" val="239251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3B50E-619B-4976-9B02-62863844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latin typeface="Georgia Pro" panose="02040502050405020303" pitchFamily="18" charset="0"/>
              </a:rPr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E755518-1EE5-4F4E-B9B6-0F6977BC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68"/>
            <a:ext cx="10515600" cy="5091663"/>
          </a:xfrm>
        </p:spPr>
        <p:txBody>
          <a:bodyPr>
            <a:norm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La ricerca ha presentato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un ulteriore caso d’uso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, comprensivo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2 sperimentazioni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</a:t>
            </a:r>
          </a:p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Nella prima, una minima diminuzione dell’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accuracy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e risultati apprezzabili sia per la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Convolutional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Neural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Network standard sia per la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Fully-Convolutional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Neural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Network, rispettivamente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70%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78%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circa. Si riscontra dunque una buona predisposizione delle reti a generalizzare.</a:t>
            </a:r>
          </a:p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Nella seconda si evince che l’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accuracy</a:t>
            </a:r>
            <a:r>
              <a:rPr lang="it-IT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 sia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migliorata sensibilmente, assestandosi per la CNN e per la F-CNN rispettivamente su valori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79%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(aumento del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9%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) e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86%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(aumento dell’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8%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).</a:t>
            </a:r>
          </a:p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In definitiva, i modelli utilizzati risultano idonei a task variegati e complessi, in quanto le reti neurali sono riusciti ad adattarsi in modo egregio anche in presenza di immagini con al loro interno una certa quantità di </a:t>
            </a:r>
            <a:r>
              <a:rPr lang="it-IT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rumore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" panose="02040502050405020303" pitchFamily="18" charset="0"/>
              </a:rPr>
              <a:t>.</a:t>
            </a:r>
          </a:p>
          <a:p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" panose="02040502050405020303" pitchFamily="18" charset="0"/>
            </a:endParaRPr>
          </a:p>
          <a:p>
            <a:endParaRPr lang="it-IT" sz="2400" dirty="0">
              <a:latin typeface="Georgia Pro" panose="02040502050405020303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078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443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 Pro</vt:lpstr>
      <vt:lpstr>Tema di Office</vt:lpstr>
      <vt:lpstr>Analisi Colorimetrica via  Machine Learning</vt:lpstr>
      <vt:lpstr>Presentazione standard di PowerPoint</vt:lpstr>
      <vt:lpstr>I Esperimento:  Risultati - Approccio 1</vt:lpstr>
      <vt:lpstr>I Esperimento:  Risultati - Approccio 2</vt:lpstr>
      <vt:lpstr>II Esperimento:  Risultati - Approccio 1</vt:lpstr>
      <vt:lpstr>II Esperimento:  Risultati - Approccio 2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Nicholas Napolitano</dc:creator>
  <cp:lastModifiedBy>Nicholas Napolitano</cp:lastModifiedBy>
  <cp:revision>84</cp:revision>
  <dcterms:created xsi:type="dcterms:W3CDTF">2019-02-10T10:20:10Z</dcterms:created>
  <dcterms:modified xsi:type="dcterms:W3CDTF">2019-02-28T13:29:31Z</dcterms:modified>
</cp:coreProperties>
</file>