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9" r:id="rId4"/>
    <p:sldId id="258" r:id="rId5"/>
    <p:sldId id="260" r:id="rId6"/>
    <p:sldId id="261" r:id="rId7"/>
    <p:sldId id="269" r:id="rId8"/>
    <p:sldId id="270" r:id="rId9"/>
    <p:sldId id="271" r:id="rId10"/>
    <p:sldId id="272" r:id="rId11"/>
    <p:sldId id="262" r:id="rId12"/>
    <p:sldId id="263" r:id="rId13"/>
    <p:sldId id="264" r:id="rId14"/>
    <p:sldId id="265"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3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98F13-D9C4-4AF6-8D72-DB66613B259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BD7190A-8A74-41D0-BDED-FD2380CDF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880513E-4650-4A52-80E0-5F2995470F27}"/>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5" name="Segnaposto piè di pagina 4">
            <a:extLst>
              <a:ext uri="{FF2B5EF4-FFF2-40B4-BE49-F238E27FC236}">
                <a16:creationId xmlns:a16="http://schemas.microsoft.com/office/drawing/2014/main" id="{6157CE7D-CAB7-4E66-8907-7C76705175B8}"/>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7729CA0-A8E1-470C-B764-4720FA48689C}"/>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66287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5F1733-84A9-4E0C-88BF-BF8588AEA62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CAABEDC-E390-47D0-82BB-6897C635DBB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10594EC-115C-490F-BF51-8F1209775E6F}"/>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5" name="Segnaposto piè di pagina 4">
            <a:extLst>
              <a:ext uri="{FF2B5EF4-FFF2-40B4-BE49-F238E27FC236}">
                <a16:creationId xmlns:a16="http://schemas.microsoft.com/office/drawing/2014/main" id="{683A2DDA-98DD-498F-A411-41019E07471C}"/>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5A3196C7-0303-4EDC-90A1-F9CD6B089D6B}"/>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281385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724AEE5-9945-4AA2-9BD6-968A8842C08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CFD1940-F48C-459C-85D1-63D8D716C9F3}"/>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53AA108-B9F0-4ECF-81F7-0E4045174779}"/>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5" name="Segnaposto piè di pagina 4">
            <a:extLst>
              <a:ext uri="{FF2B5EF4-FFF2-40B4-BE49-F238E27FC236}">
                <a16:creationId xmlns:a16="http://schemas.microsoft.com/office/drawing/2014/main" id="{BC61338A-F339-409D-B03D-598C6D42631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DD1D704-C69D-446C-9AB4-5F0F7B27D3CB}"/>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212882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EE58B0-D289-425F-BCFD-B388711E054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55C2BB-1D3A-44FE-BF0F-CBD3908990F9}"/>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83AA7A1-3CAE-45F0-B7DD-F6F02193596A}"/>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5" name="Segnaposto piè di pagina 4">
            <a:extLst>
              <a:ext uri="{FF2B5EF4-FFF2-40B4-BE49-F238E27FC236}">
                <a16:creationId xmlns:a16="http://schemas.microsoft.com/office/drawing/2014/main" id="{5CDEB9DF-B5B3-4442-8D74-23F4BFF82399}"/>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3B2A3C8-7FD9-4BD9-87E6-59C617532D84}"/>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272723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723DE2-B1B4-418E-B9A2-04A8A63B506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2D3DC07-CD32-4D1B-A5FB-568A1263B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79A38F1C-4269-40C0-9B5A-47ABC8F291F2}"/>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5" name="Segnaposto piè di pagina 4">
            <a:extLst>
              <a:ext uri="{FF2B5EF4-FFF2-40B4-BE49-F238E27FC236}">
                <a16:creationId xmlns:a16="http://schemas.microsoft.com/office/drawing/2014/main" id="{4ED1623B-92FF-4D24-A5E8-1E1117E5F3F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1C0F5E5-45D8-4F24-9FD7-DD09242156F3}"/>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429283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7C9D28-99EB-4D53-B2A7-C5B4B18ED0C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DC0BE6-0717-403E-B263-55A432B7F325}"/>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565AF09-B950-4613-B50B-3CFA758C95BD}"/>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A7D38AC-4091-4168-81C0-70B5B5737DE3}"/>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6" name="Segnaposto piè di pagina 5">
            <a:extLst>
              <a:ext uri="{FF2B5EF4-FFF2-40B4-BE49-F238E27FC236}">
                <a16:creationId xmlns:a16="http://schemas.microsoft.com/office/drawing/2014/main" id="{83F2CACF-02D5-48E4-AC45-480DEAFBAD07}"/>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693FC98F-4436-476C-8C2F-1AB95B55A9D2}"/>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409265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8A71E-8EBE-4748-9AC4-7E13E324D29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A2F6D6F-DD18-4367-817D-8ECD77E09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24513E8-48EB-408C-A787-50F25E9DF6CE}"/>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77BD05-50E2-4D5A-ADB2-680AD5BDE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5D13EB4-926F-4622-8769-91D4948E37B8}"/>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F6F6425-0121-41DA-B377-73323DD4AE53}"/>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8" name="Segnaposto piè di pagina 7">
            <a:extLst>
              <a:ext uri="{FF2B5EF4-FFF2-40B4-BE49-F238E27FC236}">
                <a16:creationId xmlns:a16="http://schemas.microsoft.com/office/drawing/2014/main" id="{0B27B1BF-0947-40E0-9E34-E001FCEC1561}"/>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8CD8AA8B-E09C-4DBE-BF07-D74F8BAB3EAD}"/>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25393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104DBC-89AD-47B8-9FEA-4F6B5F54CD1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040D383-FAAE-49A2-86C7-84D6E9B33325}"/>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4" name="Segnaposto piè di pagina 3">
            <a:extLst>
              <a:ext uri="{FF2B5EF4-FFF2-40B4-BE49-F238E27FC236}">
                <a16:creationId xmlns:a16="http://schemas.microsoft.com/office/drawing/2014/main" id="{8397CCAB-2211-4DFF-978D-6E87180DF9DB}"/>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5410D0E6-413E-4B5B-96CB-4A1CAC37344A}"/>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32028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F3FF630-955A-49F0-8A49-14CE91B258F0}"/>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3" name="Segnaposto piè di pagina 2">
            <a:extLst>
              <a:ext uri="{FF2B5EF4-FFF2-40B4-BE49-F238E27FC236}">
                <a16:creationId xmlns:a16="http://schemas.microsoft.com/office/drawing/2014/main" id="{0FCC6BC6-188C-4C13-9C5B-45271D9CE120}"/>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1B2D079-01CA-4FB5-ACD7-D59DCBFD817E}"/>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02946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72B7AD-8231-4DE1-A99E-9ED5B2D1670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BEAF9EB-E3E2-4B57-8BE0-CD187FE32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EA9B4BA-64E0-4F1F-AB1F-3139610C5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04538F8A-E0EF-4983-89DF-072F6E87E34C}"/>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6" name="Segnaposto piè di pagina 5">
            <a:extLst>
              <a:ext uri="{FF2B5EF4-FFF2-40B4-BE49-F238E27FC236}">
                <a16:creationId xmlns:a16="http://schemas.microsoft.com/office/drawing/2014/main" id="{1B08BC09-128C-4926-9236-8407BE18B18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1C1D32A3-30D1-438D-A905-A150E8271E78}"/>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185591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511F8B-58C5-46AF-9845-E7B9D1DAE1F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8D3E097-893F-42DB-A4C1-BA1D0E431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BE89D70-988C-4C68-9DF5-D332F741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0D62C42-CF04-4AC8-BAB2-25AC3409D05E}"/>
              </a:ext>
            </a:extLst>
          </p:cNvPr>
          <p:cNvSpPr>
            <a:spLocks noGrp="1"/>
          </p:cNvSpPr>
          <p:nvPr>
            <p:ph type="dt" sz="half" idx="10"/>
          </p:nvPr>
        </p:nvSpPr>
        <p:spPr/>
        <p:txBody>
          <a:bodyPr/>
          <a:lstStyle/>
          <a:p>
            <a:fld id="{63A1C593-65D0-4073-BCC9-577B9352EA97}" type="datetimeFigureOut">
              <a:rPr lang="en-US" smtClean="0"/>
              <a:t>2/22/2019</a:t>
            </a:fld>
            <a:endParaRPr lang="en-US"/>
          </a:p>
        </p:txBody>
      </p:sp>
      <p:sp>
        <p:nvSpPr>
          <p:cNvPr id="6" name="Segnaposto piè di pagina 5">
            <a:extLst>
              <a:ext uri="{FF2B5EF4-FFF2-40B4-BE49-F238E27FC236}">
                <a16:creationId xmlns:a16="http://schemas.microsoft.com/office/drawing/2014/main" id="{AAC2A8C5-6E0D-419C-B3B2-AB337E7CD504}"/>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9A6D618-D433-4F5A-946D-7E0F1D8816B4}"/>
              </a:ext>
            </a:extLst>
          </p:cNvPr>
          <p:cNvSpPr>
            <a:spLocks noGrp="1"/>
          </p:cNvSpPr>
          <p:nvPr>
            <p:ph type="sldNum" sz="quarter" idx="12"/>
          </p:nvPr>
        </p:nvSpPr>
        <p:spPr/>
        <p:txBody>
          <a:bodyPr/>
          <a:lstStyle/>
          <a:p>
            <a:fld id="{9B618960-8005-486C-9A75-10CB2AAC16F9}" type="slidenum">
              <a:rPr lang="en-US" smtClean="0"/>
              <a:t>‹N›</a:t>
            </a:fld>
            <a:endParaRPr lang="en-US"/>
          </a:p>
        </p:txBody>
      </p:sp>
    </p:spTree>
    <p:extLst>
      <p:ext uri="{BB962C8B-B14F-4D97-AF65-F5344CB8AC3E}">
        <p14:creationId xmlns:p14="http://schemas.microsoft.com/office/powerpoint/2010/main" val="399559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2B25F83-CD04-4A4E-A5B0-CE9288607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D3DA5B-1757-440E-B679-104BC4CB9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4D54B4C-81E8-4598-9517-A407506C7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2/22/2019</a:t>
            </a:fld>
            <a:endParaRPr lang="en-US"/>
          </a:p>
        </p:txBody>
      </p:sp>
      <p:sp>
        <p:nvSpPr>
          <p:cNvPr id="5" name="Segnaposto piè di pagina 4">
            <a:extLst>
              <a:ext uri="{FF2B5EF4-FFF2-40B4-BE49-F238E27FC236}">
                <a16:creationId xmlns:a16="http://schemas.microsoft.com/office/drawing/2014/main" id="{28A48850-9FBF-4836-B79A-18565F799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08C79490-A03D-4BCF-823C-B3DA4F6B9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‹N›</a:t>
            </a:fld>
            <a:endParaRPr lang="en-US"/>
          </a:p>
        </p:txBody>
      </p:sp>
    </p:spTree>
    <p:extLst>
      <p:ext uri="{BB962C8B-B14F-4D97-AF65-F5344CB8AC3E}">
        <p14:creationId xmlns:p14="http://schemas.microsoft.com/office/powerpoint/2010/main" val="424200084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cid:ii_jsf7e8040"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cid:ii_jsf7e80v1"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214070"/>
            <a:ext cx="12191999" cy="2855302"/>
          </a:xfrm>
        </p:spPr>
        <p:txBody>
          <a:bodyPr>
            <a:normAutofit/>
          </a:bodyPr>
          <a:lstStyle/>
          <a:p>
            <a:pPr algn="ctr"/>
            <a:r>
              <a:rPr lang="en-US" dirty="0">
                <a:latin typeface="Georgia Pro" panose="020B0604020202020204" pitchFamily="18" charset="0"/>
                <a:cs typeface="Calibri" panose="020F0502020204030204" pitchFamily="34" charset="0"/>
              </a:rPr>
              <a:t>Analisi Colorimetrica via </a:t>
            </a:r>
            <a:br>
              <a:rPr lang="en-US" dirty="0">
                <a:latin typeface="Georgia Pro" panose="020B0604020202020204" pitchFamily="18" charset="0"/>
                <a:cs typeface="Calibri" panose="020F0502020204030204" pitchFamily="34" charset="0"/>
              </a:rPr>
            </a:br>
            <a:r>
              <a:rPr lang="en-US" dirty="0">
                <a:latin typeface="Georgia Pro" panose="020B0604020202020204" pitchFamily="18" charset="0"/>
                <a:cs typeface="Calibri" panose="020F0502020204030204" pitchFamily="34" charset="0"/>
              </a:rPr>
              <a:t>Machine Learning</a:t>
            </a:r>
          </a:p>
        </p:txBody>
      </p:sp>
      <p:sp>
        <p:nvSpPr>
          <p:cNvPr id="3" name="Subtitle 2"/>
          <p:cNvSpPr>
            <a:spLocks noGrp="1"/>
          </p:cNvSpPr>
          <p:nvPr>
            <p:ph type="subTitle" idx="1"/>
          </p:nvPr>
        </p:nvSpPr>
        <p:spPr>
          <a:xfrm>
            <a:off x="1524000" y="4156515"/>
            <a:ext cx="9144000" cy="1655762"/>
          </a:xfrm>
        </p:spPr>
        <p:txBody>
          <a:bodyPr>
            <a:normAutofit/>
          </a:bodyPr>
          <a:lstStyle/>
          <a:p>
            <a:pPr algn="ctr"/>
            <a:r>
              <a:rPr lang="en-US" sz="3200" dirty="0">
                <a:solidFill>
                  <a:srgbClr val="FF0000"/>
                </a:solidFill>
                <a:effectLst>
                  <a:outerShdw blurRad="38100" dist="38100" dir="2700000" algn="tl">
                    <a:srgbClr val="000000">
                      <a:alpha val="43137"/>
                    </a:srgbClr>
                  </a:outerShdw>
                </a:effectLst>
                <a:latin typeface="Georgia Pro" panose="02040502050405020303" pitchFamily="18" charset="0"/>
              </a:rPr>
              <a:t>Risultati</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59009664-BA98-4F5C-B0B1-BC2893674BA3}"/>
              </a:ext>
            </a:extLst>
          </p:cNvPr>
          <p:cNvSpPr>
            <a:spLocks noGrp="1"/>
          </p:cNvSpPr>
          <p:nvPr>
            <p:ph type="title"/>
          </p:nvPr>
        </p:nvSpPr>
        <p:spPr>
          <a:xfrm>
            <a:off x="838200" y="-275644"/>
            <a:ext cx="10515600" cy="1325563"/>
          </a:xfrm>
        </p:spPr>
        <p:txBody>
          <a:bodyPr>
            <a:normAutofit/>
          </a:bodyPr>
          <a:lstStyle/>
          <a:p>
            <a:pPr algn="ctr"/>
            <a:r>
              <a:rPr lang="it-IT" sz="4000" dirty="0">
                <a:latin typeface="Georgia Pro" panose="02040502050405020303" pitchFamily="18" charset="0"/>
              </a:rPr>
              <a:t>I Fase: Risultati – Approccio 3</a:t>
            </a:r>
          </a:p>
        </p:txBody>
      </p:sp>
      <p:pic>
        <p:nvPicPr>
          <p:cNvPr id="4" name="Immagine 3">
            <a:extLst>
              <a:ext uri="{FF2B5EF4-FFF2-40B4-BE49-F238E27FC236}">
                <a16:creationId xmlns:a16="http://schemas.microsoft.com/office/drawing/2014/main" id="{B5484849-7D8E-44D5-B331-8C12A2FE5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24" y="807817"/>
            <a:ext cx="6246665" cy="5919458"/>
          </a:xfrm>
          <a:prstGeom prst="rect">
            <a:avLst/>
          </a:prstGeom>
        </p:spPr>
      </p:pic>
      <p:sp>
        <p:nvSpPr>
          <p:cNvPr id="7" name="CasellaDiTesto 6">
            <a:extLst>
              <a:ext uri="{FF2B5EF4-FFF2-40B4-BE49-F238E27FC236}">
                <a16:creationId xmlns:a16="http://schemas.microsoft.com/office/drawing/2014/main" id="{97A3D08B-5EF8-465B-A538-4D486508B084}"/>
              </a:ext>
            </a:extLst>
          </p:cNvPr>
          <p:cNvSpPr txBox="1"/>
          <p:nvPr/>
        </p:nvSpPr>
        <p:spPr>
          <a:xfrm>
            <a:off x="7315200" y="1184988"/>
            <a:ext cx="4573376" cy="5078313"/>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Classification </a:t>
            </a:r>
            <a:r>
              <a:rPr lang="it-IT" dirty="0" err="1">
                <a:latin typeface="Georgia Pro" panose="02040502050405020303" pitchFamily="18" charset="0"/>
              </a:rPr>
              <a:t>Accuracy</a:t>
            </a:r>
            <a:r>
              <a:rPr lang="it-IT" dirty="0">
                <a:latin typeface="Georgia Pro" panose="02040502050405020303" pitchFamily="18" charset="0"/>
              </a:rPr>
              <a:t>: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67%</a:t>
            </a:r>
          </a:p>
          <a:p>
            <a:r>
              <a:rPr lang="it-IT" dirty="0">
                <a:latin typeface="Georgia Pro" panose="02040502050405020303" pitchFamily="18" charset="0"/>
              </a:rPr>
              <a:t> </a:t>
            </a:r>
          </a:p>
          <a:p>
            <a:pPr marL="285750" indent="-285750">
              <a:buFont typeface="Arial" panose="020B0604020202020204" pitchFamily="34" charset="0"/>
              <a:buChar char="•"/>
            </a:pPr>
            <a:r>
              <a:rPr lang="it-IT" dirty="0">
                <a:latin typeface="Georgia Pro" panose="02040502050405020303" pitchFamily="18" charset="0"/>
              </a:rPr>
              <a:t>Istanze Corrette: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1006/1500</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Istanze Errate: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494/1500</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Dettagli di Accuratezza per ogni classe</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Matrice Di Confusione </a:t>
            </a:r>
          </a:p>
        </p:txBody>
      </p:sp>
    </p:spTree>
    <p:extLst>
      <p:ext uri="{BB962C8B-B14F-4D97-AF65-F5344CB8AC3E}">
        <p14:creationId xmlns:p14="http://schemas.microsoft.com/office/powerpoint/2010/main" val="46143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B772DB0D-7E27-478B-9E5F-A84AF9E33800}"/>
              </a:ext>
            </a:extLst>
          </p:cNvPr>
          <p:cNvSpPr>
            <a:spLocks noGrp="1"/>
          </p:cNvSpPr>
          <p:nvPr>
            <p:ph type="title"/>
          </p:nvPr>
        </p:nvSpPr>
        <p:spPr>
          <a:xfrm>
            <a:off x="838200" y="116550"/>
            <a:ext cx="10515600" cy="1325563"/>
          </a:xfrm>
        </p:spPr>
        <p:txBody>
          <a:bodyPr>
            <a:normAutofit/>
          </a:bodyPr>
          <a:lstStyle/>
          <a:p>
            <a:pPr algn="ctr"/>
            <a:r>
              <a:rPr lang="it-IT" sz="4000" dirty="0">
                <a:latin typeface="Georgia Pro" panose="02040502050405020303" pitchFamily="18" charset="0"/>
              </a:rPr>
              <a:t>II Fase: Risultati – Approccio 1</a:t>
            </a:r>
          </a:p>
        </p:txBody>
      </p:sp>
      <p:pic>
        <p:nvPicPr>
          <p:cNvPr id="3" name="Immagine 2" descr="CNN_results.PNG">
            <a:extLst>
              <a:ext uri="{FF2B5EF4-FFF2-40B4-BE49-F238E27FC236}">
                <a16:creationId xmlns:a16="http://schemas.microsoft.com/office/drawing/2014/main" id="{61210A8D-1512-440A-ABC6-FB511EB914E1}"/>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94522" y="1334276"/>
            <a:ext cx="7557796" cy="5085185"/>
          </a:xfrm>
          <a:prstGeom prst="rect">
            <a:avLst/>
          </a:prstGeom>
          <a:noFill/>
          <a:ln>
            <a:noFill/>
          </a:ln>
        </p:spPr>
      </p:pic>
      <p:sp>
        <p:nvSpPr>
          <p:cNvPr id="5" name="CasellaDiTesto 4">
            <a:extLst>
              <a:ext uri="{FF2B5EF4-FFF2-40B4-BE49-F238E27FC236}">
                <a16:creationId xmlns:a16="http://schemas.microsoft.com/office/drawing/2014/main" id="{1534CBCF-3DD4-478D-84BB-9DE61B851358}"/>
              </a:ext>
            </a:extLst>
          </p:cNvPr>
          <p:cNvSpPr txBox="1"/>
          <p:nvPr/>
        </p:nvSpPr>
        <p:spPr>
          <a:xfrm>
            <a:off x="8052318" y="2274838"/>
            <a:ext cx="4190260" cy="2308324"/>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Approccio 1: </a:t>
            </a:r>
            <a:r>
              <a:rPr lang="it-IT" dirty="0" err="1">
                <a:latin typeface="Georgia Pro" panose="02040502050405020303" pitchFamily="18" charset="0"/>
              </a:rPr>
              <a:t>Convolutional</a:t>
            </a:r>
            <a:r>
              <a:rPr lang="it-IT" dirty="0">
                <a:latin typeface="Georgia Pro" panose="02040502050405020303" pitchFamily="18" charset="0"/>
              </a:rPr>
              <a:t> </a:t>
            </a:r>
            <a:r>
              <a:rPr lang="it-IT" dirty="0" err="1">
                <a:latin typeface="Georgia Pro" panose="02040502050405020303" pitchFamily="18" charset="0"/>
              </a:rPr>
              <a:t>Neural</a:t>
            </a:r>
            <a:r>
              <a:rPr lang="it-IT" dirty="0">
                <a:latin typeface="Georgia Pro" panose="02040502050405020303" pitchFamily="18" charset="0"/>
              </a:rPr>
              <a:t> Network (CNN)</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Epoche: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20</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Training </a:t>
            </a:r>
            <a:r>
              <a:rPr lang="it-IT" dirty="0" err="1">
                <a:latin typeface="Georgia Pro" panose="02040502050405020303" pitchFamily="18" charset="0"/>
              </a:rPr>
              <a:t>Accuracy</a:t>
            </a:r>
            <a:r>
              <a:rPr lang="it-IT" dirty="0">
                <a:latin typeface="Georgia Pro" panose="02040502050405020303" pitchFamily="18" charset="0"/>
              </a:rPr>
              <a:t> media: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 95%</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Test </a:t>
            </a:r>
            <a:r>
              <a:rPr lang="it-IT" dirty="0" err="1">
                <a:latin typeface="Georgia Pro" panose="02040502050405020303" pitchFamily="18" charset="0"/>
              </a:rPr>
              <a:t>Accuracy</a:t>
            </a:r>
            <a:r>
              <a:rPr lang="it-IT" dirty="0">
                <a:latin typeface="Georgia Pro" panose="02040502050405020303" pitchFamily="18" charset="0"/>
              </a:rPr>
              <a:t> media: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 98%</a:t>
            </a:r>
          </a:p>
        </p:txBody>
      </p:sp>
    </p:spTree>
    <p:extLst>
      <p:ext uri="{BB962C8B-B14F-4D97-AF65-F5344CB8AC3E}">
        <p14:creationId xmlns:p14="http://schemas.microsoft.com/office/powerpoint/2010/main" val="115769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94AEEF73-4454-48CD-9E99-31013AAD2884}"/>
              </a:ext>
            </a:extLst>
          </p:cNvPr>
          <p:cNvSpPr>
            <a:spLocks noGrp="1"/>
          </p:cNvSpPr>
          <p:nvPr>
            <p:ph type="title"/>
          </p:nvPr>
        </p:nvSpPr>
        <p:spPr>
          <a:xfrm>
            <a:off x="838200" y="116550"/>
            <a:ext cx="10515600" cy="1325563"/>
          </a:xfrm>
        </p:spPr>
        <p:txBody>
          <a:bodyPr>
            <a:normAutofit/>
          </a:bodyPr>
          <a:lstStyle/>
          <a:p>
            <a:pPr algn="ctr"/>
            <a:r>
              <a:rPr lang="it-IT" sz="4000" dirty="0">
                <a:latin typeface="Georgia Pro" panose="02040502050405020303" pitchFamily="18" charset="0"/>
              </a:rPr>
              <a:t>II Fase: Risultati – Approccio 2</a:t>
            </a:r>
          </a:p>
        </p:txBody>
      </p:sp>
      <p:sp>
        <p:nvSpPr>
          <p:cNvPr id="3" name="CasellaDiTesto 2">
            <a:extLst>
              <a:ext uri="{FF2B5EF4-FFF2-40B4-BE49-F238E27FC236}">
                <a16:creationId xmlns:a16="http://schemas.microsoft.com/office/drawing/2014/main" id="{E5EB6B02-C623-43FB-B917-D537BFCAE534}"/>
              </a:ext>
            </a:extLst>
          </p:cNvPr>
          <p:cNvSpPr txBox="1"/>
          <p:nvPr/>
        </p:nvSpPr>
        <p:spPr>
          <a:xfrm>
            <a:off x="8001740" y="2420432"/>
            <a:ext cx="4190260" cy="2308324"/>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Approccio 2: </a:t>
            </a:r>
            <a:r>
              <a:rPr lang="it-IT" dirty="0" err="1">
                <a:latin typeface="Georgia Pro" panose="02040502050405020303" pitchFamily="18" charset="0"/>
              </a:rPr>
              <a:t>Fully-Convolutional</a:t>
            </a:r>
            <a:r>
              <a:rPr lang="it-IT" dirty="0">
                <a:latin typeface="Georgia Pro" panose="02040502050405020303" pitchFamily="18" charset="0"/>
              </a:rPr>
              <a:t> </a:t>
            </a:r>
            <a:r>
              <a:rPr lang="it-IT" dirty="0" err="1">
                <a:latin typeface="Georgia Pro" panose="02040502050405020303" pitchFamily="18" charset="0"/>
              </a:rPr>
              <a:t>Neural</a:t>
            </a:r>
            <a:r>
              <a:rPr lang="it-IT" dirty="0">
                <a:latin typeface="Georgia Pro" panose="02040502050405020303" pitchFamily="18" charset="0"/>
              </a:rPr>
              <a:t> </a:t>
            </a:r>
            <a:r>
              <a:rPr lang="it-IT">
                <a:latin typeface="Georgia Pro" panose="02040502050405020303" pitchFamily="18" charset="0"/>
              </a:rPr>
              <a:t>Network (F-CNN</a:t>
            </a:r>
            <a:r>
              <a:rPr lang="it-IT" dirty="0">
                <a:latin typeface="Georgia Pro" panose="02040502050405020303" pitchFamily="18" charset="0"/>
              </a:rPr>
              <a:t>)</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Epoche: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5</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Training </a:t>
            </a:r>
            <a:r>
              <a:rPr lang="it-IT" dirty="0" err="1">
                <a:latin typeface="Georgia Pro" panose="02040502050405020303" pitchFamily="18" charset="0"/>
              </a:rPr>
              <a:t>Accuracy</a:t>
            </a:r>
            <a:r>
              <a:rPr lang="it-IT" dirty="0">
                <a:latin typeface="Georgia Pro" panose="02040502050405020303" pitchFamily="18" charset="0"/>
              </a:rPr>
              <a:t> media: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 90%</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Test </a:t>
            </a:r>
            <a:r>
              <a:rPr lang="it-IT" dirty="0" err="1">
                <a:latin typeface="Georgia Pro" panose="02040502050405020303" pitchFamily="18" charset="0"/>
              </a:rPr>
              <a:t>Accuracy</a:t>
            </a:r>
            <a:r>
              <a:rPr lang="it-IT" dirty="0">
                <a:latin typeface="Georgia Pro" panose="02040502050405020303" pitchFamily="18" charset="0"/>
              </a:rPr>
              <a:t> media: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 92%</a:t>
            </a:r>
          </a:p>
        </p:txBody>
      </p:sp>
      <p:pic>
        <p:nvPicPr>
          <p:cNvPr id="4" name="Immagine 3" descr="FCNN_results.PNG">
            <a:extLst>
              <a:ext uri="{FF2B5EF4-FFF2-40B4-BE49-F238E27FC236}">
                <a16:creationId xmlns:a16="http://schemas.microsoft.com/office/drawing/2014/main" id="{C17DD29B-7D2C-4F7F-BA74-A727F02B80FC}"/>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2570" y="1442113"/>
            <a:ext cx="7614168" cy="5070654"/>
          </a:xfrm>
          <a:prstGeom prst="rect">
            <a:avLst/>
          </a:prstGeom>
          <a:noFill/>
          <a:ln>
            <a:noFill/>
          </a:ln>
        </p:spPr>
      </p:pic>
    </p:spTree>
    <p:extLst>
      <p:ext uri="{BB962C8B-B14F-4D97-AF65-F5344CB8AC3E}">
        <p14:creationId xmlns:p14="http://schemas.microsoft.com/office/powerpoint/2010/main" val="835574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0F04CE3E-A226-402E-93BF-CCC014460C03}"/>
              </a:ext>
            </a:extLst>
          </p:cNvPr>
          <p:cNvSpPr>
            <a:spLocks noGrp="1"/>
          </p:cNvSpPr>
          <p:nvPr>
            <p:ph type="title"/>
          </p:nvPr>
        </p:nvSpPr>
        <p:spPr>
          <a:xfrm>
            <a:off x="838200" y="-228683"/>
            <a:ext cx="10515600" cy="1325563"/>
          </a:xfrm>
        </p:spPr>
        <p:txBody>
          <a:bodyPr>
            <a:normAutofit/>
          </a:bodyPr>
          <a:lstStyle/>
          <a:p>
            <a:pPr algn="ctr"/>
            <a:r>
              <a:rPr lang="it-IT" sz="4000" dirty="0">
                <a:latin typeface="Georgia Pro" panose="02040502050405020303" pitchFamily="18" charset="0"/>
              </a:rPr>
              <a:t>II Fase: Risultati – Approccio 3</a:t>
            </a:r>
          </a:p>
        </p:txBody>
      </p:sp>
      <p:pic>
        <p:nvPicPr>
          <p:cNvPr id="3" name="Immagine 2">
            <a:extLst>
              <a:ext uri="{FF2B5EF4-FFF2-40B4-BE49-F238E27FC236}">
                <a16:creationId xmlns:a16="http://schemas.microsoft.com/office/drawing/2014/main" id="{8B045C7A-9488-42F5-9430-B87A2B623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69" y="801952"/>
            <a:ext cx="7054915" cy="6018453"/>
          </a:xfrm>
          <a:prstGeom prst="rect">
            <a:avLst/>
          </a:prstGeom>
        </p:spPr>
      </p:pic>
      <p:sp>
        <p:nvSpPr>
          <p:cNvPr id="6" name="CasellaDiTesto 5">
            <a:extLst>
              <a:ext uri="{FF2B5EF4-FFF2-40B4-BE49-F238E27FC236}">
                <a16:creationId xmlns:a16="http://schemas.microsoft.com/office/drawing/2014/main" id="{B116E92F-F0E5-4877-B83F-B8539AF1FF9E}"/>
              </a:ext>
            </a:extLst>
          </p:cNvPr>
          <p:cNvSpPr txBox="1"/>
          <p:nvPr/>
        </p:nvSpPr>
        <p:spPr>
          <a:xfrm>
            <a:off x="7315200" y="1184988"/>
            <a:ext cx="4573376" cy="5078313"/>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Classification </a:t>
            </a:r>
            <a:r>
              <a:rPr lang="it-IT" dirty="0" err="1">
                <a:latin typeface="Georgia Pro" panose="02040502050405020303" pitchFamily="18" charset="0"/>
              </a:rPr>
              <a:t>Accuracy</a:t>
            </a:r>
            <a:r>
              <a:rPr lang="it-IT" dirty="0">
                <a:latin typeface="Georgia Pro" panose="02040502050405020303" pitchFamily="18" charset="0"/>
              </a:rPr>
              <a:t>: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92%</a:t>
            </a:r>
          </a:p>
          <a:p>
            <a:r>
              <a:rPr lang="it-IT" dirty="0">
                <a:latin typeface="Georgia Pro" panose="02040502050405020303" pitchFamily="18" charset="0"/>
              </a:rPr>
              <a:t> </a:t>
            </a:r>
          </a:p>
          <a:p>
            <a:pPr marL="285750" indent="-285750">
              <a:buFont typeface="Arial" panose="020B0604020202020204" pitchFamily="34" charset="0"/>
              <a:buChar char="•"/>
            </a:pPr>
            <a:r>
              <a:rPr lang="it-IT" dirty="0">
                <a:latin typeface="Georgia Pro" panose="02040502050405020303" pitchFamily="18" charset="0"/>
              </a:rPr>
              <a:t>Istanze Corrette: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186/202</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Istanze Errate: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16/202</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Dettagli di Accuratezza per ogni classe</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Matrice Di Confusione </a:t>
            </a:r>
          </a:p>
        </p:txBody>
      </p:sp>
    </p:spTree>
    <p:extLst>
      <p:ext uri="{BB962C8B-B14F-4D97-AF65-F5344CB8AC3E}">
        <p14:creationId xmlns:p14="http://schemas.microsoft.com/office/powerpoint/2010/main" val="133112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3B50E-619B-4976-9B02-628638445B91}"/>
              </a:ext>
            </a:extLst>
          </p:cNvPr>
          <p:cNvSpPr>
            <a:spLocks noGrp="1"/>
          </p:cNvSpPr>
          <p:nvPr>
            <p:ph type="title"/>
          </p:nvPr>
        </p:nvSpPr>
        <p:spPr>
          <a:xfrm>
            <a:off x="838200" y="170005"/>
            <a:ext cx="10515600" cy="1325563"/>
          </a:xfrm>
        </p:spPr>
        <p:txBody>
          <a:bodyPr>
            <a:normAutofit/>
          </a:bodyPr>
          <a:lstStyle/>
          <a:p>
            <a:pPr algn="ctr"/>
            <a:r>
              <a:rPr lang="it-IT" b="1" dirty="0">
                <a:latin typeface="Georgia Pro" panose="02040502050405020303" pitchFamily="18" charset="0"/>
              </a:rPr>
              <a:t>Conclusioni</a:t>
            </a:r>
          </a:p>
        </p:txBody>
      </p:sp>
      <p:sp>
        <p:nvSpPr>
          <p:cNvPr id="4" name="Segnaposto contenuto 2">
            <a:extLst>
              <a:ext uri="{FF2B5EF4-FFF2-40B4-BE49-F238E27FC236}">
                <a16:creationId xmlns:a16="http://schemas.microsoft.com/office/drawing/2014/main" id="{CE755518-1EE5-4F4E-B9B6-0F6977BC5A60}"/>
              </a:ext>
            </a:extLst>
          </p:cNvPr>
          <p:cNvSpPr>
            <a:spLocks noGrp="1"/>
          </p:cNvSpPr>
          <p:nvPr>
            <p:ph idx="1"/>
          </p:nvPr>
        </p:nvSpPr>
        <p:spPr>
          <a:xfrm>
            <a:off x="838200" y="1495568"/>
            <a:ext cx="10515600" cy="5091663"/>
          </a:xfrm>
        </p:spPr>
        <p:txBody>
          <a:bodyPr>
            <a:normAutofit fontScale="92500" lnSpcReduction="20000"/>
          </a:bodyPr>
          <a:lstStyle/>
          <a:p>
            <a:r>
              <a:rPr lang="it-IT" sz="2400" dirty="0">
                <a:latin typeface="Georgia Pro" panose="02040502050405020303" pitchFamily="18" charset="0"/>
              </a:rPr>
              <a:t>La ricerca ha presentato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2 casi d’uso </a:t>
            </a:r>
            <a:r>
              <a:rPr lang="it-IT" sz="2400" dirty="0">
                <a:latin typeface="Georgia Pro" panose="02040502050405020303" pitchFamily="18" charset="0"/>
              </a:rPr>
              <a:t>per i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3 approcci di Machine Learning </a:t>
            </a:r>
            <a:r>
              <a:rPr lang="it-IT" sz="2400" dirty="0">
                <a:latin typeface="Georgia Pro" panose="02040502050405020303" pitchFamily="18" charset="0"/>
              </a:rPr>
              <a:t>sperimentati.</a:t>
            </a:r>
          </a:p>
          <a:p>
            <a:r>
              <a:rPr lang="it-IT" sz="2400" dirty="0">
                <a:latin typeface="Georgia Pro" panose="02040502050405020303" pitchFamily="18" charset="0"/>
              </a:rPr>
              <a:t>Nel task della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Color Classification </a:t>
            </a:r>
            <a:r>
              <a:rPr lang="it-IT" sz="2400" dirty="0">
                <a:latin typeface="Georgia Pro" panose="02040502050405020303" pitchFamily="18" charset="0"/>
              </a:rPr>
              <a:t>si sono ottenuti in generale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ottimi risultati </a:t>
            </a:r>
            <a:r>
              <a:rPr lang="it-IT" sz="2400" dirty="0">
                <a:latin typeface="Georgia Pro" panose="02040502050405020303" pitchFamily="18" charset="0"/>
              </a:rPr>
              <a:t>con ogni modello utilizzato. L’</a:t>
            </a:r>
            <a:r>
              <a:rPr lang="it-IT" sz="2400" dirty="0" err="1">
                <a:latin typeface="Georgia Pro" panose="02040502050405020303" pitchFamily="18" charset="0"/>
              </a:rPr>
              <a:t>Accuracy</a:t>
            </a:r>
            <a:r>
              <a:rPr lang="it-IT" sz="2400" dirty="0">
                <a:latin typeface="Georgia Pro" panose="02040502050405020303" pitchFamily="18" charset="0"/>
              </a:rPr>
              <a:t> varia dal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90%</a:t>
            </a:r>
            <a:r>
              <a:rPr lang="it-IT" sz="2400" dirty="0">
                <a:latin typeface="Georgia Pro" panose="02040502050405020303" pitchFamily="18" charset="0"/>
              </a:rPr>
              <a:t> al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100%</a:t>
            </a:r>
            <a:r>
              <a:rPr lang="it-IT" sz="2400" dirty="0">
                <a:latin typeface="Georgia Pro" panose="02040502050405020303" pitchFamily="18" charset="0"/>
              </a:rPr>
              <a:t>, in particolare si denota per la CNN un’</a:t>
            </a:r>
            <a:r>
              <a:rPr lang="it-IT" sz="2400" dirty="0" err="1">
                <a:solidFill>
                  <a:srgbClr val="FF0000"/>
                </a:solidFill>
                <a:effectLst>
                  <a:outerShdw blurRad="38100" dist="38100" dir="2700000" algn="tl">
                    <a:srgbClr val="000000">
                      <a:alpha val="43137"/>
                    </a:srgbClr>
                  </a:outerShdw>
                </a:effectLst>
                <a:latin typeface="Georgia Pro" panose="02040502050405020303" pitchFamily="18" charset="0"/>
              </a:rPr>
              <a:t>Accuracy</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 massima </a:t>
            </a:r>
            <a:r>
              <a:rPr lang="it-IT" sz="2400" dirty="0">
                <a:latin typeface="Georgia Pro" panose="02040502050405020303" pitchFamily="18" charset="0"/>
              </a:rPr>
              <a:t>già dopo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25 epoche</a:t>
            </a:r>
            <a:r>
              <a:rPr lang="it-IT" sz="2400" dirty="0">
                <a:latin typeface="Georgia Pro" panose="02040502050405020303" pitchFamily="18" charset="0"/>
              </a:rPr>
              <a:t>, mentre la F-CNN ne necessità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al più 10 </a:t>
            </a:r>
            <a:r>
              <a:rPr lang="it-IT" sz="2400" dirty="0">
                <a:latin typeface="Georgia Pro" panose="02040502050405020303" pitchFamily="18" charset="0"/>
              </a:rPr>
              <a:t>per arrivare agli stessi risultati. La SVM </a:t>
            </a:r>
            <a:r>
              <a:rPr lang="it-IT" sz="2400" dirty="0" err="1">
                <a:latin typeface="Georgia Pro" panose="02040502050405020303" pitchFamily="18" charset="0"/>
              </a:rPr>
              <a:t>multiclasse</a:t>
            </a:r>
            <a:r>
              <a:rPr lang="it-IT" sz="2400" dirty="0">
                <a:latin typeface="Georgia Pro" panose="02040502050405020303" pitchFamily="18" charset="0"/>
              </a:rPr>
              <a:t> presenta una precisione media del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92%</a:t>
            </a:r>
            <a:r>
              <a:rPr lang="it-IT" sz="2400" dirty="0">
                <a:latin typeface="Georgia Pro" panose="02040502050405020303" pitchFamily="18" charset="0"/>
              </a:rPr>
              <a:t>.</a:t>
            </a:r>
          </a:p>
          <a:p>
            <a:r>
              <a:rPr lang="it-IT" sz="2400" dirty="0">
                <a:latin typeface="Georgia Pro" panose="02040502050405020303" pitchFamily="18" charset="0"/>
              </a:rPr>
              <a:t>Nel task dell’</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Analisi Colorimetrica di immagini TEM di campioni di virus</a:t>
            </a:r>
            <a:r>
              <a:rPr lang="it-IT" sz="2400" dirty="0">
                <a:latin typeface="Georgia Pro" panose="02040502050405020303" pitchFamily="18" charset="0"/>
              </a:rPr>
              <a:t>, essendo più complesso, l’accuratezza media ne risente di conseguenza. In particolare, si ha circa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30%</a:t>
            </a:r>
            <a:r>
              <a:rPr lang="it-IT" sz="2400" dirty="0">
                <a:latin typeface="Georgia Pro" panose="02040502050405020303" pitchFamily="18" charset="0"/>
              </a:rPr>
              <a:t> per la CNN e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70%</a:t>
            </a:r>
            <a:r>
              <a:rPr lang="it-IT" sz="2400" dirty="0">
                <a:latin typeface="Georgia Pro" panose="02040502050405020303" pitchFamily="18" charset="0"/>
              </a:rPr>
              <a:t> per la F-CNN. La SVM </a:t>
            </a:r>
            <a:r>
              <a:rPr lang="it-IT" sz="2400" dirty="0" err="1">
                <a:latin typeface="Georgia Pro" panose="02040502050405020303" pitchFamily="18" charset="0"/>
              </a:rPr>
              <a:t>multiclasse</a:t>
            </a:r>
            <a:r>
              <a:rPr lang="it-IT" sz="2400" dirty="0">
                <a:latin typeface="Georgia Pro" panose="02040502050405020303" pitchFamily="18" charset="0"/>
              </a:rPr>
              <a:t> presenta una precisione media del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67%</a:t>
            </a:r>
            <a:r>
              <a:rPr lang="it-IT" sz="2400" dirty="0">
                <a:latin typeface="Georgia Pro" panose="02040502050405020303" pitchFamily="18" charset="0"/>
              </a:rPr>
              <a:t>. Si necessita un maggiore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pre-processamento</a:t>
            </a:r>
            <a:r>
              <a:rPr lang="it-IT" sz="2400" dirty="0">
                <a:latin typeface="Georgia Pro" panose="02040502050405020303" pitchFamily="18" charset="0"/>
              </a:rPr>
              <a:t> delle immagini e una migliore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annotazione</a:t>
            </a:r>
            <a:r>
              <a:rPr lang="it-IT" sz="2400" dirty="0">
                <a:latin typeface="Georgia Pro" panose="02040502050405020303" pitchFamily="18" charset="0"/>
              </a:rPr>
              <a:t> delle stesse da parte di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esperti del dominio</a:t>
            </a:r>
            <a:r>
              <a:rPr lang="it-IT" sz="2400" dirty="0">
                <a:latin typeface="Georgia Pro" panose="02040502050405020303" pitchFamily="18" charset="0"/>
              </a:rPr>
              <a:t>, attività non ottimizzata nel dataset utilizzato. </a:t>
            </a:r>
          </a:p>
          <a:p>
            <a:r>
              <a:rPr lang="it-IT" sz="2400" dirty="0">
                <a:latin typeface="Georgia Pro" panose="02040502050405020303" pitchFamily="18" charset="0"/>
              </a:rPr>
              <a:t>Alla luce dei risultati, i 3 modelli utilizzati risultano adatti a problemi relativi alla classificazione in base al colore e presentano risultati apprezzabili anche in presenza di feature complesse da analizzare. E’ possibile estendere lo studio anche in applicazioni più ricercate che prevedono una Color Classification come processo intermedio, come ad esempio quelle in </a:t>
            </a:r>
            <a:r>
              <a:rPr lang="it-IT" sz="2400" dirty="0">
                <a:solidFill>
                  <a:srgbClr val="FF0000"/>
                </a:solidFill>
                <a:effectLst>
                  <a:outerShdw blurRad="38100" dist="38100" dir="2700000" algn="tl">
                    <a:srgbClr val="000000">
                      <a:alpha val="43137"/>
                    </a:srgbClr>
                  </a:outerShdw>
                </a:effectLst>
                <a:latin typeface="Georgia Pro" panose="02040502050405020303" pitchFamily="18" charset="0"/>
              </a:rPr>
              <a:t>ambito medico</a:t>
            </a:r>
            <a:r>
              <a:rPr lang="it-IT" sz="2400" dirty="0">
                <a:latin typeface="Georgia Pro" panose="02040502050405020303" pitchFamily="18" charset="0"/>
              </a:rPr>
              <a:t>.</a:t>
            </a:r>
          </a:p>
          <a:p>
            <a:endParaRPr lang="it-IT" sz="2400" dirty="0">
              <a:latin typeface="Georgia Pro" panose="02040502050405020303" pitchFamily="18" charset="0"/>
            </a:endParaRPr>
          </a:p>
          <a:p>
            <a:endParaRPr lang="it-IT" sz="2400" dirty="0">
              <a:latin typeface="Georgia Pro" panose="02040502050405020303" pitchFamily="18" charset="0"/>
            </a:endParaRPr>
          </a:p>
          <a:p>
            <a:endParaRPr lang="it-IT" sz="2400" dirty="0">
              <a:latin typeface="Georgia Pro" panose="02040502050405020303" pitchFamily="18" charset="0"/>
            </a:endParaRPr>
          </a:p>
          <a:p>
            <a:endParaRPr lang="it-IT" dirty="0"/>
          </a:p>
        </p:txBody>
      </p:sp>
    </p:spTree>
    <p:extLst>
      <p:ext uri="{BB962C8B-B14F-4D97-AF65-F5344CB8AC3E}">
        <p14:creationId xmlns:p14="http://schemas.microsoft.com/office/powerpoint/2010/main" val="198078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2">
            <a:extLst>
              <a:ext uri="{FF2B5EF4-FFF2-40B4-BE49-F238E27FC236}">
                <a16:creationId xmlns:a16="http://schemas.microsoft.com/office/drawing/2014/main" id="{57C2EE72-146F-45D9-9C9A-17A094336A88}"/>
              </a:ext>
            </a:extLst>
          </p:cNvPr>
          <p:cNvSpPr txBox="1"/>
          <p:nvPr/>
        </p:nvSpPr>
        <p:spPr>
          <a:xfrm>
            <a:off x="711693" y="1182231"/>
            <a:ext cx="10768613" cy="4893647"/>
          </a:xfrm>
          <a:prstGeom prst="rect">
            <a:avLst/>
          </a:prstGeom>
          <a:noFill/>
        </p:spPr>
        <p:txBody>
          <a:bodyPr wrap="square" rtlCol="0">
            <a:spAutoFit/>
          </a:bodyPr>
          <a:lstStyle/>
          <a:p>
            <a:pPr marL="285750" indent="-285750">
              <a:buFont typeface="Arial" panose="020B0604020202020204" pitchFamily="34" charset="0"/>
              <a:buChar char="•"/>
            </a:pPr>
            <a:r>
              <a:rPr lang="it-IT" sz="2600" dirty="0">
                <a:latin typeface="Georgia Pro" panose="02040502050405020303" pitchFamily="18" charset="0"/>
              </a:rPr>
              <a:t>L’analisi colorimetrica è stata esplorata in </a:t>
            </a: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2 fasi </a:t>
            </a:r>
            <a:r>
              <a:rPr lang="it-IT" sz="2600" dirty="0">
                <a:latin typeface="Georgia Pro" panose="02040502050405020303" pitchFamily="18" charset="0"/>
              </a:rPr>
              <a:t>distinte tramite </a:t>
            </a: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3 approcci differenti</a:t>
            </a:r>
            <a:r>
              <a:rPr lang="it-IT" sz="2600" dirty="0">
                <a:effectLst>
                  <a:outerShdw blurRad="38100" dist="38100" dir="2700000" algn="tl">
                    <a:srgbClr val="000000">
                      <a:alpha val="43137"/>
                    </a:srgbClr>
                  </a:outerShdw>
                </a:effectLst>
                <a:latin typeface="Georgia Pro" panose="02040502050405020303" pitchFamily="18" charset="0"/>
              </a:rPr>
              <a:t> </a:t>
            </a:r>
            <a:r>
              <a:rPr lang="it-IT" sz="2600" dirty="0">
                <a:latin typeface="Georgia Pro" panose="02040502050405020303" pitchFamily="18" charset="0"/>
              </a:rPr>
              <a:t>di Machine Learning.</a:t>
            </a:r>
          </a:p>
          <a:p>
            <a:pPr marL="285750" indent="-285750">
              <a:buFont typeface="Arial" panose="020B0604020202020204" pitchFamily="34" charset="0"/>
              <a:buChar char="•"/>
            </a:pPr>
            <a:endParaRPr lang="it-IT" sz="2600" dirty="0">
              <a:solidFill>
                <a:srgbClr val="FF0000"/>
              </a:solidFill>
              <a:effectLst>
                <a:outerShdw blurRad="38100" dist="38100" dir="2700000" algn="tl">
                  <a:srgbClr val="000000">
                    <a:alpha val="43137"/>
                  </a:srgbClr>
                </a:outerShdw>
              </a:effectLst>
              <a:latin typeface="Georgia Pro" panose="02040502050405020303" pitchFamily="18" charset="0"/>
            </a:endParaRPr>
          </a:p>
          <a:p>
            <a:pPr marL="285750" indent="-285750">
              <a:buFont typeface="Arial" panose="020B0604020202020204" pitchFamily="34" charset="0"/>
              <a:buChar char="•"/>
            </a:pPr>
            <a:r>
              <a:rPr lang="it-IT" sz="2600" dirty="0">
                <a:latin typeface="Georgia Pro" panose="02040502050405020303" pitchFamily="18" charset="0"/>
              </a:rPr>
              <a:t>Fasi: </a:t>
            </a:r>
          </a:p>
          <a:p>
            <a:pPr marL="971550" lvl="1" indent="-514350">
              <a:buFont typeface="+mj-lt"/>
              <a:buAutoNum type="arabicPeriod"/>
            </a:pP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Analisi colorimetrica di immagini TEM di campioni di virus </a:t>
            </a:r>
            <a:r>
              <a:rPr lang="it-IT" sz="2600" dirty="0">
                <a:latin typeface="Georgia Pro" panose="02040502050405020303" pitchFamily="18" charset="0"/>
              </a:rPr>
              <a:t>(ottenute tramite microscopio elettronico)</a:t>
            </a:r>
          </a:p>
          <a:p>
            <a:pPr marL="971550" lvl="1" indent="-514350">
              <a:buFont typeface="+mj-lt"/>
              <a:buAutoNum type="arabicPeriod"/>
            </a:pP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Color Classification</a:t>
            </a:r>
            <a:r>
              <a:rPr lang="it-IT" sz="2600" dirty="0">
                <a:latin typeface="Georgia Pro" panose="02040502050405020303" pitchFamily="18" charset="0"/>
              </a:rPr>
              <a:t> tramite Dataset opportuno</a:t>
            </a:r>
          </a:p>
          <a:p>
            <a:pPr marL="457200" indent="-457200">
              <a:buFont typeface="Arial" panose="020B0604020202020204" pitchFamily="34" charset="0"/>
              <a:buChar char="•"/>
            </a:pPr>
            <a:endParaRPr lang="it-IT" sz="2600" dirty="0">
              <a:latin typeface="Georgia Pro" panose="02040502050405020303" pitchFamily="18" charset="0"/>
            </a:endParaRPr>
          </a:p>
          <a:p>
            <a:pPr marL="457200" indent="-457200">
              <a:buFont typeface="Arial" panose="020B0604020202020204" pitchFamily="34" charset="0"/>
              <a:buChar char="•"/>
            </a:pPr>
            <a:r>
              <a:rPr lang="it-IT" sz="2600" dirty="0">
                <a:latin typeface="Georgia Pro" panose="02040502050405020303" pitchFamily="18" charset="0"/>
              </a:rPr>
              <a:t>Approcci:</a:t>
            </a:r>
          </a:p>
          <a:p>
            <a:pPr marL="971550" lvl="1" indent="-514350">
              <a:buFont typeface="+mj-lt"/>
              <a:buAutoNum type="arabicPeriod"/>
            </a:pPr>
            <a:r>
              <a:rPr lang="it-IT" sz="2600" dirty="0" err="1">
                <a:solidFill>
                  <a:srgbClr val="FF0000"/>
                </a:solidFill>
                <a:effectLst>
                  <a:outerShdw blurRad="38100" dist="38100" dir="2700000" algn="tl">
                    <a:srgbClr val="000000">
                      <a:alpha val="43137"/>
                    </a:srgbClr>
                  </a:outerShdw>
                </a:effectLst>
                <a:latin typeface="Georgia Pro" panose="02040502050405020303" pitchFamily="18" charset="0"/>
              </a:rPr>
              <a:t>Convolutional</a:t>
            </a: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 </a:t>
            </a:r>
            <a:r>
              <a:rPr lang="it-IT" sz="2600" dirty="0" err="1">
                <a:solidFill>
                  <a:srgbClr val="FF0000"/>
                </a:solidFill>
                <a:effectLst>
                  <a:outerShdw blurRad="38100" dist="38100" dir="2700000" algn="tl">
                    <a:srgbClr val="000000">
                      <a:alpha val="43137"/>
                    </a:srgbClr>
                  </a:outerShdw>
                </a:effectLst>
                <a:latin typeface="Georgia Pro" panose="02040502050405020303" pitchFamily="18" charset="0"/>
              </a:rPr>
              <a:t>Neural</a:t>
            </a: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 Network</a:t>
            </a:r>
            <a:r>
              <a:rPr lang="it-IT" sz="2600" dirty="0">
                <a:latin typeface="Georgia Pro" panose="02040502050405020303" pitchFamily="18" charset="0"/>
              </a:rPr>
              <a:t> standard</a:t>
            </a:r>
          </a:p>
          <a:p>
            <a:pPr marL="971550" lvl="1" indent="-514350">
              <a:buFont typeface="+mj-lt"/>
              <a:buAutoNum type="arabicPeriod"/>
            </a:pPr>
            <a:r>
              <a:rPr lang="it-IT" sz="2600" dirty="0" err="1">
                <a:solidFill>
                  <a:srgbClr val="FF0000"/>
                </a:solidFill>
                <a:effectLst>
                  <a:outerShdw blurRad="38100" dist="38100" dir="2700000" algn="tl">
                    <a:srgbClr val="000000">
                      <a:alpha val="43137"/>
                    </a:srgbClr>
                  </a:outerShdw>
                </a:effectLst>
                <a:latin typeface="Georgia Pro" panose="02040502050405020303" pitchFamily="18" charset="0"/>
              </a:rPr>
              <a:t>Fully-Convolutional</a:t>
            </a: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 </a:t>
            </a:r>
            <a:r>
              <a:rPr lang="it-IT" sz="2600" dirty="0" err="1">
                <a:solidFill>
                  <a:srgbClr val="FF0000"/>
                </a:solidFill>
                <a:effectLst>
                  <a:outerShdw blurRad="38100" dist="38100" dir="2700000" algn="tl">
                    <a:srgbClr val="000000">
                      <a:alpha val="43137"/>
                    </a:srgbClr>
                  </a:outerShdw>
                </a:effectLst>
                <a:latin typeface="Georgia Pro" panose="02040502050405020303" pitchFamily="18" charset="0"/>
              </a:rPr>
              <a:t>Neural</a:t>
            </a: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 Network</a:t>
            </a:r>
          </a:p>
          <a:p>
            <a:pPr marL="971550" lvl="1" indent="-514350">
              <a:buFont typeface="+mj-lt"/>
              <a:buAutoNum type="arabicPeriod"/>
            </a:pP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Support </a:t>
            </a:r>
            <a:r>
              <a:rPr lang="it-IT" sz="2600" dirty="0" err="1">
                <a:solidFill>
                  <a:srgbClr val="FF0000"/>
                </a:solidFill>
                <a:effectLst>
                  <a:outerShdw blurRad="38100" dist="38100" dir="2700000" algn="tl">
                    <a:srgbClr val="000000">
                      <a:alpha val="43137"/>
                    </a:srgbClr>
                  </a:outerShdw>
                </a:effectLst>
                <a:latin typeface="Georgia Pro" panose="02040502050405020303" pitchFamily="18" charset="0"/>
              </a:rPr>
              <a:t>Vector</a:t>
            </a:r>
            <a:r>
              <a:rPr lang="it-IT" sz="2600" dirty="0">
                <a:solidFill>
                  <a:srgbClr val="FF0000"/>
                </a:solidFill>
                <a:effectLst>
                  <a:outerShdw blurRad="38100" dist="38100" dir="2700000" algn="tl">
                    <a:srgbClr val="000000">
                      <a:alpha val="43137"/>
                    </a:srgbClr>
                  </a:outerShdw>
                </a:effectLst>
                <a:latin typeface="Georgia Pro" panose="02040502050405020303" pitchFamily="18" charset="0"/>
              </a:rPr>
              <a:t> Machine </a:t>
            </a:r>
            <a:r>
              <a:rPr lang="it-IT" sz="2600" dirty="0" err="1">
                <a:solidFill>
                  <a:srgbClr val="FF0000"/>
                </a:solidFill>
                <a:effectLst>
                  <a:outerShdw blurRad="38100" dist="38100" dir="2700000" algn="tl">
                    <a:srgbClr val="000000">
                      <a:alpha val="43137"/>
                    </a:srgbClr>
                  </a:outerShdw>
                </a:effectLst>
                <a:latin typeface="Georgia Pro" panose="02040502050405020303" pitchFamily="18" charset="0"/>
              </a:rPr>
              <a:t>multiclasse</a:t>
            </a:r>
            <a:r>
              <a:rPr lang="it-IT" sz="2600" dirty="0">
                <a:latin typeface="Georgia Pro" panose="02040502050405020303" pitchFamily="18" charset="0"/>
              </a:rPr>
              <a:t> con </a:t>
            </a:r>
            <a:r>
              <a:rPr lang="it-IT" sz="2600" dirty="0" err="1">
                <a:solidFill>
                  <a:srgbClr val="FF0000"/>
                </a:solidFill>
                <a:effectLst>
                  <a:outerShdw blurRad="38100" dist="38100" dir="2700000" algn="tl">
                    <a:srgbClr val="000000">
                      <a:alpha val="43137"/>
                    </a:srgbClr>
                  </a:outerShdw>
                </a:effectLst>
                <a:latin typeface="Georgia Pro" panose="02040502050405020303" pitchFamily="18" charset="0"/>
              </a:rPr>
              <a:t>LibSVM</a:t>
            </a:r>
            <a:endParaRPr lang="it-IT" sz="2600" dirty="0">
              <a:solidFill>
                <a:srgbClr val="FF0000"/>
              </a:solidFill>
              <a:effectLst>
                <a:outerShdw blurRad="38100" dist="38100" dir="2700000" algn="tl">
                  <a:srgbClr val="000000">
                    <a:alpha val="43137"/>
                  </a:srgbClr>
                </a:outerShdw>
              </a:effectLst>
              <a:latin typeface="Georgia Pro" panose="02040502050405020303" pitchFamily="18" charset="0"/>
            </a:endParaRPr>
          </a:p>
        </p:txBody>
      </p:sp>
    </p:spTree>
    <p:extLst>
      <p:ext uri="{BB962C8B-B14F-4D97-AF65-F5344CB8AC3E}">
        <p14:creationId xmlns:p14="http://schemas.microsoft.com/office/powerpoint/2010/main" val="377432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91184F-8B25-4A8E-8E9E-A98EAA267019}"/>
              </a:ext>
            </a:extLst>
          </p:cNvPr>
          <p:cNvSpPr>
            <a:spLocks noGrp="1"/>
          </p:cNvSpPr>
          <p:nvPr>
            <p:ph type="title"/>
          </p:nvPr>
        </p:nvSpPr>
        <p:spPr/>
        <p:txBody>
          <a:bodyPr>
            <a:normAutofit/>
          </a:bodyPr>
          <a:lstStyle/>
          <a:p>
            <a:pPr algn="ctr"/>
            <a:r>
              <a:rPr lang="it-IT" sz="4000" dirty="0">
                <a:latin typeface="Georgia Pro" panose="02040502050405020303" pitchFamily="18" charset="0"/>
              </a:rPr>
              <a:t>I Fase: Analisi colorimetrica di immagini TEM di campioni di virus </a:t>
            </a:r>
          </a:p>
        </p:txBody>
      </p:sp>
      <p:sp>
        <p:nvSpPr>
          <p:cNvPr id="3" name="Segnaposto contenuto 2">
            <a:extLst>
              <a:ext uri="{FF2B5EF4-FFF2-40B4-BE49-F238E27FC236}">
                <a16:creationId xmlns:a16="http://schemas.microsoft.com/office/drawing/2014/main" id="{7D7B55D9-1B0E-4205-8A6C-A24B93016DAB}"/>
              </a:ext>
            </a:extLst>
          </p:cNvPr>
          <p:cNvSpPr>
            <a:spLocks noGrp="1"/>
          </p:cNvSpPr>
          <p:nvPr>
            <p:ph idx="1"/>
          </p:nvPr>
        </p:nvSpPr>
        <p:spPr>
          <a:xfrm>
            <a:off x="687279" y="1825625"/>
            <a:ext cx="5544845" cy="4351338"/>
          </a:xfrm>
        </p:spPr>
        <p:txBody>
          <a:bodyPr>
            <a:normAutofit fontScale="92500"/>
          </a:bodyPr>
          <a:lstStyle/>
          <a:p>
            <a:r>
              <a:rPr lang="it-IT" sz="2200" dirty="0">
                <a:latin typeface="Georgia Pro" panose="02040502050405020303" pitchFamily="18" charset="0"/>
              </a:rPr>
              <a:t>Durante la prima fase, è stata necessaria una ricerca di un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dataset</a:t>
            </a:r>
            <a:r>
              <a:rPr lang="it-IT" sz="2200" dirty="0">
                <a:latin typeface="Georgia Pro" panose="02040502050405020303" pitchFamily="18" charset="0"/>
              </a:rPr>
              <a:t> che fosse idoneo al task in esame. </a:t>
            </a:r>
          </a:p>
          <a:p>
            <a:endParaRPr lang="it-IT" sz="2200" dirty="0">
              <a:latin typeface="Georgia Pro" panose="02040502050405020303" pitchFamily="18" charset="0"/>
            </a:endParaRPr>
          </a:p>
          <a:p>
            <a:r>
              <a:rPr lang="it-IT" sz="2200" dirty="0">
                <a:latin typeface="Georgia Pro" panose="02040502050405020303" pitchFamily="18" charset="0"/>
              </a:rPr>
              <a:t>E’ stato utilizzato un dataset costituito da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1500 immagini TEM di virus </a:t>
            </a:r>
            <a:r>
              <a:rPr lang="it-IT" sz="2200" dirty="0">
                <a:latin typeface="Georgia Pro" panose="02040502050405020303" pitchFamily="18" charset="0"/>
              </a:rPr>
              <a:t>(</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15 classi </a:t>
            </a:r>
            <a:r>
              <a:rPr lang="it-IT" sz="2200" dirty="0">
                <a:latin typeface="Georgia Pro" panose="02040502050405020303" pitchFamily="18" charset="0"/>
              </a:rPr>
              <a:t>e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100 immagini per ciascuna di esse</a:t>
            </a:r>
            <a:r>
              <a:rPr lang="it-IT" sz="2200" dirty="0">
                <a:latin typeface="Georgia Pro" panose="02040502050405020303" pitchFamily="18" charset="0"/>
              </a:rPr>
              <a:t>) con dimensioni di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41*41 pixels</a:t>
            </a:r>
          </a:p>
          <a:p>
            <a:endParaRPr lang="it-IT" sz="2200" dirty="0">
              <a:solidFill>
                <a:srgbClr val="FF0000"/>
              </a:solidFill>
              <a:effectLst>
                <a:outerShdw blurRad="38100" dist="38100" dir="2700000" algn="tl">
                  <a:srgbClr val="000000">
                    <a:alpha val="43137"/>
                  </a:srgbClr>
                </a:outerShdw>
              </a:effectLst>
              <a:latin typeface="Georgia Pro" panose="02040502050405020303" pitchFamily="18" charset="0"/>
            </a:endParaRPr>
          </a:p>
          <a:p>
            <a:r>
              <a:rPr lang="it-IT" sz="2200" dirty="0">
                <a:latin typeface="Georgia Pro" panose="02040502050405020303" pitchFamily="18" charset="0"/>
              </a:rPr>
              <a:t>Non risulta un dataset convenzionale di </a:t>
            </a:r>
            <a:r>
              <a:rPr lang="it-IT" sz="2200" dirty="0" err="1">
                <a:latin typeface="Georgia Pro" panose="02040502050405020303" pitchFamily="18" charset="0"/>
              </a:rPr>
              <a:t>Kaggle</a:t>
            </a:r>
            <a:r>
              <a:rPr lang="it-IT" sz="2200" dirty="0">
                <a:latin typeface="Georgia Pro" panose="02040502050405020303" pitchFamily="18" charset="0"/>
              </a:rPr>
              <a:t>. Il link di riferimento è il seguente: </a:t>
            </a:r>
            <a:r>
              <a:rPr lang="it-IT" sz="2200" i="1" u="sng" dirty="0">
                <a:latin typeface="Georgia Pro" panose="02040502050405020303" pitchFamily="18" charset="0"/>
              </a:rPr>
              <a:t>http://www.cb.uu.se/~gustaf/virustexture/</a:t>
            </a:r>
          </a:p>
        </p:txBody>
      </p:sp>
      <p:pic>
        <p:nvPicPr>
          <p:cNvPr id="1026" name="Picture 2" descr="http://www.cb.uu.se/~gustaf/virustexture/data/gallery.png">
            <a:extLst>
              <a:ext uri="{FF2B5EF4-FFF2-40B4-BE49-F238E27FC236}">
                <a16:creationId xmlns:a16="http://schemas.microsoft.com/office/drawing/2014/main" id="{4A697589-231B-4DDE-ADC3-DCCCA01B6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290" y="2003178"/>
            <a:ext cx="5506153" cy="375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67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CBD32F8C-FD27-4703-AF7E-589C0B2062B7}"/>
              </a:ext>
            </a:extLst>
          </p:cNvPr>
          <p:cNvSpPr>
            <a:spLocks noGrp="1"/>
          </p:cNvSpPr>
          <p:nvPr>
            <p:ph type="title"/>
          </p:nvPr>
        </p:nvSpPr>
        <p:spPr>
          <a:xfrm>
            <a:off x="667675" y="-204281"/>
            <a:ext cx="10856650" cy="1325563"/>
          </a:xfrm>
        </p:spPr>
        <p:txBody>
          <a:bodyPr>
            <a:normAutofit/>
          </a:bodyPr>
          <a:lstStyle/>
          <a:p>
            <a:pPr algn="ctr"/>
            <a:r>
              <a:rPr lang="it-IT" sz="4000" dirty="0">
                <a:latin typeface="Georgia Pro" panose="02040502050405020303" pitchFamily="18" charset="0"/>
              </a:rPr>
              <a:t>II Fase: Color Classification</a:t>
            </a:r>
          </a:p>
        </p:txBody>
      </p:sp>
      <p:sp>
        <p:nvSpPr>
          <p:cNvPr id="7" name="Segnaposto contenuto 2">
            <a:extLst>
              <a:ext uri="{FF2B5EF4-FFF2-40B4-BE49-F238E27FC236}">
                <a16:creationId xmlns:a16="http://schemas.microsoft.com/office/drawing/2014/main" id="{4A5DFBDA-F9AE-434B-A1B9-6326105E83AB}"/>
              </a:ext>
            </a:extLst>
          </p:cNvPr>
          <p:cNvSpPr txBox="1">
            <a:spLocks/>
          </p:cNvSpPr>
          <p:nvPr/>
        </p:nvSpPr>
        <p:spPr>
          <a:xfrm>
            <a:off x="667675" y="1452763"/>
            <a:ext cx="5544845"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latin typeface="Georgia Pro" panose="02040502050405020303" pitchFamily="18" charset="0"/>
              </a:rPr>
              <a:t>Durante la seconda fase, è stato necessario ricercare un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diverso dataset </a:t>
            </a:r>
            <a:r>
              <a:rPr lang="it-IT" sz="2200" dirty="0">
                <a:latin typeface="Georgia Pro" panose="02040502050405020303" pitchFamily="18" charset="0"/>
              </a:rPr>
              <a:t>su cui effettuare il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training</a:t>
            </a:r>
            <a:r>
              <a:rPr lang="it-IT" sz="2200" dirty="0">
                <a:latin typeface="Georgia Pro" panose="02040502050405020303" pitchFamily="18" charset="0"/>
              </a:rPr>
              <a:t> del modello.</a:t>
            </a:r>
          </a:p>
          <a:p>
            <a:r>
              <a:rPr lang="it-IT" sz="2200" dirty="0">
                <a:latin typeface="Georgia Pro" panose="02040502050405020303" pitchFamily="18" charset="0"/>
              </a:rPr>
              <a:t>E’ stato utilizzato un dataset costituito da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202 immagini </a:t>
            </a:r>
            <a:r>
              <a:rPr lang="it-IT" sz="2200" dirty="0">
                <a:latin typeface="Georgia Pro" panose="02040502050405020303" pitchFamily="18" charset="0"/>
              </a:rPr>
              <a:t>per la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Color Classification</a:t>
            </a:r>
            <a:r>
              <a:rPr lang="it-IT" sz="2200" dirty="0">
                <a:latin typeface="Georgia Pro" panose="02040502050405020303" pitchFamily="18" charset="0"/>
              </a:rPr>
              <a:t>.</a:t>
            </a:r>
          </a:p>
          <a:p>
            <a:r>
              <a:rPr lang="it-IT" sz="2200" dirty="0">
                <a:latin typeface="Georgia Pro" panose="02040502050405020303" pitchFamily="18" charset="0"/>
              </a:rPr>
              <a:t>Vi sono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9 etichette </a:t>
            </a:r>
            <a:r>
              <a:rPr lang="it-IT" sz="2200" dirty="0">
                <a:latin typeface="Georgia Pro" panose="02040502050405020303" pitchFamily="18" charset="0"/>
              </a:rPr>
              <a:t>di colori: giallo, nero, bianco, verde, rosso, arancione, blu, viola, marrone.</a:t>
            </a:r>
          </a:p>
          <a:p>
            <a:r>
              <a:rPr lang="it-IT" sz="2200" dirty="0">
                <a:latin typeface="Georgia Pro" panose="02040502050405020303" pitchFamily="18" charset="0"/>
              </a:rPr>
              <a:t>Il dataset è </a:t>
            </a:r>
            <a:r>
              <a:rPr lang="it-IT" sz="2200" dirty="0">
                <a:solidFill>
                  <a:srgbClr val="FF0000"/>
                </a:solidFill>
                <a:effectLst>
                  <a:outerShdw blurRad="38100" dist="38100" dir="2700000" algn="tl">
                    <a:srgbClr val="000000">
                      <a:alpha val="43137"/>
                    </a:srgbClr>
                  </a:outerShdw>
                </a:effectLst>
                <a:latin typeface="Georgia Pro" panose="02040502050405020303" pitchFamily="18" charset="0"/>
              </a:rPr>
              <a:t>l’unico disponibile </a:t>
            </a:r>
            <a:r>
              <a:rPr lang="it-IT" sz="2200" dirty="0">
                <a:latin typeface="Georgia Pro" panose="02040502050405020303" pitchFamily="18" charset="0"/>
              </a:rPr>
              <a:t>su </a:t>
            </a:r>
            <a:r>
              <a:rPr lang="it-IT" sz="2200" dirty="0" err="1">
                <a:latin typeface="Georgia Pro" panose="02040502050405020303" pitchFamily="18" charset="0"/>
              </a:rPr>
              <a:t>Kaggle</a:t>
            </a:r>
            <a:r>
              <a:rPr lang="it-IT" sz="2200" dirty="0">
                <a:latin typeface="Georgia Pro" panose="02040502050405020303" pitchFamily="18" charset="0"/>
              </a:rPr>
              <a:t> utile per il task in esame. Il link di riferimento è il seguente: </a:t>
            </a:r>
            <a:r>
              <a:rPr lang="it-IT" sz="2200" i="1" u="sng" dirty="0">
                <a:latin typeface="Georgia Pro" panose="02040502050405020303" pitchFamily="18" charset="0"/>
              </a:rPr>
              <a:t>https://www.kaggle.com/ayanzadeh93/color-classification</a:t>
            </a:r>
          </a:p>
          <a:p>
            <a:endParaRPr lang="it-IT" sz="2200" dirty="0">
              <a:latin typeface="Georgia Pro" panose="02040502050405020303" pitchFamily="18" charset="0"/>
            </a:endParaRPr>
          </a:p>
          <a:p>
            <a:endParaRPr lang="it-IT" sz="2200" dirty="0">
              <a:latin typeface="Georgia Pro" panose="02040502050405020303" pitchFamily="18" charset="0"/>
            </a:endParaRPr>
          </a:p>
          <a:p>
            <a:endParaRPr lang="it-IT" sz="2200" i="1" u="sng" dirty="0">
              <a:latin typeface="Georgia Pro" panose="02040502050405020303" pitchFamily="18" charset="0"/>
            </a:endParaRPr>
          </a:p>
        </p:txBody>
      </p:sp>
      <p:pic>
        <p:nvPicPr>
          <p:cNvPr id="6" name="Immagine 5">
            <a:extLst>
              <a:ext uri="{FF2B5EF4-FFF2-40B4-BE49-F238E27FC236}">
                <a16:creationId xmlns:a16="http://schemas.microsoft.com/office/drawing/2014/main" id="{01081618-BE78-4E44-8FC8-D74F2E877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54108"/>
            <a:ext cx="5979480" cy="3562847"/>
          </a:xfrm>
          <a:prstGeom prst="rect">
            <a:avLst/>
          </a:prstGeom>
        </p:spPr>
      </p:pic>
    </p:spTree>
    <p:extLst>
      <p:ext uri="{BB962C8B-B14F-4D97-AF65-F5344CB8AC3E}">
        <p14:creationId xmlns:p14="http://schemas.microsoft.com/office/powerpoint/2010/main" val="42557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78AFDA-1104-4D42-9734-E759DCBD02E7}"/>
              </a:ext>
            </a:extLst>
          </p:cNvPr>
          <p:cNvSpPr>
            <a:spLocks noGrp="1"/>
          </p:cNvSpPr>
          <p:nvPr>
            <p:ph type="title"/>
          </p:nvPr>
        </p:nvSpPr>
        <p:spPr>
          <a:xfrm>
            <a:off x="838200" y="0"/>
            <a:ext cx="10515600" cy="1325563"/>
          </a:xfrm>
        </p:spPr>
        <p:txBody>
          <a:bodyPr>
            <a:normAutofit/>
          </a:bodyPr>
          <a:lstStyle/>
          <a:p>
            <a:pPr algn="ctr"/>
            <a:r>
              <a:rPr lang="it-IT" sz="4000" dirty="0">
                <a:latin typeface="Georgia Pro" panose="02040502050405020303" pitchFamily="18" charset="0"/>
              </a:rPr>
              <a:t>I Approccio: </a:t>
            </a:r>
            <a:r>
              <a:rPr lang="it-IT" sz="4000" dirty="0" err="1">
                <a:latin typeface="Georgia Pro" panose="02040502050405020303" pitchFamily="18" charset="0"/>
              </a:rPr>
              <a:t>Convolutional</a:t>
            </a:r>
            <a:r>
              <a:rPr lang="it-IT" sz="4000" dirty="0">
                <a:latin typeface="Georgia Pro" panose="02040502050405020303" pitchFamily="18" charset="0"/>
              </a:rPr>
              <a:t> </a:t>
            </a:r>
            <a:r>
              <a:rPr lang="it-IT" sz="4000" dirty="0" err="1">
                <a:latin typeface="Georgia Pro" panose="02040502050405020303" pitchFamily="18" charset="0"/>
              </a:rPr>
              <a:t>Neural</a:t>
            </a:r>
            <a:r>
              <a:rPr lang="it-IT" sz="4000" dirty="0">
                <a:latin typeface="Georgia Pro" panose="02040502050405020303" pitchFamily="18" charset="0"/>
              </a:rPr>
              <a:t> Network</a:t>
            </a:r>
          </a:p>
        </p:txBody>
      </p:sp>
      <p:grpSp>
        <p:nvGrpSpPr>
          <p:cNvPr id="9" name="Gruppo 8">
            <a:extLst>
              <a:ext uri="{FF2B5EF4-FFF2-40B4-BE49-F238E27FC236}">
                <a16:creationId xmlns:a16="http://schemas.microsoft.com/office/drawing/2014/main" id="{8BE1314E-2EF2-4767-A1CE-E2557C009AC2}"/>
              </a:ext>
            </a:extLst>
          </p:cNvPr>
          <p:cNvGrpSpPr/>
          <p:nvPr/>
        </p:nvGrpSpPr>
        <p:grpSpPr>
          <a:xfrm>
            <a:off x="258993" y="1192399"/>
            <a:ext cx="8140700" cy="908050"/>
            <a:chOff x="0" y="0"/>
            <a:chExt cx="8140700" cy="908050"/>
          </a:xfrm>
        </p:grpSpPr>
        <p:cxnSp>
          <p:nvCxnSpPr>
            <p:cNvPr id="10" name="Connettore 2 9">
              <a:extLst>
                <a:ext uri="{FF2B5EF4-FFF2-40B4-BE49-F238E27FC236}">
                  <a16:creationId xmlns:a16="http://schemas.microsoft.com/office/drawing/2014/main" id="{5B455253-58DF-4B4D-9A4F-51C8E9817760}"/>
                </a:ext>
              </a:extLst>
            </p:cNvPr>
            <p:cNvCxnSpPr/>
            <p:nvPr/>
          </p:nvCxnSpPr>
          <p:spPr>
            <a:xfrm>
              <a:off x="4013200" y="463550"/>
              <a:ext cx="463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 name="Gruppo 10">
              <a:extLst>
                <a:ext uri="{FF2B5EF4-FFF2-40B4-BE49-F238E27FC236}">
                  <a16:creationId xmlns:a16="http://schemas.microsoft.com/office/drawing/2014/main" id="{96666879-0DEA-421B-8978-4EECAE25CE9B}"/>
                </a:ext>
              </a:extLst>
            </p:cNvPr>
            <p:cNvGrpSpPr/>
            <p:nvPr/>
          </p:nvGrpSpPr>
          <p:grpSpPr>
            <a:xfrm>
              <a:off x="0" y="0"/>
              <a:ext cx="8140700" cy="908050"/>
              <a:chOff x="0" y="31750"/>
              <a:chExt cx="8140700" cy="908050"/>
            </a:xfrm>
          </p:grpSpPr>
          <p:sp>
            <p:nvSpPr>
              <p:cNvPr id="12" name="Casella di testo 2">
                <a:extLst>
                  <a:ext uri="{FF2B5EF4-FFF2-40B4-BE49-F238E27FC236}">
                    <a16:creationId xmlns:a16="http://schemas.microsoft.com/office/drawing/2014/main" id="{0D3BF244-10FD-4DC5-8241-849314E9ED9C}"/>
                  </a:ext>
                </a:extLst>
              </p:cNvPr>
              <p:cNvSpPr txBox="1"/>
              <p:nvPr/>
            </p:nvSpPr>
            <p:spPr>
              <a:xfrm>
                <a:off x="69850" y="349250"/>
                <a:ext cx="863600" cy="3556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a:effectLst/>
                    <a:latin typeface="Calibri" panose="020F0502020204030204" pitchFamily="34" charset="0"/>
                    <a:ea typeface="Calibri" panose="020F0502020204030204" pitchFamily="34" charset="0"/>
                    <a:cs typeface="Vrinda" panose="020B0502040204020203" pitchFamily="34" charset="0"/>
                  </a:rPr>
                  <a:t>INPUT</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nvGrpSpPr>
              <p:cNvPr id="13" name="Gruppo 12">
                <a:extLst>
                  <a:ext uri="{FF2B5EF4-FFF2-40B4-BE49-F238E27FC236}">
                    <a16:creationId xmlns:a16="http://schemas.microsoft.com/office/drawing/2014/main" id="{4B47BCF1-FA36-4AA9-A0BD-DFC5935E7E5D}"/>
                  </a:ext>
                </a:extLst>
              </p:cNvPr>
              <p:cNvGrpSpPr/>
              <p:nvPr/>
            </p:nvGrpSpPr>
            <p:grpSpPr>
              <a:xfrm>
                <a:off x="0" y="31750"/>
                <a:ext cx="8140700" cy="908050"/>
                <a:chOff x="0" y="31750"/>
                <a:chExt cx="8140700" cy="908050"/>
              </a:xfrm>
            </p:grpSpPr>
            <p:sp>
              <p:nvSpPr>
                <p:cNvPr id="14" name="Rettangolo 13">
                  <a:extLst>
                    <a:ext uri="{FF2B5EF4-FFF2-40B4-BE49-F238E27FC236}">
                      <a16:creationId xmlns:a16="http://schemas.microsoft.com/office/drawing/2014/main" id="{E351B4EF-0939-4D06-AAF9-D4C7205E005D}"/>
                    </a:ext>
                  </a:extLst>
                </p:cNvPr>
                <p:cNvSpPr/>
                <p:nvPr/>
              </p:nvSpPr>
              <p:spPr>
                <a:xfrm>
                  <a:off x="0" y="133350"/>
                  <a:ext cx="10033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grpSp>
              <p:nvGrpSpPr>
                <p:cNvPr id="15" name="Gruppo 14">
                  <a:extLst>
                    <a:ext uri="{FF2B5EF4-FFF2-40B4-BE49-F238E27FC236}">
                      <a16:creationId xmlns:a16="http://schemas.microsoft.com/office/drawing/2014/main" id="{4BC03902-33E8-4BCA-8111-5EB665935F7F}"/>
                    </a:ext>
                  </a:extLst>
                </p:cNvPr>
                <p:cNvGrpSpPr/>
                <p:nvPr/>
              </p:nvGrpSpPr>
              <p:grpSpPr>
                <a:xfrm>
                  <a:off x="1492250" y="139700"/>
                  <a:ext cx="1073150" cy="800100"/>
                  <a:chOff x="0" y="0"/>
                  <a:chExt cx="1212850" cy="800100"/>
                </a:xfrm>
              </p:grpSpPr>
              <p:sp>
                <p:nvSpPr>
                  <p:cNvPr id="30" name="Rettangolo 29">
                    <a:extLst>
                      <a:ext uri="{FF2B5EF4-FFF2-40B4-BE49-F238E27FC236}">
                        <a16:creationId xmlns:a16="http://schemas.microsoft.com/office/drawing/2014/main" id="{2BA9E388-1C02-4E97-AC2A-451381578F6D}"/>
                      </a:ext>
                    </a:extLst>
                  </p:cNvPr>
                  <p:cNvSpPr/>
                  <p:nvPr/>
                </p:nvSpPr>
                <p:spPr>
                  <a:xfrm>
                    <a:off x="0" y="0"/>
                    <a:ext cx="121285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31" name="Casella di testo 6">
                    <a:extLst>
                      <a:ext uri="{FF2B5EF4-FFF2-40B4-BE49-F238E27FC236}">
                        <a16:creationId xmlns:a16="http://schemas.microsoft.com/office/drawing/2014/main" id="{13AE63C3-6B90-492A-B6CB-2247FAE3A148}"/>
                      </a:ext>
                    </a:extLst>
                  </p:cNvPr>
                  <p:cNvSpPr txBox="1"/>
                  <p:nvPr/>
                </p:nvSpPr>
                <p:spPr>
                  <a:xfrm>
                    <a:off x="133350" y="107950"/>
                    <a:ext cx="927100" cy="5334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a:effectLst/>
                        <a:latin typeface="Calibri" panose="020F0502020204030204" pitchFamily="34" charset="0"/>
                        <a:ea typeface="Calibri" panose="020F0502020204030204" pitchFamily="34" charset="0"/>
                        <a:cs typeface="Vrinda" panose="020B0502040204020203" pitchFamily="34" charset="0"/>
                      </a:rPr>
                      <a:t>Hidden Layer #1</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cxnSp>
              <p:nvCxnSpPr>
                <p:cNvPr id="16" name="Connettore 2 15">
                  <a:extLst>
                    <a:ext uri="{FF2B5EF4-FFF2-40B4-BE49-F238E27FC236}">
                      <a16:creationId xmlns:a16="http://schemas.microsoft.com/office/drawing/2014/main" id="{8298A86F-7DE0-4033-A521-1201A3EC62A4}"/>
                    </a:ext>
                  </a:extLst>
                </p:cNvPr>
                <p:cNvCxnSpPr/>
                <p:nvPr/>
              </p:nvCxnSpPr>
              <p:spPr>
                <a:xfrm>
                  <a:off x="1003300" y="508000"/>
                  <a:ext cx="444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ttore 2 16">
                  <a:extLst>
                    <a:ext uri="{FF2B5EF4-FFF2-40B4-BE49-F238E27FC236}">
                      <a16:creationId xmlns:a16="http://schemas.microsoft.com/office/drawing/2014/main" id="{4B322103-9C94-49D0-9CB7-6D6438D0F88A}"/>
                    </a:ext>
                  </a:extLst>
                </p:cNvPr>
                <p:cNvCxnSpPr/>
                <p:nvPr/>
              </p:nvCxnSpPr>
              <p:spPr>
                <a:xfrm>
                  <a:off x="2565400" y="501650"/>
                  <a:ext cx="317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 name="Gruppo 17">
                  <a:extLst>
                    <a:ext uri="{FF2B5EF4-FFF2-40B4-BE49-F238E27FC236}">
                      <a16:creationId xmlns:a16="http://schemas.microsoft.com/office/drawing/2014/main" id="{47A1B8F6-98D7-4692-AFE9-C826AF974CDE}"/>
                    </a:ext>
                  </a:extLst>
                </p:cNvPr>
                <p:cNvGrpSpPr/>
                <p:nvPr/>
              </p:nvGrpSpPr>
              <p:grpSpPr>
                <a:xfrm>
                  <a:off x="2933700" y="139700"/>
                  <a:ext cx="1073150" cy="800100"/>
                  <a:chOff x="0" y="0"/>
                  <a:chExt cx="1212850" cy="800100"/>
                </a:xfrm>
              </p:grpSpPr>
              <p:sp>
                <p:nvSpPr>
                  <p:cNvPr id="28" name="Rettangolo 27">
                    <a:extLst>
                      <a:ext uri="{FF2B5EF4-FFF2-40B4-BE49-F238E27FC236}">
                        <a16:creationId xmlns:a16="http://schemas.microsoft.com/office/drawing/2014/main" id="{7D5DF133-8245-467E-8C0B-EF1CBACED330}"/>
                      </a:ext>
                    </a:extLst>
                  </p:cNvPr>
                  <p:cNvSpPr/>
                  <p:nvPr/>
                </p:nvSpPr>
                <p:spPr>
                  <a:xfrm>
                    <a:off x="0" y="0"/>
                    <a:ext cx="121285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9" name="Casella di testo 12">
                    <a:extLst>
                      <a:ext uri="{FF2B5EF4-FFF2-40B4-BE49-F238E27FC236}">
                        <a16:creationId xmlns:a16="http://schemas.microsoft.com/office/drawing/2014/main" id="{CC36D174-9ABF-42AE-A8A9-02941C4CD2DA}"/>
                      </a:ext>
                    </a:extLst>
                  </p:cNvPr>
                  <p:cNvSpPr txBox="1"/>
                  <p:nvPr/>
                </p:nvSpPr>
                <p:spPr>
                  <a:xfrm>
                    <a:off x="133350" y="107950"/>
                    <a:ext cx="927100" cy="5334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a:effectLst/>
                        <a:latin typeface="Calibri" panose="020F0502020204030204" pitchFamily="34" charset="0"/>
                        <a:ea typeface="Calibri" panose="020F0502020204030204" pitchFamily="34" charset="0"/>
                        <a:cs typeface="Vrinda" panose="020B0502040204020203" pitchFamily="34" charset="0"/>
                      </a:rPr>
                      <a:t>Hidden Layer #2</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sp>
              <p:nvSpPr>
                <p:cNvPr id="19" name="Casella di testo 14">
                  <a:extLst>
                    <a:ext uri="{FF2B5EF4-FFF2-40B4-BE49-F238E27FC236}">
                      <a16:creationId xmlns:a16="http://schemas.microsoft.com/office/drawing/2014/main" id="{2F6AACC2-6AA4-4E20-8AED-3D4B90C9C5C8}"/>
                    </a:ext>
                  </a:extLst>
                </p:cNvPr>
                <p:cNvSpPr txBox="1"/>
                <p:nvPr/>
              </p:nvSpPr>
              <p:spPr>
                <a:xfrm>
                  <a:off x="4330700" y="31750"/>
                  <a:ext cx="1035050" cy="7556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4000">
                      <a:effectLst/>
                      <a:latin typeface="Calibri" panose="020F0502020204030204" pitchFamily="34" charset="0"/>
                      <a:ea typeface="Calibri" panose="020F0502020204030204" pitchFamily="34" charset="0"/>
                      <a:cs typeface="Vrinda" panose="020B0502040204020203" pitchFamily="34" charset="0"/>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nvGrpSpPr>
                <p:cNvPr id="20" name="Gruppo 19">
                  <a:extLst>
                    <a:ext uri="{FF2B5EF4-FFF2-40B4-BE49-F238E27FC236}">
                      <a16:creationId xmlns:a16="http://schemas.microsoft.com/office/drawing/2014/main" id="{0F757C0A-7599-4001-A648-EBA385D30CDF}"/>
                    </a:ext>
                  </a:extLst>
                </p:cNvPr>
                <p:cNvGrpSpPr/>
                <p:nvPr/>
              </p:nvGrpSpPr>
              <p:grpSpPr>
                <a:xfrm>
                  <a:off x="5632450" y="120650"/>
                  <a:ext cx="1073150" cy="800100"/>
                  <a:chOff x="0" y="0"/>
                  <a:chExt cx="1212850" cy="800100"/>
                </a:xfrm>
              </p:grpSpPr>
              <p:sp>
                <p:nvSpPr>
                  <p:cNvPr id="26" name="Rettangolo 25">
                    <a:extLst>
                      <a:ext uri="{FF2B5EF4-FFF2-40B4-BE49-F238E27FC236}">
                        <a16:creationId xmlns:a16="http://schemas.microsoft.com/office/drawing/2014/main" id="{0C3DA410-5DD1-4491-8454-D55ED755BFE6}"/>
                      </a:ext>
                    </a:extLst>
                  </p:cNvPr>
                  <p:cNvSpPr/>
                  <p:nvPr/>
                </p:nvSpPr>
                <p:spPr>
                  <a:xfrm>
                    <a:off x="0" y="0"/>
                    <a:ext cx="121285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7" name="Casella di testo 25">
                    <a:extLst>
                      <a:ext uri="{FF2B5EF4-FFF2-40B4-BE49-F238E27FC236}">
                        <a16:creationId xmlns:a16="http://schemas.microsoft.com/office/drawing/2014/main" id="{2614D46F-72D8-44E3-979B-F43D356B787F}"/>
                      </a:ext>
                    </a:extLst>
                  </p:cNvPr>
                  <p:cNvSpPr txBox="1"/>
                  <p:nvPr/>
                </p:nvSpPr>
                <p:spPr>
                  <a:xfrm>
                    <a:off x="133350" y="107950"/>
                    <a:ext cx="927100" cy="5334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a:effectLst/>
                        <a:latin typeface="Calibri" panose="020F0502020204030204" pitchFamily="34" charset="0"/>
                        <a:ea typeface="Calibri" panose="020F0502020204030204" pitchFamily="34" charset="0"/>
                        <a:cs typeface="Vrinda" panose="020B0502040204020203" pitchFamily="34" charset="0"/>
                      </a:rPr>
                      <a:t>Hidden Layer #9</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cxnSp>
              <p:nvCxnSpPr>
                <p:cNvPr id="21" name="Connettore 2 20">
                  <a:extLst>
                    <a:ext uri="{FF2B5EF4-FFF2-40B4-BE49-F238E27FC236}">
                      <a16:creationId xmlns:a16="http://schemas.microsoft.com/office/drawing/2014/main" id="{19499D74-BB3E-45EE-BC35-277A7D9AD23F}"/>
                    </a:ext>
                  </a:extLst>
                </p:cNvPr>
                <p:cNvCxnSpPr/>
                <p:nvPr/>
              </p:nvCxnSpPr>
              <p:spPr>
                <a:xfrm>
                  <a:off x="5168900" y="527050"/>
                  <a:ext cx="444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4B2A3565-17D5-4B78-AEEB-ECDE09280326}"/>
                    </a:ext>
                  </a:extLst>
                </p:cNvPr>
                <p:cNvCxnSpPr/>
                <p:nvPr/>
              </p:nvCxnSpPr>
              <p:spPr>
                <a:xfrm>
                  <a:off x="6705600" y="558800"/>
                  <a:ext cx="317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Gruppo 22">
                  <a:extLst>
                    <a:ext uri="{FF2B5EF4-FFF2-40B4-BE49-F238E27FC236}">
                      <a16:creationId xmlns:a16="http://schemas.microsoft.com/office/drawing/2014/main" id="{5CCC1CE6-C363-404E-9987-479F652DF0E9}"/>
                    </a:ext>
                  </a:extLst>
                </p:cNvPr>
                <p:cNvGrpSpPr/>
                <p:nvPr/>
              </p:nvGrpSpPr>
              <p:grpSpPr>
                <a:xfrm>
                  <a:off x="7067550" y="114300"/>
                  <a:ext cx="1073150" cy="800100"/>
                  <a:chOff x="0" y="0"/>
                  <a:chExt cx="1212850" cy="800100"/>
                </a:xfrm>
              </p:grpSpPr>
              <p:sp>
                <p:nvSpPr>
                  <p:cNvPr id="24" name="Rettangolo 23">
                    <a:extLst>
                      <a:ext uri="{FF2B5EF4-FFF2-40B4-BE49-F238E27FC236}">
                        <a16:creationId xmlns:a16="http://schemas.microsoft.com/office/drawing/2014/main" id="{4962CA6D-0B90-4C0B-8BA0-BA3B9779C598}"/>
                      </a:ext>
                    </a:extLst>
                  </p:cNvPr>
                  <p:cNvSpPr/>
                  <p:nvPr/>
                </p:nvSpPr>
                <p:spPr>
                  <a:xfrm>
                    <a:off x="0" y="0"/>
                    <a:ext cx="121285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5" name="Casella di testo 30">
                    <a:extLst>
                      <a:ext uri="{FF2B5EF4-FFF2-40B4-BE49-F238E27FC236}">
                        <a16:creationId xmlns:a16="http://schemas.microsoft.com/office/drawing/2014/main" id="{879630DE-B264-4BE7-9CD3-3E23E93F3FFB}"/>
                      </a:ext>
                    </a:extLst>
                  </p:cNvPr>
                  <p:cNvSpPr txBox="1"/>
                  <p:nvPr/>
                </p:nvSpPr>
                <p:spPr>
                  <a:xfrm>
                    <a:off x="162056" y="241300"/>
                    <a:ext cx="927100" cy="3238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a:effectLst/>
                        <a:latin typeface="Calibri" panose="020F0502020204030204" pitchFamily="34" charset="0"/>
                        <a:ea typeface="Calibri" panose="020F0502020204030204" pitchFamily="34" charset="0"/>
                        <a:cs typeface="Vrinda" panose="020B0502040204020203" pitchFamily="34" charset="0"/>
                      </a:rPr>
                      <a:t>OUTPUT</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grpSp>
        </p:grpSp>
      </p:grpSp>
      <p:graphicFrame>
        <p:nvGraphicFramePr>
          <p:cNvPr id="32" name="Tabella 31">
            <a:extLst>
              <a:ext uri="{FF2B5EF4-FFF2-40B4-BE49-F238E27FC236}">
                <a16:creationId xmlns:a16="http://schemas.microsoft.com/office/drawing/2014/main" id="{26E7C36F-C4E4-4C02-8AB0-8D22CB4CF5FF}"/>
              </a:ext>
            </a:extLst>
          </p:cNvPr>
          <p:cNvGraphicFramePr>
            <a:graphicFrameLocks noGrp="1"/>
          </p:cNvGraphicFramePr>
          <p:nvPr>
            <p:extLst>
              <p:ext uri="{D42A27DB-BD31-4B8C-83A1-F6EECF244321}">
                <p14:modId xmlns:p14="http://schemas.microsoft.com/office/powerpoint/2010/main" val="2559920874"/>
              </p:ext>
            </p:extLst>
          </p:nvPr>
        </p:nvGraphicFramePr>
        <p:xfrm>
          <a:off x="258993" y="2517962"/>
          <a:ext cx="6931920" cy="3838444"/>
        </p:xfrm>
        <a:graphic>
          <a:graphicData uri="http://schemas.openxmlformats.org/drawingml/2006/table">
            <a:tbl>
              <a:tblPr firstRow="1" firstCol="1" bandRow="1">
                <a:tableStyleId>{5C22544A-7EE6-4342-B048-85BDC9FD1C3A}</a:tableStyleId>
              </a:tblPr>
              <a:tblGrid>
                <a:gridCol w="479949">
                  <a:extLst>
                    <a:ext uri="{9D8B030D-6E8A-4147-A177-3AD203B41FA5}">
                      <a16:colId xmlns:a16="http://schemas.microsoft.com/office/drawing/2014/main" val="4033327450"/>
                    </a:ext>
                  </a:extLst>
                </a:gridCol>
                <a:gridCol w="1435796">
                  <a:extLst>
                    <a:ext uri="{9D8B030D-6E8A-4147-A177-3AD203B41FA5}">
                      <a16:colId xmlns:a16="http://schemas.microsoft.com/office/drawing/2014/main" val="16838458"/>
                    </a:ext>
                  </a:extLst>
                </a:gridCol>
                <a:gridCol w="957198">
                  <a:extLst>
                    <a:ext uri="{9D8B030D-6E8A-4147-A177-3AD203B41FA5}">
                      <a16:colId xmlns:a16="http://schemas.microsoft.com/office/drawing/2014/main" val="4081770632"/>
                    </a:ext>
                  </a:extLst>
                </a:gridCol>
                <a:gridCol w="662208">
                  <a:extLst>
                    <a:ext uri="{9D8B030D-6E8A-4147-A177-3AD203B41FA5}">
                      <a16:colId xmlns:a16="http://schemas.microsoft.com/office/drawing/2014/main" val="3614321873"/>
                    </a:ext>
                  </a:extLst>
                </a:gridCol>
                <a:gridCol w="861343">
                  <a:extLst>
                    <a:ext uri="{9D8B030D-6E8A-4147-A177-3AD203B41FA5}">
                      <a16:colId xmlns:a16="http://schemas.microsoft.com/office/drawing/2014/main" val="1005191676"/>
                    </a:ext>
                  </a:extLst>
                </a:gridCol>
                <a:gridCol w="511675">
                  <a:extLst>
                    <a:ext uri="{9D8B030D-6E8A-4147-A177-3AD203B41FA5}">
                      <a16:colId xmlns:a16="http://schemas.microsoft.com/office/drawing/2014/main" val="1028084236"/>
                    </a:ext>
                  </a:extLst>
                </a:gridCol>
                <a:gridCol w="498175">
                  <a:extLst>
                    <a:ext uri="{9D8B030D-6E8A-4147-A177-3AD203B41FA5}">
                      <a16:colId xmlns:a16="http://schemas.microsoft.com/office/drawing/2014/main" val="3308939114"/>
                    </a:ext>
                  </a:extLst>
                </a:gridCol>
                <a:gridCol w="776964">
                  <a:extLst>
                    <a:ext uri="{9D8B030D-6E8A-4147-A177-3AD203B41FA5}">
                      <a16:colId xmlns:a16="http://schemas.microsoft.com/office/drawing/2014/main" val="3672450169"/>
                    </a:ext>
                  </a:extLst>
                </a:gridCol>
                <a:gridCol w="748612">
                  <a:extLst>
                    <a:ext uri="{9D8B030D-6E8A-4147-A177-3AD203B41FA5}">
                      <a16:colId xmlns:a16="http://schemas.microsoft.com/office/drawing/2014/main" val="1630368243"/>
                    </a:ext>
                  </a:extLst>
                </a:gridCol>
              </a:tblGrid>
              <a:tr h="406467">
                <a:tc>
                  <a:txBody>
                    <a:bodyPr/>
                    <a:lstStyle/>
                    <a:p>
                      <a:pPr algn="ctr">
                        <a:lnSpc>
                          <a:spcPct val="107000"/>
                        </a:lnSpc>
                        <a:spcAft>
                          <a:spcPts val="0"/>
                        </a:spcAft>
                      </a:pPr>
                      <a:r>
                        <a:rPr lang="it-IT" sz="1100">
                          <a:effectLst/>
                        </a:rPr>
                        <a:t>Layer</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lnSpc>
                          <a:spcPct val="107000"/>
                        </a:lnSpc>
                        <a:spcAft>
                          <a:spcPts val="0"/>
                        </a:spcAft>
                      </a:pPr>
                      <a:r>
                        <a:rPr lang="it-IT" sz="1100">
                          <a:effectLst/>
                        </a:rPr>
                        <a:t>Type</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lnSpc>
                          <a:spcPct val="107000"/>
                        </a:lnSpc>
                        <a:spcAft>
                          <a:spcPts val="0"/>
                        </a:spcAft>
                      </a:pPr>
                      <a:r>
                        <a:rPr lang="it-IT" sz="1100">
                          <a:effectLst/>
                        </a:rPr>
                        <a:t>Feature Map</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lnSpc>
                          <a:spcPct val="107000"/>
                        </a:lnSpc>
                        <a:spcAft>
                          <a:spcPts val="0"/>
                        </a:spcAft>
                      </a:pPr>
                      <a:r>
                        <a:rPr lang="it-IT" sz="1100">
                          <a:effectLst/>
                        </a:rPr>
                        <a:t>Size</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lnSpc>
                          <a:spcPct val="107000"/>
                        </a:lnSpc>
                        <a:spcAft>
                          <a:spcPts val="0"/>
                        </a:spcAft>
                      </a:pPr>
                      <a:r>
                        <a:rPr lang="it-IT" sz="1100">
                          <a:effectLst/>
                        </a:rPr>
                        <a:t>Kernel Size</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lnSpc>
                          <a:spcPct val="107000"/>
                        </a:lnSpc>
                        <a:spcAft>
                          <a:spcPts val="0"/>
                        </a:spcAft>
                      </a:pPr>
                      <a:r>
                        <a:rPr lang="it-IT" sz="1100">
                          <a:effectLst/>
                        </a:rPr>
                        <a:t>Stride</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lnSpc>
                          <a:spcPct val="107000"/>
                        </a:lnSpc>
                        <a:spcAft>
                          <a:spcPts val="0"/>
                        </a:spcAft>
                      </a:pPr>
                      <a:r>
                        <a:rPr lang="it-IT" sz="1100">
                          <a:effectLst/>
                        </a:rPr>
                        <a:t>Value</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lnSpc>
                          <a:spcPct val="107000"/>
                        </a:lnSpc>
                        <a:spcAft>
                          <a:spcPts val="0"/>
                        </a:spcAft>
                      </a:pPr>
                      <a:r>
                        <a:rPr lang="it-IT" sz="1100">
                          <a:effectLst/>
                        </a:rPr>
                        <a:t>Activation</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ctr">
                        <a:lnSpc>
                          <a:spcPct val="107000"/>
                        </a:lnSpc>
                        <a:spcAft>
                          <a:spcPts val="0"/>
                        </a:spcAft>
                      </a:pPr>
                      <a:r>
                        <a:rPr lang="it-IT" sz="1100">
                          <a:effectLst/>
                        </a:rPr>
                        <a:t># Params</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11060552"/>
                  </a:ext>
                </a:extLst>
              </a:tr>
              <a:tr h="406467">
                <a:tc>
                  <a:txBody>
                    <a:bodyPr/>
                    <a:lstStyle/>
                    <a:p>
                      <a:pPr algn="ctr">
                        <a:lnSpc>
                          <a:spcPct val="107000"/>
                        </a:lnSpc>
                        <a:spcAft>
                          <a:spcPts val="0"/>
                        </a:spcAft>
                      </a:pPr>
                      <a:r>
                        <a:rPr lang="it-IT" sz="1100">
                          <a:effectLst/>
                        </a:rPr>
                        <a:t>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Input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dirty="0">
                          <a:effectLst/>
                        </a:rPr>
                        <a:t>3</a:t>
                      </a:r>
                      <a:endParaRPr lang="it-IT"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200x200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995406299"/>
                  </a:ext>
                </a:extLst>
              </a:tr>
              <a:tr h="406467">
                <a:tc>
                  <a:txBody>
                    <a:bodyPr/>
                    <a:lstStyle/>
                    <a:p>
                      <a:pPr algn="ctr">
                        <a:lnSpc>
                          <a:spcPct val="107000"/>
                        </a:lnSpc>
                        <a:spcAft>
                          <a:spcPts val="0"/>
                        </a:spcAft>
                      </a:pPr>
                      <a:r>
                        <a:rPr lang="it-IT" sz="1100">
                          <a:effectLst/>
                        </a:rPr>
                        <a:t>1</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Covolutional Layer</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64</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200x200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2x2</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1</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Relu</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832</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334064305"/>
                  </a:ext>
                </a:extLst>
              </a:tr>
              <a:tr h="406467">
                <a:tc>
                  <a:txBody>
                    <a:bodyPr/>
                    <a:lstStyle/>
                    <a:p>
                      <a:pPr algn="ctr">
                        <a:lnSpc>
                          <a:spcPct val="107000"/>
                        </a:lnSpc>
                        <a:spcAft>
                          <a:spcPts val="0"/>
                        </a:spcAft>
                      </a:pPr>
                      <a:r>
                        <a:rPr lang="it-IT" sz="1100">
                          <a:effectLst/>
                        </a:rPr>
                        <a:t>2</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Max Pooling</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64</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100x100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dirty="0">
                          <a:effectLst/>
                        </a:rPr>
                        <a:t>2x2</a:t>
                      </a:r>
                      <a:endParaRPr lang="it-IT"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Relu</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68463767"/>
                  </a:ext>
                </a:extLst>
              </a:tr>
              <a:tr h="406467">
                <a:tc>
                  <a:txBody>
                    <a:bodyPr/>
                    <a:lstStyle/>
                    <a:p>
                      <a:pPr algn="ctr">
                        <a:lnSpc>
                          <a:spcPct val="107000"/>
                        </a:lnSpc>
                        <a:spcAft>
                          <a:spcPts val="0"/>
                        </a:spcAft>
                      </a:pPr>
                      <a:r>
                        <a:rPr lang="it-IT" sz="1100">
                          <a:effectLst/>
                        </a:rPr>
                        <a:t>3</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Dropout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64</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100x100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dirty="0">
                          <a:effectLst/>
                        </a:rPr>
                        <a:t>-</a:t>
                      </a:r>
                      <a:endParaRPr lang="it-IT"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dirty="0">
                          <a:effectLst/>
                        </a:rPr>
                        <a:t>0.3</a:t>
                      </a:r>
                      <a:endParaRPr lang="it-IT"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76630677"/>
                  </a:ext>
                </a:extLst>
              </a:tr>
              <a:tr h="406467">
                <a:tc>
                  <a:txBody>
                    <a:bodyPr/>
                    <a:lstStyle/>
                    <a:p>
                      <a:pPr algn="ctr">
                        <a:lnSpc>
                          <a:spcPct val="107000"/>
                        </a:lnSpc>
                        <a:spcAft>
                          <a:spcPts val="0"/>
                        </a:spcAft>
                      </a:pPr>
                      <a:r>
                        <a:rPr lang="it-IT" sz="1100">
                          <a:effectLst/>
                        </a:rPr>
                        <a:t>4</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Covolutional Layer</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32</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100x100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dirty="0">
                          <a:effectLst/>
                        </a:rPr>
                        <a:t>2x2</a:t>
                      </a:r>
                      <a:endParaRPr lang="it-IT"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1</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Relu</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8224</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45440146"/>
                  </a:ext>
                </a:extLst>
              </a:tr>
              <a:tr h="198635">
                <a:tc>
                  <a:txBody>
                    <a:bodyPr/>
                    <a:lstStyle/>
                    <a:p>
                      <a:pPr algn="ctr">
                        <a:lnSpc>
                          <a:spcPct val="107000"/>
                        </a:lnSpc>
                        <a:spcAft>
                          <a:spcPts val="0"/>
                        </a:spcAft>
                      </a:pPr>
                      <a:r>
                        <a:rPr lang="it-IT" sz="1100">
                          <a:effectLst/>
                        </a:rPr>
                        <a:t>5</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Max Pooling</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32</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50x50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2x2</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Relu</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13807630"/>
                  </a:ext>
                </a:extLst>
              </a:tr>
              <a:tr h="198635">
                <a:tc>
                  <a:txBody>
                    <a:bodyPr/>
                    <a:lstStyle/>
                    <a:p>
                      <a:pPr algn="ctr">
                        <a:lnSpc>
                          <a:spcPct val="107000"/>
                        </a:lnSpc>
                        <a:spcAft>
                          <a:spcPts val="0"/>
                        </a:spcAft>
                      </a:pPr>
                      <a:r>
                        <a:rPr lang="it-IT" sz="1100">
                          <a:effectLst/>
                        </a:rPr>
                        <a:t>6</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Dropout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32</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50x50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0.3</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650914793"/>
                  </a:ext>
                </a:extLst>
              </a:tr>
              <a:tr h="198635">
                <a:tc>
                  <a:txBody>
                    <a:bodyPr/>
                    <a:lstStyle/>
                    <a:p>
                      <a:pPr algn="ctr">
                        <a:lnSpc>
                          <a:spcPct val="107000"/>
                        </a:lnSpc>
                        <a:spcAft>
                          <a:spcPts val="0"/>
                        </a:spcAft>
                      </a:pPr>
                      <a:r>
                        <a:rPr lang="it-IT" sz="1100">
                          <a:effectLst/>
                        </a:rPr>
                        <a:t>7</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Convolution (Flatten)</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80000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1x1</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2x2</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1</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Relu</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365969879"/>
                  </a:ext>
                </a:extLst>
              </a:tr>
              <a:tr h="406467">
                <a:tc>
                  <a:txBody>
                    <a:bodyPr/>
                    <a:lstStyle/>
                    <a:p>
                      <a:pPr algn="ctr">
                        <a:lnSpc>
                          <a:spcPct val="107000"/>
                        </a:lnSpc>
                        <a:spcAft>
                          <a:spcPts val="0"/>
                        </a:spcAft>
                      </a:pPr>
                      <a:r>
                        <a:rPr lang="it-IT" sz="1100">
                          <a:effectLst/>
                        </a:rPr>
                        <a:t>8</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Dense</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256</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1</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Relu</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20480256</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922451469"/>
                  </a:ext>
                </a:extLst>
              </a:tr>
              <a:tr h="198635">
                <a:tc>
                  <a:txBody>
                    <a:bodyPr/>
                    <a:lstStyle/>
                    <a:p>
                      <a:pPr algn="ctr">
                        <a:lnSpc>
                          <a:spcPct val="107000"/>
                        </a:lnSpc>
                        <a:spcAft>
                          <a:spcPts val="0"/>
                        </a:spcAft>
                      </a:pPr>
                      <a:r>
                        <a:rPr lang="it-IT" sz="1100">
                          <a:effectLst/>
                        </a:rPr>
                        <a:t>9</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Dropout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256</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0.5</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11741337"/>
                  </a:ext>
                </a:extLst>
              </a:tr>
              <a:tr h="198635">
                <a:tc>
                  <a:txBody>
                    <a:bodyPr/>
                    <a:lstStyle/>
                    <a:p>
                      <a:pPr algn="ctr">
                        <a:lnSpc>
                          <a:spcPct val="107000"/>
                        </a:lnSpc>
                        <a:spcAft>
                          <a:spcPts val="0"/>
                        </a:spcAft>
                      </a:pPr>
                      <a:r>
                        <a:rPr lang="it-IT" sz="1100">
                          <a:effectLst/>
                        </a:rPr>
                        <a:t>10</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Output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9</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a:effectLst/>
                        </a:rPr>
                        <a:t>Softmax</a:t>
                      </a:r>
                      <a:endParaRPr lang="it-IT"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l">
                        <a:lnSpc>
                          <a:spcPct val="107000"/>
                        </a:lnSpc>
                        <a:spcAft>
                          <a:spcPts val="0"/>
                        </a:spcAft>
                      </a:pPr>
                      <a:r>
                        <a:rPr lang="it-IT" sz="1100" dirty="0">
                          <a:effectLst/>
                        </a:rPr>
                        <a:t>2313</a:t>
                      </a:r>
                      <a:endParaRPr lang="it-IT"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70328372"/>
                  </a:ext>
                </a:extLst>
              </a:tr>
            </a:tbl>
          </a:graphicData>
        </a:graphic>
      </p:graphicFrame>
      <p:sp>
        <p:nvSpPr>
          <p:cNvPr id="33" name="CasellaDiTesto 32">
            <a:extLst>
              <a:ext uri="{FF2B5EF4-FFF2-40B4-BE49-F238E27FC236}">
                <a16:creationId xmlns:a16="http://schemas.microsoft.com/office/drawing/2014/main" id="{7493CAD5-8498-4083-85DD-FFDD930E74E0}"/>
              </a:ext>
            </a:extLst>
          </p:cNvPr>
          <p:cNvSpPr txBox="1"/>
          <p:nvPr/>
        </p:nvSpPr>
        <p:spPr>
          <a:xfrm>
            <a:off x="9135122" y="1389249"/>
            <a:ext cx="2459115" cy="369332"/>
          </a:xfrm>
          <a:prstGeom prst="rect">
            <a:avLst/>
          </a:prstGeom>
          <a:noFill/>
        </p:spPr>
        <p:txBody>
          <a:bodyPr wrap="square" rtlCol="0">
            <a:spAutoFit/>
          </a:bodyPr>
          <a:lstStyle/>
          <a:p>
            <a:pPr marL="285750" indent="-285750">
              <a:buFont typeface="Arial" panose="020B0604020202020204" pitchFamily="34" charset="0"/>
              <a:buChar char="•"/>
            </a:pPr>
            <a:r>
              <a:rPr lang="it-IT" dirty="0" err="1">
                <a:latin typeface="Georgia Pro" panose="02040502050405020303" pitchFamily="18" charset="0"/>
              </a:rPr>
              <a:t>Layers</a:t>
            </a:r>
            <a:r>
              <a:rPr lang="it-IT" dirty="0">
                <a:latin typeface="Georgia Pro" panose="02040502050405020303" pitchFamily="18" charset="0"/>
              </a:rPr>
              <a:t> della Rete</a:t>
            </a:r>
          </a:p>
        </p:txBody>
      </p:sp>
      <p:sp>
        <p:nvSpPr>
          <p:cNvPr id="35" name="CasellaDiTesto 34">
            <a:extLst>
              <a:ext uri="{FF2B5EF4-FFF2-40B4-BE49-F238E27FC236}">
                <a16:creationId xmlns:a16="http://schemas.microsoft.com/office/drawing/2014/main" id="{50AA2570-FDDD-4D08-AFFA-AC59FDCE4421}"/>
              </a:ext>
            </a:extLst>
          </p:cNvPr>
          <p:cNvSpPr txBox="1"/>
          <p:nvPr/>
        </p:nvSpPr>
        <p:spPr>
          <a:xfrm>
            <a:off x="7469933" y="3349998"/>
            <a:ext cx="4221958" cy="2585323"/>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Schema dettagliato dei singoli Layer</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Totale Parametri: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20.491.625</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Parametri Addestrabili: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20.491.625</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Parametri Non Addestrabili: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0</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32722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5A524A0D-F9EC-4587-9BDA-A0BD65ECE43B}"/>
              </a:ext>
            </a:extLst>
          </p:cNvPr>
          <p:cNvSpPr>
            <a:spLocks noGrp="1"/>
          </p:cNvSpPr>
          <p:nvPr>
            <p:ph type="title"/>
          </p:nvPr>
        </p:nvSpPr>
        <p:spPr>
          <a:xfrm>
            <a:off x="838200" y="0"/>
            <a:ext cx="10515600" cy="1325563"/>
          </a:xfrm>
        </p:spPr>
        <p:txBody>
          <a:bodyPr>
            <a:normAutofit/>
          </a:bodyPr>
          <a:lstStyle/>
          <a:p>
            <a:pPr algn="ctr"/>
            <a:r>
              <a:rPr lang="it-IT" sz="3600" dirty="0">
                <a:latin typeface="Georgia Pro" panose="02040502050405020303" pitchFamily="18" charset="0"/>
              </a:rPr>
              <a:t>II Approccio: </a:t>
            </a:r>
            <a:r>
              <a:rPr lang="it-IT" sz="3600" dirty="0" err="1">
                <a:latin typeface="Georgia Pro" panose="02040502050405020303" pitchFamily="18" charset="0"/>
              </a:rPr>
              <a:t>Fully-Convolutional</a:t>
            </a:r>
            <a:r>
              <a:rPr lang="it-IT" sz="3600" dirty="0">
                <a:latin typeface="Georgia Pro" panose="02040502050405020303" pitchFamily="18" charset="0"/>
              </a:rPr>
              <a:t> </a:t>
            </a:r>
            <a:r>
              <a:rPr lang="it-IT" sz="3600" dirty="0" err="1">
                <a:latin typeface="Georgia Pro" panose="02040502050405020303" pitchFamily="18" charset="0"/>
              </a:rPr>
              <a:t>Neural</a:t>
            </a:r>
            <a:r>
              <a:rPr lang="it-IT" sz="3600" dirty="0">
                <a:latin typeface="Georgia Pro" panose="02040502050405020303" pitchFamily="18" charset="0"/>
              </a:rPr>
              <a:t> Network</a:t>
            </a:r>
          </a:p>
        </p:txBody>
      </p:sp>
      <p:grpSp>
        <p:nvGrpSpPr>
          <p:cNvPr id="5" name="Gruppo 4">
            <a:extLst>
              <a:ext uri="{FF2B5EF4-FFF2-40B4-BE49-F238E27FC236}">
                <a16:creationId xmlns:a16="http://schemas.microsoft.com/office/drawing/2014/main" id="{8C62504A-90F1-4D94-90F7-F6A90A220634}"/>
              </a:ext>
            </a:extLst>
          </p:cNvPr>
          <p:cNvGrpSpPr/>
          <p:nvPr/>
        </p:nvGrpSpPr>
        <p:grpSpPr>
          <a:xfrm>
            <a:off x="267872" y="1325563"/>
            <a:ext cx="8140700" cy="977900"/>
            <a:chOff x="0" y="0"/>
            <a:chExt cx="8140700" cy="977900"/>
          </a:xfrm>
        </p:grpSpPr>
        <p:cxnSp>
          <p:nvCxnSpPr>
            <p:cNvPr id="7" name="Connettore 2 6">
              <a:extLst>
                <a:ext uri="{FF2B5EF4-FFF2-40B4-BE49-F238E27FC236}">
                  <a16:creationId xmlns:a16="http://schemas.microsoft.com/office/drawing/2014/main" id="{01299CF3-B8EB-4A85-AA66-53BCBCBA3604}"/>
                </a:ext>
              </a:extLst>
            </p:cNvPr>
            <p:cNvCxnSpPr/>
            <p:nvPr/>
          </p:nvCxnSpPr>
          <p:spPr>
            <a:xfrm>
              <a:off x="4013200" y="463550"/>
              <a:ext cx="463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 name="Gruppo 7">
              <a:extLst>
                <a:ext uri="{FF2B5EF4-FFF2-40B4-BE49-F238E27FC236}">
                  <a16:creationId xmlns:a16="http://schemas.microsoft.com/office/drawing/2014/main" id="{4BDC93F0-A05F-4744-9941-F7F5F3651A69}"/>
                </a:ext>
              </a:extLst>
            </p:cNvPr>
            <p:cNvGrpSpPr/>
            <p:nvPr/>
          </p:nvGrpSpPr>
          <p:grpSpPr>
            <a:xfrm>
              <a:off x="0" y="0"/>
              <a:ext cx="8140700" cy="977900"/>
              <a:chOff x="0" y="31750"/>
              <a:chExt cx="8140700" cy="977900"/>
            </a:xfrm>
          </p:grpSpPr>
          <p:sp>
            <p:nvSpPr>
              <p:cNvPr id="9" name="Casella di testo 39">
                <a:extLst>
                  <a:ext uri="{FF2B5EF4-FFF2-40B4-BE49-F238E27FC236}">
                    <a16:creationId xmlns:a16="http://schemas.microsoft.com/office/drawing/2014/main" id="{77FE04B5-7673-4EE2-AFEA-939B1E73451A}"/>
                  </a:ext>
                </a:extLst>
              </p:cNvPr>
              <p:cNvSpPr txBox="1"/>
              <p:nvPr/>
            </p:nvSpPr>
            <p:spPr>
              <a:xfrm>
                <a:off x="69850" y="349250"/>
                <a:ext cx="863600" cy="3556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dirty="0">
                    <a:effectLst/>
                    <a:latin typeface="Calibri" panose="020F0502020204030204" pitchFamily="34" charset="0"/>
                    <a:ea typeface="Calibri" panose="020F0502020204030204" pitchFamily="34" charset="0"/>
                    <a:cs typeface="Vrinda" panose="020B0502040204020203" pitchFamily="34" charset="0"/>
                  </a:rPr>
                  <a:t>INPUT</a:t>
                </a:r>
                <a:endParaRPr lang="it-IT" sz="1100" dirty="0">
                  <a:effectLst/>
                  <a:latin typeface="Calibri" panose="020F0502020204030204" pitchFamily="34" charset="0"/>
                  <a:ea typeface="Calibri" panose="020F0502020204030204" pitchFamily="34" charset="0"/>
                  <a:cs typeface="Vrinda" panose="020B0502040204020203" pitchFamily="34" charset="0"/>
                </a:endParaRPr>
              </a:p>
            </p:txBody>
          </p:sp>
          <p:grpSp>
            <p:nvGrpSpPr>
              <p:cNvPr id="10" name="Gruppo 9">
                <a:extLst>
                  <a:ext uri="{FF2B5EF4-FFF2-40B4-BE49-F238E27FC236}">
                    <a16:creationId xmlns:a16="http://schemas.microsoft.com/office/drawing/2014/main" id="{FF7BED56-9890-428D-9696-A1F78399DB95}"/>
                  </a:ext>
                </a:extLst>
              </p:cNvPr>
              <p:cNvGrpSpPr/>
              <p:nvPr/>
            </p:nvGrpSpPr>
            <p:grpSpPr>
              <a:xfrm>
                <a:off x="0" y="31750"/>
                <a:ext cx="8140700" cy="977900"/>
                <a:chOff x="0" y="31750"/>
                <a:chExt cx="8140700" cy="977900"/>
              </a:xfrm>
            </p:grpSpPr>
            <p:sp>
              <p:nvSpPr>
                <p:cNvPr id="11" name="Rettangolo 10">
                  <a:extLst>
                    <a:ext uri="{FF2B5EF4-FFF2-40B4-BE49-F238E27FC236}">
                      <a16:creationId xmlns:a16="http://schemas.microsoft.com/office/drawing/2014/main" id="{84BCA67D-75AA-4379-9202-AD85C43CC80C}"/>
                    </a:ext>
                  </a:extLst>
                </p:cNvPr>
                <p:cNvSpPr/>
                <p:nvPr/>
              </p:nvSpPr>
              <p:spPr>
                <a:xfrm>
                  <a:off x="0" y="133350"/>
                  <a:ext cx="10033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grpSp>
              <p:nvGrpSpPr>
                <p:cNvPr id="12" name="Gruppo 11">
                  <a:extLst>
                    <a:ext uri="{FF2B5EF4-FFF2-40B4-BE49-F238E27FC236}">
                      <a16:creationId xmlns:a16="http://schemas.microsoft.com/office/drawing/2014/main" id="{7CF0F008-1845-4286-9504-81BABCC0AAA4}"/>
                    </a:ext>
                  </a:extLst>
                </p:cNvPr>
                <p:cNvGrpSpPr/>
                <p:nvPr/>
              </p:nvGrpSpPr>
              <p:grpSpPr>
                <a:xfrm>
                  <a:off x="1492250" y="139700"/>
                  <a:ext cx="1073150" cy="800100"/>
                  <a:chOff x="0" y="0"/>
                  <a:chExt cx="1212850" cy="800100"/>
                </a:xfrm>
              </p:grpSpPr>
              <p:sp>
                <p:nvSpPr>
                  <p:cNvPr id="27" name="Rettangolo 26">
                    <a:extLst>
                      <a:ext uri="{FF2B5EF4-FFF2-40B4-BE49-F238E27FC236}">
                        <a16:creationId xmlns:a16="http://schemas.microsoft.com/office/drawing/2014/main" id="{26B5AB27-4F60-42F4-B443-74BC5E5021EF}"/>
                      </a:ext>
                    </a:extLst>
                  </p:cNvPr>
                  <p:cNvSpPr/>
                  <p:nvPr/>
                </p:nvSpPr>
                <p:spPr>
                  <a:xfrm>
                    <a:off x="0" y="0"/>
                    <a:ext cx="121285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8" name="Casella di testo 44">
                    <a:extLst>
                      <a:ext uri="{FF2B5EF4-FFF2-40B4-BE49-F238E27FC236}">
                        <a16:creationId xmlns:a16="http://schemas.microsoft.com/office/drawing/2014/main" id="{22E88086-D1B9-44E4-8918-815A00802953}"/>
                      </a:ext>
                    </a:extLst>
                  </p:cNvPr>
                  <p:cNvSpPr txBox="1"/>
                  <p:nvPr/>
                </p:nvSpPr>
                <p:spPr>
                  <a:xfrm>
                    <a:off x="133350" y="107950"/>
                    <a:ext cx="927100" cy="5334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a:effectLst/>
                        <a:latin typeface="Calibri" panose="020F0502020204030204" pitchFamily="34" charset="0"/>
                        <a:ea typeface="Calibri" panose="020F0502020204030204" pitchFamily="34" charset="0"/>
                        <a:cs typeface="Vrinda" panose="020B0502040204020203" pitchFamily="34" charset="0"/>
                      </a:rPr>
                      <a:t>Hidden Layer #1</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cxnSp>
              <p:nvCxnSpPr>
                <p:cNvPr id="13" name="Connettore 2 12">
                  <a:extLst>
                    <a:ext uri="{FF2B5EF4-FFF2-40B4-BE49-F238E27FC236}">
                      <a16:creationId xmlns:a16="http://schemas.microsoft.com/office/drawing/2014/main" id="{32A160F2-3E46-4496-B44C-E3B8A5E6A5F2}"/>
                    </a:ext>
                  </a:extLst>
                </p:cNvPr>
                <p:cNvCxnSpPr/>
                <p:nvPr/>
              </p:nvCxnSpPr>
              <p:spPr>
                <a:xfrm>
                  <a:off x="1003300" y="508000"/>
                  <a:ext cx="444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66EEBD54-7495-4802-94CB-2FEF42B19B18}"/>
                    </a:ext>
                  </a:extLst>
                </p:cNvPr>
                <p:cNvCxnSpPr/>
                <p:nvPr/>
              </p:nvCxnSpPr>
              <p:spPr>
                <a:xfrm>
                  <a:off x="2565400" y="501650"/>
                  <a:ext cx="317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5" name="Gruppo 14">
                  <a:extLst>
                    <a:ext uri="{FF2B5EF4-FFF2-40B4-BE49-F238E27FC236}">
                      <a16:creationId xmlns:a16="http://schemas.microsoft.com/office/drawing/2014/main" id="{952C9409-CDCA-4E77-ABBC-708B37D6E78B}"/>
                    </a:ext>
                  </a:extLst>
                </p:cNvPr>
                <p:cNvGrpSpPr/>
                <p:nvPr/>
              </p:nvGrpSpPr>
              <p:grpSpPr>
                <a:xfrm>
                  <a:off x="2933700" y="139700"/>
                  <a:ext cx="1073150" cy="800100"/>
                  <a:chOff x="0" y="0"/>
                  <a:chExt cx="1212850" cy="800100"/>
                </a:xfrm>
              </p:grpSpPr>
              <p:sp>
                <p:nvSpPr>
                  <p:cNvPr id="25" name="Rettangolo 24">
                    <a:extLst>
                      <a:ext uri="{FF2B5EF4-FFF2-40B4-BE49-F238E27FC236}">
                        <a16:creationId xmlns:a16="http://schemas.microsoft.com/office/drawing/2014/main" id="{1A482ADB-5B37-44AE-AB52-7BF39FE78FAF}"/>
                      </a:ext>
                    </a:extLst>
                  </p:cNvPr>
                  <p:cNvSpPr/>
                  <p:nvPr/>
                </p:nvSpPr>
                <p:spPr>
                  <a:xfrm>
                    <a:off x="0" y="0"/>
                    <a:ext cx="121285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6" name="Casella di testo 49">
                    <a:extLst>
                      <a:ext uri="{FF2B5EF4-FFF2-40B4-BE49-F238E27FC236}">
                        <a16:creationId xmlns:a16="http://schemas.microsoft.com/office/drawing/2014/main" id="{9D8A08B3-F829-41E7-802A-26B971A7438B}"/>
                      </a:ext>
                    </a:extLst>
                  </p:cNvPr>
                  <p:cNvSpPr txBox="1"/>
                  <p:nvPr/>
                </p:nvSpPr>
                <p:spPr>
                  <a:xfrm>
                    <a:off x="133350" y="107950"/>
                    <a:ext cx="927100" cy="5334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a:effectLst/>
                        <a:latin typeface="Calibri" panose="020F0502020204030204" pitchFamily="34" charset="0"/>
                        <a:ea typeface="Calibri" panose="020F0502020204030204" pitchFamily="34" charset="0"/>
                        <a:cs typeface="Vrinda" panose="020B0502040204020203" pitchFamily="34" charset="0"/>
                      </a:rPr>
                      <a:t>Hidden Layer #2</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sp>
              <p:nvSpPr>
                <p:cNvPr id="16" name="Casella di testo 50">
                  <a:extLst>
                    <a:ext uri="{FF2B5EF4-FFF2-40B4-BE49-F238E27FC236}">
                      <a16:creationId xmlns:a16="http://schemas.microsoft.com/office/drawing/2014/main" id="{CB45C4C3-F827-4EE5-AFD7-7E69F8D6AC45}"/>
                    </a:ext>
                  </a:extLst>
                </p:cNvPr>
                <p:cNvSpPr txBox="1"/>
                <p:nvPr/>
              </p:nvSpPr>
              <p:spPr>
                <a:xfrm>
                  <a:off x="4330700" y="31750"/>
                  <a:ext cx="1035050" cy="7556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4000">
                      <a:effectLst/>
                      <a:latin typeface="Calibri" panose="020F0502020204030204" pitchFamily="34" charset="0"/>
                      <a:ea typeface="Calibri" panose="020F0502020204030204" pitchFamily="34" charset="0"/>
                      <a:cs typeface="Vrinda" panose="020B0502040204020203" pitchFamily="34" charset="0"/>
                    </a:rPr>
                    <a:t>…</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nvGrpSpPr>
                <p:cNvPr id="17" name="Gruppo 16">
                  <a:extLst>
                    <a:ext uri="{FF2B5EF4-FFF2-40B4-BE49-F238E27FC236}">
                      <a16:creationId xmlns:a16="http://schemas.microsoft.com/office/drawing/2014/main" id="{A79CA7BA-AE88-4AF7-9B63-8AA1353A2722}"/>
                    </a:ext>
                  </a:extLst>
                </p:cNvPr>
                <p:cNvGrpSpPr/>
                <p:nvPr/>
              </p:nvGrpSpPr>
              <p:grpSpPr>
                <a:xfrm>
                  <a:off x="5632450" y="120650"/>
                  <a:ext cx="1073150" cy="889000"/>
                  <a:chOff x="0" y="0"/>
                  <a:chExt cx="1212850" cy="889000"/>
                </a:xfrm>
              </p:grpSpPr>
              <p:sp>
                <p:nvSpPr>
                  <p:cNvPr id="23" name="Rettangolo 22">
                    <a:extLst>
                      <a:ext uri="{FF2B5EF4-FFF2-40B4-BE49-F238E27FC236}">
                        <a16:creationId xmlns:a16="http://schemas.microsoft.com/office/drawing/2014/main" id="{CF52611A-9BBB-48AC-8A5A-E0405437C7B5}"/>
                      </a:ext>
                    </a:extLst>
                  </p:cNvPr>
                  <p:cNvSpPr/>
                  <p:nvPr/>
                </p:nvSpPr>
                <p:spPr>
                  <a:xfrm>
                    <a:off x="0" y="0"/>
                    <a:ext cx="121285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4" name="Casella di testo 53">
                    <a:extLst>
                      <a:ext uri="{FF2B5EF4-FFF2-40B4-BE49-F238E27FC236}">
                        <a16:creationId xmlns:a16="http://schemas.microsoft.com/office/drawing/2014/main" id="{233462F9-F23C-4102-ADED-A726A7131D26}"/>
                      </a:ext>
                    </a:extLst>
                  </p:cNvPr>
                  <p:cNvSpPr txBox="1"/>
                  <p:nvPr/>
                </p:nvSpPr>
                <p:spPr>
                  <a:xfrm>
                    <a:off x="133350" y="31750"/>
                    <a:ext cx="927100" cy="8572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a:effectLst/>
                        <a:latin typeface="Calibri" panose="020F0502020204030204" pitchFamily="34" charset="0"/>
                        <a:ea typeface="Calibri" panose="020F0502020204030204" pitchFamily="34" charset="0"/>
                        <a:cs typeface="Vrinda" panose="020B0502040204020203" pitchFamily="34" charset="0"/>
                      </a:rPr>
                      <a:t>Hidden Layer #20</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cxnSp>
              <p:nvCxnSpPr>
                <p:cNvPr id="18" name="Connettore 2 17">
                  <a:extLst>
                    <a:ext uri="{FF2B5EF4-FFF2-40B4-BE49-F238E27FC236}">
                      <a16:creationId xmlns:a16="http://schemas.microsoft.com/office/drawing/2014/main" id="{C45A0B0C-73C9-4EE8-9A03-1965F62EF3CE}"/>
                    </a:ext>
                  </a:extLst>
                </p:cNvPr>
                <p:cNvCxnSpPr/>
                <p:nvPr/>
              </p:nvCxnSpPr>
              <p:spPr>
                <a:xfrm>
                  <a:off x="5168900" y="527050"/>
                  <a:ext cx="444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ttore 2 18">
                  <a:extLst>
                    <a:ext uri="{FF2B5EF4-FFF2-40B4-BE49-F238E27FC236}">
                      <a16:creationId xmlns:a16="http://schemas.microsoft.com/office/drawing/2014/main" id="{E82B7CFD-0E27-42BD-81EA-9EE2EB2D2D70}"/>
                    </a:ext>
                  </a:extLst>
                </p:cNvPr>
                <p:cNvCxnSpPr/>
                <p:nvPr/>
              </p:nvCxnSpPr>
              <p:spPr>
                <a:xfrm>
                  <a:off x="6705600" y="558800"/>
                  <a:ext cx="317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0" name="Gruppo 19">
                  <a:extLst>
                    <a:ext uri="{FF2B5EF4-FFF2-40B4-BE49-F238E27FC236}">
                      <a16:creationId xmlns:a16="http://schemas.microsoft.com/office/drawing/2014/main" id="{C166F01F-233E-47E6-85A0-317643DC74AB}"/>
                    </a:ext>
                  </a:extLst>
                </p:cNvPr>
                <p:cNvGrpSpPr/>
                <p:nvPr/>
              </p:nvGrpSpPr>
              <p:grpSpPr>
                <a:xfrm>
                  <a:off x="7067550" y="114300"/>
                  <a:ext cx="1073150" cy="800100"/>
                  <a:chOff x="0" y="0"/>
                  <a:chExt cx="1212850" cy="800100"/>
                </a:xfrm>
              </p:grpSpPr>
              <p:sp>
                <p:nvSpPr>
                  <p:cNvPr id="21" name="Rettangolo 20">
                    <a:extLst>
                      <a:ext uri="{FF2B5EF4-FFF2-40B4-BE49-F238E27FC236}">
                        <a16:creationId xmlns:a16="http://schemas.microsoft.com/office/drawing/2014/main" id="{0C047FA8-01D4-47A6-833A-091305E885B9}"/>
                      </a:ext>
                    </a:extLst>
                  </p:cNvPr>
                  <p:cNvSpPr/>
                  <p:nvPr/>
                </p:nvSpPr>
                <p:spPr>
                  <a:xfrm>
                    <a:off x="0" y="0"/>
                    <a:ext cx="121285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2" name="Casella di testo 58">
                    <a:extLst>
                      <a:ext uri="{FF2B5EF4-FFF2-40B4-BE49-F238E27FC236}">
                        <a16:creationId xmlns:a16="http://schemas.microsoft.com/office/drawing/2014/main" id="{5E0DDE3E-FBEF-491F-A76A-00A8F9D10B9D}"/>
                      </a:ext>
                    </a:extLst>
                  </p:cNvPr>
                  <p:cNvSpPr txBox="1"/>
                  <p:nvPr/>
                </p:nvSpPr>
                <p:spPr>
                  <a:xfrm>
                    <a:off x="162056" y="241300"/>
                    <a:ext cx="927100" cy="3238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t-IT" sz="1400">
                        <a:effectLst/>
                        <a:latin typeface="Calibri" panose="020F0502020204030204" pitchFamily="34" charset="0"/>
                        <a:ea typeface="Calibri" panose="020F0502020204030204" pitchFamily="34" charset="0"/>
                        <a:cs typeface="Vrinda" panose="020B0502040204020203" pitchFamily="34" charset="0"/>
                      </a:rPr>
                      <a:t>OUTPUT</a:t>
                    </a:r>
                    <a:endParaRPr lang="it-IT" sz="1100">
                      <a:effectLst/>
                      <a:latin typeface="Calibri" panose="020F0502020204030204" pitchFamily="34" charset="0"/>
                      <a:ea typeface="Calibri" panose="020F0502020204030204" pitchFamily="34" charset="0"/>
                      <a:cs typeface="Vrinda" panose="020B0502040204020203" pitchFamily="34" charset="0"/>
                    </a:endParaRPr>
                  </a:p>
                </p:txBody>
              </p:sp>
            </p:grpSp>
          </p:grpSp>
        </p:grpSp>
      </p:grpSp>
      <p:sp>
        <p:nvSpPr>
          <p:cNvPr id="29" name="CasellaDiTesto 28">
            <a:extLst>
              <a:ext uri="{FF2B5EF4-FFF2-40B4-BE49-F238E27FC236}">
                <a16:creationId xmlns:a16="http://schemas.microsoft.com/office/drawing/2014/main" id="{A7294D00-73F7-4B2E-9FDE-BDEB4E0A5A21}"/>
              </a:ext>
            </a:extLst>
          </p:cNvPr>
          <p:cNvSpPr txBox="1"/>
          <p:nvPr/>
        </p:nvSpPr>
        <p:spPr>
          <a:xfrm>
            <a:off x="8992772" y="1596611"/>
            <a:ext cx="2459115" cy="369332"/>
          </a:xfrm>
          <a:prstGeom prst="rect">
            <a:avLst/>
          </a:prstGeom>
          <a:noFill/>
        </p:spPr>
        <p:txBody>
          <a:bodyPr wrap="square" rtlCol="0">
            <a:spAutoFit/>
          </a:bodyPr>
          <a:lstStyle/>
          <a:p>
            <a:pPr marL="285750" indent="-285750">
              <a:buFont typeface="Arial" panose="020B0604020202020204" pitchFamily="34" charset="0"/>
              <a:buChar char="•"/>
            </a:pPr>
            <a:r>
              <a:rPr lang="it-IT" dirty="0" err="1">
                <a:latin typeface="Georgia Pro" panose="02040502050405020303" pitchFamily="18" charset="0"/>
              </a:rPr>
              <a:t>Layers</a:t>
            </a:r>
            <a:r>
              <a:rPr lang="it-IT" dirty="0">
                <a:latin typeface="Georgia Pro" panose="02040502050405020303" pitchFamily="18" charset="0"/>
              </a:rPr>
              <a:t> della Rete</a:t>
            </a:r>
          </a:p>
        </p:txBody>
      </p:sp>
      <p:grpSp>
        <p:nvGrpSpPr>
          <p:cNvPr id="30" name="Gruppo 29">
            <a:extLst>
              <a:ext uri="{FF2B5EF4-FFF2-40B4-BE49-F238E27FC236}">
                <a16:creationId xmlns:a16="http://schemas.microsoft.com/office/drawing/2014/main" id="{433B07FF-8EC3-4FD3-9D78-297C6F72A843}"/>
              </a:ext>
            </a:extLst>
          </p:cNvPr>
          <p:cNvGrpSpPr/>
          <p:nvPr/>
        </p:nvGrpSpPr>
        <p:grpSpPr>
          <a:xfrm>
            <a:off x="650277" y="2455863"/>
            <a:ext cx="4683490" cy="4284000"/>
            <a:chOff x="0" y="0"/>
            <a:chExt cx="3303270" cy="4246880"/>
          </a:xfrm>
        </p:grpSpPr>
        <p:pic>
          <p:nvPicPr>
            <p:cNvPr id="31" name="Immagine 30">
              <a:extLst>
                <a:ext uri="{FF2B5EF4-FFF2-40B4-BE49-F238E27FC236}">
                  <a16:creationId xmlns:a16="http://schemas.microsoft.com/office/drawing/2014/main" id="{910E9933-2B03-4B63-85F8-0B3FD7E903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76650"/>
              <a:ext cx="3263900" cy="570230"/>
            </a:xfrm>
            <a:prstGeom prst="rect">
              <a:avLst/>
            </a:prstGeom>
            <a:noFill/>
            <a:ln>
              <a:noFill/>
            </a:ln>
          </p:spPr>
        </p:pic>
        <p:pic>
          <p:nvPicPr>
            <p:cNvPr id="32" name="Immagine 31">
              <a:extLst>
                <a:ext uri="{FF2B5EF4-FFF2-40B4-BE49-F238E27FC236}">
                  <a16:creationId xmlns:a16="http://schemas.microsoft.com/office/drawing/2014/main" id="{D59AF2D0-18A3-4803-B0DA-B5BFEC2575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03270" cy="3695700"/>
            </a:xfrm>
            <a:prstGeom prst="rect">
              <a:avLst/>
            </a:prstGeom>
            <a:noFill/>
            <a:ln>
              <a:noFill/>
            </a:ln>
          </p:spPr>
        </p:pic>
      </p:grpSp>
      <p:sp>
        <p:nvSpPr>
          <p:cNvPr id="33" name="CasellaDiTesto 32">
            <a:extLst>
              <a:ext uri="{FF2B5EF4-FFF2-40B4-BE49-F238E27FC236}">
                <a16:creationId xmlns:a16="http://schemas.microsoft.com/office/drawing/2014/main" id="{B6A42E59-B0C8-44C0-8D3D-2CE1CA6E3564}"/>
              </a:ext>
            </a:extLst>
          </p:cNvPr>
          <p:cNvSpPr txBox="1"/>
          <p:nvPr/>
        </p:nvSpPr>
        <p:spPr>
          <a:xfrm>
            <a:off x="6188147" y="3419669"/>
            <a:ext cx="4221958" cy="2585323"/>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Schema dettagliato dei singoli Layer</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Totale Parametri: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113.257</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Parametri Addestrabili: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112.553</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Parametri Non Addestrabili: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704</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39251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1B477D60-5070-4229-85C2-2FF465AA9886}"/>
              </a:ext>
            </a:extLst>
          </p:cNvPr>
          <p:cNvSpPr>
            <a:spLocks noGrp="1"/>
          </p:cNvSpPr>
          <p:nvPr>
            <p:ph type="title"/>
          </p:nvPr>
        </p:nvSpPr>
        <p:spPr>
          <a:xfrm>
            <a:off x="838200" y="0"/>
            <a:ext cx="10515600" cy="1325563"/>
          </a:xfrm>
        </p:spPr>
        <p:txBody>
          <a:bodyPr>
            <a:normAutofit/>
          </a:bodyPr>
          <a:lstStyle/>
          <a:p>
            <a:pPr algn="ctr"/>
            <a:r>
              <a:rPr lang="it-IT" sz="3600" dirty="0">
                <a:latin typeface="Georgia Pro" panose="02040502050405020303" pitchFamily="18" charset="0"/>
              </a:rPr>
              <a:t>III Approccio: Support </a:t>
            </a:r>
            <a:r>
              <a:rPr lang="it-IT" sz="3600" dirty="0" err="1">
                <a:latin typeface="Georgia Pro" panose="02040502050405020303" pitchFamily="18" charset="0"/>
              </a:rPr>
              <a:t>Vector</a:t>
            </a:r>
            <a:r>
              <a:rPr lang="it-IT" sz="3600" dirty="0">
                <a:latin typeface="Georgia Pro" panose="02040502050405020303" pitchFamily="18" charset="0"/>
              </a:rPr>
              <a:t> Machine </a:t>
            </a:r>
            <a:r>
              <a:rPr lang="it-IT" sz="3600" dirty="0" err="1">
                <a:latin typeface="Georgia Pro" panose="02040502050405020303" pitchFamily="18" charset="0"/>
              </a:rPr>
              <a:t>Multiclasse</a:t>
            </a:r>
            <a:endParaRPr lang="it-IT" sz="3600" dirty="0">
              <a:latin typeface="Georgia Pro" panose="02040502050405020303" pitchFamily="18" charset="0"/>
            </a:endParaRPr>
          </a:p>
        </p:txBody>
      </p:sp>
      <p:pic>
        <p:nvPicPr>
          <p:cNvPr id="3" name="Immagine 2">
            <a:extLst>
              <a:ext uri="{FF2B5EF4-FFF2-40B4-BE49-F238E27FC236}">
                <a16:creationId xmlns:a16="http://schemas.microsoft.com/office/drawing/2014/main" id="{85669F58-B374-4264-B255-8436FBAA1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64" y="1187899"/>
            <a:ext cx="3856756" cy="2882540"/>
          </a:xfrm>
          <a:prstGeom prst="rect">
            <a:avLst/>
          </a:prstGeom>
        </p:spPr>
      </p:pic>
      <p:pic>
        <p:nvPicPr>
          <p:cNvPr id="5" name="Immagine 4">
            <a:extLst>
              <a:ext uri="{FF2B5EF4-FFF2-40B4-BE49-F238E27FC236}">
                <a16:creationId xmlns:a16="http://schemas.microsoft.com/office/drawing/2014/main" id="{C9A35C98-E91A-4386-B258-BC6CA546F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178" y="3846276"/>
            <a:ext cx="3937622" cy="2713143"/>
          </a:xfrm>
          <a:prstGeom prst="rect">
            <a:avLst/>
          </a:prstGeom>
        </p:spPr>
      </p:pic>
      <p:sp>
        <p:nvSpPr>
          <p:cNvPr id="6" name="CasellaDiTesto 5">
            <a:extLst>
              <a:ext uri="{FF2B5EF4-FFF2-40B4-BE49-F238E27FC236}">
                <a16:creationId xmlns:a16="http://schemas.microsoft.com/office/drawing/2014/main" id="{D4B9E787-4EE1-409E-A6E4-8369EE9ED42B}"/>
              </a:ext>
            </a:extLst>
          </p:cNvPr>
          <p:cNvSpPr txBox="1"/>
          <p:nvPr/>
        </p:nvSpPr>
        <p:spPr>
          <a:xfrm>
            <a:off x="5001313" y="1423139"/>
            <a:ext cx="7190687" cy="1754326"/>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I Fase:</a:t>
            </a:r>
          </a:p>
          <a:p>
            <a:pPr marL="285750" indent="-285750">
              <a:buFont typeface="Arial" panose="020B0604020202020204" pitchFamily="34" charset="0"/>
              <a:buChar char="•"/>
            </a:pPr>
            <a:endParaRPr lang="it-IT" dirty="0">
              <a:latin typeface="Georgia Pro" panose="02040502050405020303" pitchFamily="18" charset="0"/>
            </a:endParaRPr>
          </a:p>
          <a:p>
            <a:pPr marL="800100" lvl="1" indent="-342900">
              <a:buFont typeface="+mj-lt"/>
              <a:buAutoNum type="arabicPeriod"/>
            </a:pPr>
            <a:r>
              <a:rPr lang="it-IT" dirty="0">
                <a:latin typeface="Georgia Pro" panose="02040502050405020303" pitchFamily="18" charset="0"/>
              </a:rPr>
              <a:t>Libreria: </a:t>
            </a:r>
            <a:r>
              <a:rPr lang="it-IT" dirty="0" err="1">
                <a:solidFill>
                  <a:srgbClr val="FF0000"/>
                </a:solidFill>
                <a:effectLst>
                  <a:outerShdw blurRad="38100" dist="38100" dir="2700000" algn="tl">
                    <a:srgbClr val="000000">
                      <a:alpha val="43137"/>
                    </a:srgbClr>
                  </a:outerShdw>
                </a:effectLst>
                <a:latin typeface="Georgia Pro" panose="02040502050405020303" pitchFamily="18" charset="0"/>
              </a:rPr>
              <a:t>LibSVM</a:t>
            </a:r>
            <a:endParaRPr lang="it-IT" dirty="0">
              <a:solidFill>
                <a:srgbClr val="FF0000"/>
              </a:solidFill>
              <a:effectLst>
                <a:outerShdw blurRad="38100" dist="38100" dir="2700000" algn="tl">
                  <a:srgbClr val="000000">
                    <a:alpha val="43137"/>
                  </a:srgbClr>
                </a:outerShdw>
              </a:effectLst>
              <a:latin typeface="Georgia Pro" panose="02040502050405020303" pitchFamily="18" charset="0"/>
            </a:endParaRPr>
          </a:p>
          <a:p>
            <a:pPr marL="800100" lvl="1" indent="-342900">
              <a:buFont typeface="+mj-lt"/>
              <a:buAutoNum type="arabicPeriod"/>
            </a:pPr>
            <a:r>
              <a:rPr lang="it-IT" dirty="0">
                <a:latin typeface="Georgia Pro" panose="02040502050405020303" pitchFamily="18" charset="0"/>
              </a:rPr>
              <a:t>Kernel: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Lineare</a:t>
            </a:r>
          </a:p>
          <a:p>
            <a:pPr marL="800100" lvl="1" indent="-342900">
              <a:buFont typeface="+mj-lt"/>
              <a:buAutoNum type="arabicPeriod"/>
            </a:pPr>
            <a:r>
              <a:rPr lang="it-IT" dirty="0">
                <a:latin typeface="Georgia Pro" panose="02040502050405020303" pitchFamily="18" charset="0"/>
              </a:rPr>
              <a:t>Validazione: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10-Fold Cross </a:t>
            </a:r>
            <a:r>
              <a:rPr lang="it-IT" dirty="0" err="1">
                <a:solidFill>
                  <a:srgbClr val="FF0000"/>
                </a:solidFill>
                <a:effectLst>
                  <a:outerShdw blurRad="38100" dist="38100" dir="2700000" algn="tl">
                    <a:srgbClr val="000000">
                      <a:alpha val="43137"/>
                    </a:srgbClr>
                  </a:outerShdw>
                </a:effectLst>
                <a:latin typeface="Georgia Pro" panose="02040502050405020303" pitchFamily="18" charset="0"/>
              </a:rPr>
              <a:t>Validation</a:t>
            </a:r>
            <a:endParaRPr lang="it-IT" dirty="0">
              <a:solidFill>
                <a:srgbClr val="FF0000"/>
              </a:solidFill>
              <a:effectLst>
                <a:outerShdw blurRad="38100" dist="38100" dir="2700000" algn="tl">
                  <a:srgbClr val="000000">
                    <a:alpha val="43137"/>
                  </a:srgbClr>
                </a:outerShdw>
              </a:effectLst>
              <a:latin typeface="Georgia Pro" panose="02040502050405020303" pitchFamily="18" charset="0"/>
            </a:endParaRPr>
          </a:p>
          <a:p>
            <a:pPr marL="800100" lvl="1" indent="-342900">
              <a:buFont typeface="+mj-lt"/>
              <a:buAutoNum type="arabicPeriod"/>
            </a:pPr>
            <a:r>
              <a:rPr lang="it-IT" dirty="0">
                <a:latin typeface="Georgia Pro" panose="02040502050405020303" pitchFamily="18" charset="0"/>
              </a:rPr>
              <a:t>Feature Estratte: </a:t>
            </a:r>
            <a:r>
              <a:rPr lang="it-IT" dirty="0" err="1">
                <a:solidFill>
                  <a:srgbClr val="FF0000"/>
                </a:solidFill>
                <a:effectLst>
                  <a:outerShdw blurRad="38100" dist="38100" dir="2700000" algn="tl">
                    <a:srgbClr val="000000">
                      <a:alpha val="43137"/>
                    </a:srgbClr>
                  </a:outerShdw>
                </a:effectLst>
                <a:latin typeface="Georgia Pro" panose="02040502050405020303" pitchFamily="18" charset="0"/>
              </a:rPr>
              <a:t>AutoColorCorrelogramm</a:t>
            </a:r>
            <a:r>
              <a:rPr lang="it-IT" dirty="0">
                <a:latin typeface="Georgia Pro" panose="02040502050405020303" pitchFamily="18" charset="0"/>
              </a:rPr>
              <a:t>, </a:t>
            </a:r>
            <a:r>
              <a:rPr lang="it-IT" dirty="0" err="1">
                <a:solidFill>
                  <a:srgbClr val="FF0000"/>
                </a:solidFill>
                <a:effectLst>
                  <a:outerShdw blurRad="38100" dist="38100" dir="2700000" algn="tl">
                    <a:srgbClr val="000000">
                      <a:alpha val="43137"/>
                    </a:srgbClr>
                  </a:outerShdw>
                </a:effectLst>
                <a:latin typeface="Georgia Pro" panose="02040502050405020303" pitchFamily="18" charset="0"/>
              </a:rPr>
              <a:t>EdgeHistogram</a:t>
            </a:r>
            <a:endParaRPr lang="it-IT" dirty="0">
              <a:solidFill>
                <a:srgbClr val="FF0000"/>
              </a:solidFill>
              <a:effectLst>
                <a:outerShdw blurRad="38100" dist="38100" dir="2700000" algn="tl">
                  <a:srgbClr val="000000">
                    <a:alpha val="43137"/>
                  </a:srgbClr>
                </a:outerShdw>
              </a:effectLst>
              <a:latin typeface="Georgia Pro" panose="02040502050405020303" pitchFamily="18" charset="0"/>
            </a:endParaRPr>
          </a:p>
        </p:txBody>
      </p:sp>
      <p:sp>
        <p:nvSpPr>
          <p:cNvPr id="7" name="CasellaDiTesto 6">
            <a:extLst>
              <a:ext uri="{FF2B5EF4-FFF2-40B4-BE49-F238E27FC236}">
                <a16:creationId xmlns:a16="http://schemas.microsoft.com/office/drawing/2014/main" id="{7759778F-9A6B-4D8A-824C-308314C47A6D}"/>
              </a:ext>
            </a:extLst>
          </p:cNvPr>
          <p:cNvSpPr txBox="1"/>
          <p:nvPr/>
        </p:nvSpPr>
        <p:spPr>
          <a:xfrm>
            <a:off x="735564" y="4404050"/>
            <a:ext cx="5458408" cy="2031325"/>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II Fase:</a:t>
            </a:r>
          </a:p>
          <a:p>
            <a:pPr marL="285750" indent="-285750">
              <a:buFont typeface="Arial" panose="020B0604020202020204" pitchFamily="34" charset="0"/>
              <a:buChar char="•"/>
            </a:pPr>
            <a:endParaRPr lang="it-IT" dirty="0">
              <a:latin typeface="Georgia Pro" panose="02040502050405020303" pitchFamily="18" charset="0"/>
            </a:endParaRPr>
          </a:p>
          <a:p>
            <a:pPr marL="800100" lvl="1" indent="-342900">
              <a:buFont typeface="+mj-lt"/>
              <a:buAutoNum type="arabicPeriod"/>
            </a:pPr>
            <a:r>
              <a:rPr lang="it-IT" dirty="0">
                <a:latin typeface="Georgia Pro" panose="02040502050405020303" pitchFamily="18" charset="0"/>
              </a:rPr>
              <a:t>Libreria: </a:t>
            </a:r>
            <a:r>
              <a:rPr lang="it-IT" dirty="0" err="1">
                <a:solidFill>
                  <a:srgbClr val="FF0000"/>
                </a:solidFill>
                <a:effectLst>
                  <a:outerShdw blurRad="38100" dist="38100" dir="2700000" algn="tl">
                    <a:srgbClr val="000000">
                      <a:alpha val="43137"/>
                    </a:srgbClr>
                  </a:outerShdw>
                </a:effectLst>
                <a:latin typeface="Georgia Pro" panose="02040502050405020303" pitchFamily="18" charset="0"/>
              </a:rPr>
              <a:t>LibSVM</a:t>
            </a:r>
            <a:endParaRPr lang="it-IT" dirty="0">
              <a:solidFill>
                <a:srgbClr val="FF0000"/>
              </a:solidFill>
              <a:effectLst>
                <a:outerShdw blurRad="38100" dist="38100" dir="2700000" algn="tl">
                  <a:srgbClr val="000000">
                    <a:alpha val="43137"/>
                  </a:srgbClr>
                </a:outerShdw>
              </a:effectLst>
              <a:latin typeface="Georgia Pro" panose="02040502050405020303" pitchFamily="18" charset="0"/>
            </a:endParaRPr>
          </a:p>
          <a:p>
            <a:pPr marL="800100" lvl="1" indent="-342900">
              <a:buFont typeface="+mj-lt"/>
              <a:buAutoNum type="arabicPeriod"/>
            </a:pPr>
            <a:r>
              <a:rPr lang="it-IT" dirty="0">
                <a:latin typeface="Georgia Pro" panose="02040502050405020303" pitchFamily="18" charset="0"/>
              </a:rPr>
              <a:t>Kernel: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Polinomiale</a:t>
            </a:r>
          </a:p>
          <a:p>
            <a:pPr marL="800100" lvl="1" indent="-342900">
              <a:buFont typeface="+mj-lt"/>
              <a:buAutoNum type="arabicPeriod"/>
            </a:pPr>
            <a:r>
              <a:rPr lang="it-IT" dirty="0">
                <a:latin typeface="Georgia Pro" panose="02040502050405020303" pitchFamily="18" charset="0"/>
              </a:rPr>
              <a:t>Validazione: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10-Fold Cross </a:t>
            </a:r>
            <a:r>
              <a:rPr lang="it-IT" dirty="0" err="1">
                <a:solidFill>
                  <a:srgbClr val="FF0000"/>
                </a:solidFill>
                <a:effectLst>
                  <a:outerShdw blurRad="38100" dist="38100" dir="2700000" algn="tl">
                    <a:srgbClr val="000000">
                      <a:alpha val="43137"/>
                    </a:srgbClr>
                  </a:outerShdw>
                </a:effectLst>
                <a:latin typeface="Georgia Pro" panose="02040502050405020303" pitchFamily="18" charset="0"/>
              </a:rPr>
              <a:t>Validation</a:t>
            </a:r>
            <a:endParaRPr lang="it-IT" dirty="0">
              <a:solidFill>
                <a:srgbClr val="FF0000"/>
              </a:solidFill>
              <a:effectLst>
                <a:outerShdw blurRad="38100" dist="38100" dir="2700000" algn="tl">
                  <a:srgbClr val="000000">
                    <a:alpha val="43137"/>
                  </a:srgbClr>
                </a:outerShdw>
              </a:effectLst>
              <a:latin typeface="Georgia Pro" panose="02040502050405020303" pitchFamily="18" charset="0"/>
            </a:endParaRPr>
          </a:p>
          <a:p>
            <a:pPr marL="800100" lvl="1" indent="-342900">
              <a:buFont typeface="+mj-lt"/>
              <a:buAutoNum type="arabicPeriod"/>
            </a:pPr>
            <a:r>
              <a:rPr lang="it-IT" dirty="0">
                <a:latin typeface="Georgia Pro" panose="02040502050405020303" pitchFamily="18" charset="0"/>
              </a:rPr>
              <a:t>Filtro utilizzato: </a:t>
            </a:r>
            <a:r>
              <a:rPr lang="it-IT" dirty="0" err="1">
                <a:solidFill>
                  <a:srgbClr val="FF0000"/>
                </a:solidFill>
                <a:effectLst>
                  <a:outerShdw blurRad="38100" dist="38100" dir="2700000" algn="tl">
                    <a:srgbClr val="000000">
                      <a:alpha val="43137"/>
                    </a:srgbClr>
                  </a:outerShdw>
                </a:effectLst>
                <a:latin typeface="Georgia Pro" panose="02040502050405020303" pitchFamily="18" charset="0"/>
              </a:rPr>
              <a:t>ColorLayout</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 Filter</a:t>
            </a:r>
          </a:p>
          <a:p>
            <a:pPr marL="800100" lvl="1" indent="-342900">
              <a:buFont typeface="+mj-lt"/>
              <a:buAutoNum type="arabicPeriod"/>
            </a:pPr>
            <a:endParaRPr lang="it-IT" dirty="0"/>
          </a:p>
        </p:txBody>
      </p:sp>
    </p:spTree>
    <p:extLst>
      <p:ext uri="{BB962C8B-B14F-4D97-AF65-F5344CB8AC3E}">
        <p14:creationId xmlns:p14="http://schemas.microsoft.com/office/powerpoint/2010/main" val="59983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F0111703-C979-4A87-9017-2DA37A0FFE67}"/>
              </a:ext>
            </a:extLst>
          </p:cNvPr>
          <p:cNvSpPr>
            <a:spLocks noGrp="1"/>
          </p:cNvSpPr>
          <p:nvPr>
            <p:ph type="title"/>
          </p:nvPr>
        </p:nvSpPr>
        <p:spPr>
          <a:xfrm>
            <a:off x="838200" y="116550"/>
            <a:ext cx="10515600" cy="1325563"/>
          </a:xfrm>
        </p:spPr>
        <p:txBody>
          <a:bodyPr>
            <a:normAutofit/>
          </a:bodyPr>
          <a:lstStyle/>
          <a:p>
            <a:pPr algn="ctr"/>
            <a:r>
              <a:rPr lang="it-IT" sz="4000" dirty="0">
                <a:latin typeface="Georgia Pro" panose="02040502050405020303" pitchFamily="18" charset="0"/>
              </a:rPr>
              <a:t>I Fase: Risultati – Approccio 1</a:t>
            </a:r>
          </a:p>
        </p:txBody>
      </p:sp>
      <p:pic>
        <p:nvPicPr>
          <p:cNvPr id="10" name="Immagine 9">
            <a:extLst>
              <a:ext uri="{FF2B5EF4-FFF2-40B4-BE49-F238E27FC236}">
                <a16:creationId xmlns:a16="http://schemas.microsoft.com/office/drawing/2014/main" id="{303DC980-B95C-463E-B839-9686C8C59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01" y="1273337"/>
            <a:ext cx="7131864" cy="5468113"/>
          </a:xfrm>
          <a:prstGeom prst="rect">
            <a:avLst/>
          </a:prstGeom>
        </p:spPr>
      </p:pic>
      <p:sp>
        <p:nvSpPr>
          <p:cNvPr id="12" name="CasellaDiTesto 11">
            <a:extLst>
              <a:ext uri="{FF2B5EF4-FFF2-40B4-BE49-F238E27FC236}">
                <a16:creationId xmlns:a16="http://schemas.microsoft.com/office/drawing/2014/main" id="{EF4937A6-1148-4235-AAA0-5027D9317731}"/>
              </a:ext>
            </a:extLst>
          </p:cNvPr>
          <p:cNvSpPr txBox="1"/>
          <p:nvPr/>
        </p:nvSpPr>
        <p:spPr>
          <a:xfrm>
            <a:off x="7856738" y="2485747"/>
            <a:ext cx="4190260" cy="2308324"/>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Approccio 1: </a:t>
            </a:r>
            <a:r>
              <a:rPr lang="it-IT" dirty="0" err="1">
                <a:latin typeface="Georgia Pro" panose="02040502050405020303" pitchFamily="18" charset="0"/>
              </a:rPr>
              <a:t>Convolutional</a:t>
            </a:r>
            <a:r>
              <a:rPr lang="it-IT" dirty="0">
                <a:latin typeface="Georgia Pro" panose="02040502050405020303" pitchFamily="18" charset="0"/>
              </a:rPr>
              <a:t> </a:t>
            </a:r>
            <a:r>
              <a:rPr lang="it-IT" dirty="0" err="1">
                <a:latin typeface="Georgia Pro" panose="02040502050405020303" pitchFamily="18" charset="0"/>
              </a:rPr>
              <a:t>Neural</a:t>
            </a:r>
            <a:r>
              <a:rPr lang="it-IT" dirty="0">
                <a:latin typeface="Georgia Pro" panose="02040502050405020303" pitchFamily="18" charset="0"/>
              </a:rPr>
              <a:t> Network (CNN)</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Epoche: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30</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Training </a:t>
            </a:r>
            <a:r>
              <a:rPr lang="it-IT" dirty="0" err="1">
                <a:latin typeface="Georgia Pro" panose="02040502050405020303" pitchFamily="18" charset="0"/>
              </a:rPr>
              <a:t>Accuracy</a:t>
            </a:r>
            <a:r>
              <a:rPr lang="it-IT" dirty="0">
                <a:latin typeface="Georgia Pro" panose="02040502050405020303" pitchFamily="18" charset="0"/>
              </a:rPr>
              <a:t> media: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 40%</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Test </a:t>
            </a:r>
            <a:r>
              <a:rPr lang="it-IT" dirty="0" err="1">
                <a:latin typeface="Georgia Pro" panose="02040502050405020303" pitchFamily="18" charset="0"/>
              </a:rPr>
              <a:t>Accuracy</a:t>
            </a:r>
            <a:r>
              <a:rPr lang="it-IT" dirty="0">
                <a:latin typeface="Georgia Pro" panose="02040502050405020303" pitchFamily="18" charset="0"/>
              </a:rPr>
              <a:t> media: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 30%</a:t>
            </a:r>
          </a:p>
        </p:txBody>
      </p:sp>
    </p:spTree>
    <p:extLst>
      <p:ext uri="{BB962C8B-B14F-4D97-AF65-F5344CB8AC3E}">
        <p14:creationId xmlns:p14="http://schemas.microsoft.com/office/powerpoint/2010/main" val="319589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A4A41869-9394-4727-BA37-A76AE98B1F8D}"/>
              </a:ext>
            </a:extLst>
          </p:cNvPr>
          <p:cNvSpPr>
            <a:spLocks noGrp="1"/>
          </p:cNvSpPr>
          <p:nvPr>
            <p:ph type="title"/>
          </p:nvPr>
        </p:nvSpPr>
        <p:spPr>
          <a:xfrm>
            <a:off x="838200" y="0"/>
            <a:ext cx="10515600" cy="1325563"/>
          </a:xfrm>
        </p:spPr>
        <p:txBody>
          <a:bodyPr>
            <a:normAutofit/>
          </a:bodyPr>
          <a:lstStyle/>
          <a:p>
            <a:pPr algn="ctr"/>
            <a:r>
              <a:rPr lang="it-IT" sz="4000" dirty="0">
                <a:latin typeface="Georgia Pro" panose="02040502050405020303" pitchFamily="18" charset="0"/>
              </a:rPr>
              <a:t>I Fase: Risultati – Approccio 2</a:t>
            </a:r>
          </a:p>
        </p:txBody>
      </p:sp>
      <p:pic>
        <p:nvPicPr>
          <p:cNvPr id="3" name="Immagine 2">
            <a:extLst>
              <a:ext uri="{FF2B5EF4-FFF2-40B4-BE49-F238E27FC236}">
                <a16:creationId xmlns:a16="http://schemas.microsoft.com/office/drawing/2014/main" id="{176777BC-735E-4AD6-A535-64B067C37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35" y="1284095"/>
            <a:ext cx="7274072" cy="5338648"/>
          </a:xfrm>
          <a:prstGeom prst="rect">
            <a:avLst/>
          </a:prstGeom>
        </p:spPr>
      </p:pic>
      <p:sp>
        <p:nvSpPr>
          <p:cNvPr id="13" name="CasellaDiTesto 12">
            <a:extLst>
              <a:ext uri="{FF2B5EF4-FFF2-40B4-BE49-F238E27FC236}">
                <a16:creationId xmlns:a16="http://schemas.microsoft.com/office/drawing/2014/main" id="{99E5C8B3-2C03-4470-B3B6-7940D7963EAF}"/>
              </a:ext>
            </a:extLst>
          </p:cNvPr>
          <p:cNvSpPr txBox="1"/>
          <p:nvPr/>
        </p:nvSpPr>
        <p:spPr>
          <a:xfrm>
            <a:off x="7856738" y="2485747"/>
            <a:ext cx="4190260" cy="2308324"/>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Georgia Pro" panose="02040502050405020303" pitchFamily="18" charset="0"/>
              </a:rPr>
              <a:t>Approccio 2: </a:t>
            </a:r>
            <a:r>
              <a:rPr lang="it-IT" dirty="0" err="1">
                <a:latin typeface="Georgia Pro" panose="02040502050405020303" pitchFamily="18" charset="0"/>
              </a:rPr>
              <a:t>Fully-Convolutional</a:t>
            </a:r>
            <a:r>
              <a:rPr lang="it-IT" dirty="0">
                <a:latin typeface="Georgia Pro" panose="02040502050405020303" pitchFamily="18" charset="0"/>
              </a:rPr>
              <a:t> </a:t>
            </a:r>
            <a:r>
              <a:rPr lang="it-IT" dirty="0" err="1">
                <a:latin typeface="Georgia Pro" panose="02040502050405020303" pitchFamily="18" charset="0"/>
              </a:rPr>
              <a:t>Neural</a:t>
            </a:r>
            <a:r>
              <a:rPr lang="it-IT" dirty="0">
                <a:latin typeface="Georgia Pro" panose="02040502050405020303" pitchFamily="18" charset="0"/>
              </a:rPr>
              <a:t> Network (F-CNN)</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Epoche: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30</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Training </a:t>
            </a:r>
            <a:r>
              <a:rPr lang="it-IT" dirty="0" err="1">
                <a:latin typeface="Georgia Pro" panose="02040502050405020303" pitchFamily="18" charset="0"/>
              </a:rPr>
              <a:t>Accuracy</a:t>
            </a:r>
            <a:r>
              <a:rPr lang="it-IT" dirty="0">
                <a:latin typeface="Georgia Pro" panose="02040502050405020303" pitchFamily="18" charset="0"/>
              </a:rPr>
              <a:t> media: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 90%</a:t>
            </a:r>
          </a:p>
          <a:p>
            <a:pPr marL="285750" indent="-285750">
              <a:buFont typeface="Arial" panose="020B0604020202020204" pitchFamily="34" charset="0"/>
              <a:buChar char="•"/>
            </a:pPr>
            <a:endParaRPr lang="it-IT" dirty="0">
              <a:latin typeface="Georgia Pro" panose="02040502050405020303" pitchFamily="18" charset="0"/>
            </a:endParaRPr>
          </a:p>
          <a:p>
            <a:pPr marL="285750" indent="-285750">
              <a:buFont typeface="Arial" panose="020B0604020202020204" pitchFamily="34" charset="0"/>
              <a:buChar char="•"/>
            </a:pPr>
            <a:r>
              <a:rPr lang="it-IT" dirty="0">
                <a:latin typeface="Georgia Pro" panose="02040502050405020303" pitchFamily="18" charset="0"/>
              </a:rPr>
              <a:t>Test </a:t>
            </a:r>
            <a:r>
              <a:rPr lang="it-IT" dirty="0" err="1">
                <a:latin typeface="Georgia Pro" panose="02040502050405020303" pitchFamily="18" charset="0"/>
              </a:rPr>
              <a:t>Accuracy</a:t>
            </a:r>
            <a:r>
              <a:rPr lang="it-IT" dirty="0">
                <a:latin typeface="Georgia Pro" panose="02040502050405020303" pitchFamily="18" charset="0"/>
              </a:rPr>
              <a:t> media: </a:t>
            </a:r>
            <a:r>
              <a:rPr lang="it-IT" dirty="0">
                <a:solidFill>
                  <a:srgbClr val="FF0000"/>
                </a:solidFill>
                <a:effectLst>
                  <a:outerShdw blurRad="38100" dist="38100" dir="2700000" algn="tl">
                    <a:srgbClr val="000000">
                      <a:alpha val="43137"/>
                    </a:srgbClr>
                  </a:outerShdw>
                </a:effectLst>
                <a:latin typeface="Georgia Pro" panose="02040502050405020303" pitchFamily="18" charset="0"/>
              </a:rPr>
              <a:t>≈ 70%</a:t>
            </a:r>
          </a:p>
        </p:txBody>
      </p:sp>
    </p:spTree>
    <p:extLst>
      <p:ext uri="{BB962C8B-B14F-4D97-AF65-F5344CB8AC3E}">
        <p14:creationId xmlns:p14="http://schemas.microsoft.com/office/powerpoint/2010/main" val="245896594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TotalTime>
  <Words>907</Words>
  <Application>Microsoft Office PowerPoint</Application>
  <PresentationFormat>Widescreen</PresentationFormat>
  <Paragraphs>252</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Calibri</vt:lpstr>
      <vt:lpstr>Calibri Light</vt:lpstr>
      <vt:lpstr>Georgia Pro</vt:lpstr>
      <vt:lpstr>Tema di Office</vt:lpstr>
      <vt:lpstr>Analisi Colorimetrica via  Machine Learning</vt:lpstr>
      <vt:lpstr>Presentazione standard di PowerPoint</vt:lpstr>
      <vt:lpstr>I Fase: Analisi colorimetrica di immagini TEM di campioni di virus </vt:lpstr>
      <vt:lpstr>II Fase: Color Classification</vt:lpstr>
      <vt:lpstr>I Approccio: Convolutional Neural Network</vt:lpstr>
      <vt:lpstr>II Approccio: Fully-Convolutional Neural Network</vt:lpstr>
      <vt:lpstr>III Approccio: Support Vector Machine Multiclasse</vt:lpstr>
      <vt:lpstr>I Fase: Risultati – Approccio 1</vt:lpstr>
      <vt:lpstr>I Fase: Risultati – Approccio 2</vt:lpstr>
      <vt:lpstr>I Fase: Risultati – Approccio 3</vt:lpstr>
      <vt:lpstr>II Fase: Risultati – Approccio 1</vt:lpstr>
      <vt:lpstr>II Fase: Risultati – Approccio 2</vt:lpstr>
      <vt:lpstr>II Fase: Risultati – Approccio 3</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Nicholas Napolitano</dc:creator>
  <cp:lastModifiedBy>Nicholas Napolitano</cp:lastModifiedBy>
  <cp:revision>77</cp:revision>
  <dcterms:created xsi:type="dcterms:W3CDTF">2019-02-10T10:20:10Z</dcterms:created>
  <dcterms:modified xsi:type="dcterms:W3CDTF">2019-02-22T17:55:23Z</dcterms:modified>
</cp:coreProperties>
</file>