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69" r:id="rId18"/>
    <p:sldId id="270" r:id="rId19"/>
    <p:sldId id="271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90A9D-52BF-4157-85C7-AFACD8A70A0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B1206-9D6E-47A8-B4D7-CB8DCF39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7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edforward_neural_network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s.anu.edu.au/~./Tom.Gedeon/pdfs/ContribDataMinv2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4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2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1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25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74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2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94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7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1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3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2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4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2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7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5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5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1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1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3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25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67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23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3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5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alcoholic fermented juice of fresh grapes used as a beverage  -- Merriam Webster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 classifies wines based on region. Rest of world TYPICALLY categorizes by grape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 image from healthbenefitstimes.com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Wine is made in a multistep process: Grapes are harvested, pressed (releasing the juices), then sealed in airtight containers (typically barrels)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H2O’s Deep Learning is based on a multi-layer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feedforward artificial neural network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is trained with stochastic gradient descent using back-propagation.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H2O Deep Learning has implemented the method of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Gedeon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returns relative variable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descending order of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1206-9D6E-47A8-B4D7-CB8DCF3934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2533-106A-4EEF-8367-85D91AA5C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41872-B345-484C-A990-78B70BAEC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A2DE-366D-4B4C-A42B-58C2DF5B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790-2714-46A6-8234-9C3F68960F4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666C-8C84-401D-9D45-C91F3984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269B-6B23-4922-A007-049227C4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E32D-CAC3-4602-8FBB-B81737C9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0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FB0A-6E48-449B-A0E2-B361E925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AF319-4263-49B9-925F-7EBA53DEF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6C05-C4AC-4B07-B407-C1F56FD8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790-2714-46A6-8234-9C3F68960F4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9B16-D1F6-4FF2-81C2-B0161B99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D346-83BE-4E34-A31A-74FC6A5D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E32D-CAC3-4602-8FBB-B81737C9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317F0-F56F-4B49-9102-BCD37435F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691F6-4B6F-421C-9B2D-131549672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0C95-66DE-427D-961E-BB4A735C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790-2714-46A6-8234-9C3F68960F4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6C8A-5112-40FB-BB14-5570FE1D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BA7A-44F4-4CF2-A90B-96BD307D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E32D-CAC3-4602-8FBB-B81737C9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5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80F5-20A8-462F-841B-AA75523E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987A-1D4D-45F5-8F2C-6EF51BB1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7DBB-FEA5-4D45-8092-783A1C32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790-2714-46A6-8234-9C3F68960F4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664D3-EFB0-4389-AF7E-68FB845E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E995-41BB-42EE-8535-F37301B1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E32D-CAC3-4602-8FBB-B81737C9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690D-1215-48CA-A396-B587DE54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C37DA-6144-4817-BEE2-8B1446E6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FF90-DA8C-4324-8C6C-E224466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790-2714-46A6-8234-9C3F68960F4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F251-7392-4576-984B-49653CBD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1FA6-DE24-414A-B7D5-AE3C266F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E32D-CAC3-4602-8FBB-B81737C9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C531-D43D-4BDA-9F22-9311C278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E062-F355-4EBA-9448-9D9BC7DE5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18AB0-62A7-4B82-9A8A-ADEDACCFD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4687B-6784-4C8A-893E-18367B91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790-2714-46A6-8234-9C3F68960F4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111D7-2EDF-451B-A7A0-A657F07D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D1D2D-D72A-4908-B6ED-1E8193C7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E32D-CAC3-4602-8FBB-B81737C9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195E-7372-4BEC-AB25-2AFFCC12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D47F-7DC5-4F0E-BC2F-E7896C30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BEB28-6EE0-4308-8D92-A321837D1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A45EA-0439-43DB-A024-1636C7EF5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CE3AB-404B-4C93-BEB5-EA1FD3146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5257C-9591-4487-B6AF-A49F27E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790-2714-46A6-8234-9C3F68960F4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B0D61-F876-4230-B1B7-810714D3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599F6-B199-4D78-943D-B92FED2D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E32D-CAC3-4602-8FBB-B81737C9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4DF9-C091-4DD2-9349-13A9ED90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8E791-5FC1-4F15-88F0-B7C6BCC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790-2714-46A6-8234-9C3F68960F4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FAAF4-AF6C-4863-8445-7F8F88B5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A54CE-FFD4-4D41-B5DD-2CF806D0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E32D-CAC3-4602-8FBB-B81737C9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2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A2E60-8C60-4AF3-ADAE-8B639104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790-2714-46A6-8234-9C3F68960F4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EADCF-3D5E-4378-8D4B-850A3E3D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746B6-16B6-4B40-9296-BEE3E95D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E32D-CAC3-4602-8FBB-B81737C9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2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4019-825A-49A4-8FDB-DB69AC69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C604-1C6F-4D12-807A-73B432F6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9242D-5BBE-48C6-8DD1-F5A13CAFD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A04A6-D2F1-41F0-B5CA-C8F6B55D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790-2714-46A6-8234-9C3F68960F4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678C7-DFF8-4A10-BC96-2AB9B18B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DE203-8B70-43E4-B5AE-6B661025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E32D-CAC3-4602-8FBB-B81737C9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1171-D820-403B-9051-91567983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17B6A-9E85-4C7E-AC37-A1BC21F61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53386-19B9-41E9-8C69-6EBE9A3F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7DA66-629B-43D6-AB11-65522A85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790-2714-46A6-8234-9C3F68960F4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AF361-4E81-419F-ADE1-81A2ED7D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130B6-54D0-4710-85DD-826C4F1F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E32D-CAC3-4602-8FBB-B81737C9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6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CD2A4-4284-4CA3-BAF6-6ADBDD25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13437-2C72-4A2A-8FF4-673CD096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DC6F-5056-4984-B67F-ED6E227C4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3790-2714-46A6-8234-9C3F68960F4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6DCB1-B7D5-4BF5-813A-CD965A179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FD94-F202-4E1C-91C0-916D8F5B4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E32D-CAC3-4602-8FBB-B81737C9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60CD0BE9-434E-49D7-8BA8-1CC86FCE8473}"/>
              </a:ext>
            </a:extLst>
          </p:cNvPr>
          <p:cNvSpPr txBox="1"/>
          <p:nvPr/>
        </p:nvSpPr>
        <p:spPr>
          <a:xfrm>
            <a:off x="0" y="4196775"/>
            <a:ext cx="12192000" cy="1569660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Text Mining Reviews for                       NICHOLAS V. 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Wine Classification                               NIKOLOV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ILLINOIS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219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923877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PREPROCESSING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 Selection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Character Vector Text Mining (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ngram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tokenization)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Dummy Variable Creation</a:t>
            </a:r>
          </a:p>
        </p:txBody>
      </p:sp>
    </p:spTree>
    <p:extLst>
      <p:ext uri="{BB962C8B-B14F-4D97-AF65-F5344CB8AC3E}">
        <p14:creationId xmlns:p14="http://schemas.microsoft.com/office/powerpoint/2010/main" val="143938601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3662541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PREPROCESSING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 Selection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Character Vector Text Mining (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ngram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tokenization)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Dummy Variable Creation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Training/Test Split</a:t>
            </a:r>
          </a:p>
        </p:txBody>
      </p:sp>
    </p:spTree>
    <p:extLst>
      <p:ext uri="{BB962C8B-B14F-4D97-AF65-F5344CB8AC3E}">
        <p14:creationId xmlns:p14="http://schemas.microsoft.com/office/powerpoint/2010/main" val="278806155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1446550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DEVELOPMENT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First model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77964991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185214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DEVELOPMENT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First model – Random Forest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Initial goal of 67% achieved</a:t>
            </a:r>
          </a:p>
          <a:p>
            <a:pPr marL="1371600" lvl="2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1-gram tokenization</a:t>
            </a:r>
          </a:p>
        </p:txBody>
      </p:sp>
    </p:spTree>
    <p:extLst>
      <p:ext uri="{BB962C8B-B14F-4D97-AF65-F5344CB8AC3E}">
        <p14:creationId xmlns:p14="http://schemas.microsoft.com/office/powerpoint/2010/main" val="24330130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554545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DEVELOPMENT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First model – Random Forest/Bagging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Initial goal of 67% achieved</a:t>
            </a:r>
          </a:p>
          <a:p>
            <a:pPr marL="1371600" lvl="2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1-gram tokenization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Limitations – larger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17E9E-8BD6-4D9C-B6F3-8B2E165C3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880" y="2782374"/>
            <a:ext cx="4964720" cy="30421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254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9F7DB-FC8A-4D88-907A-E3FE9D40A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71" y="2782374"/>
            <a:ext cx="4964720" cy="30421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3342072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554545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DEVELOPMENT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First model – Random Forest/Bagging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Initial goal of 67% achieved</a:t>
            </a:r>
          </a:p>
          <a:p>
            <a:pPr marL="1371600" lvl="2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1-gram tokenization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Limitations – larger models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D096C2-B309-4433-902D-6AB7C485C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559009"/>
              </p:ext>
            </p:extLst>
          </p:nvPr>
        </p:nvGraphicFramePr>
        <p:xfrm>
          <a:off x="656479" y="3107136"/>
          <a:ext cx="470217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1088">
                  <a:extLst>
                    <a:ext uri="{9D8B030D-6E8A-4147-A177-3AD203B41FA5}">
                      <a16:colId xmlns:a16="http://schemas.microsoft.com/office/drawing/2014/main" val="2651167635"/>
                    </a:ext>
                  </a:extLst>
                </a:gridCol>
                <a:gridCol w="2351088">
                  <a:extLst>
                    <a:ext uri="{9D8B030D-6E8A-4147-A177-3AD203B41FA5}">
                      <a16:colId xmlns:a16="http://schemas.microsoft.com/office/drawing/2014/main" val="225769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Wine Variety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6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Cabernet Sauvignon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3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Chardonnay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2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Malbec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4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4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Pinot Gris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4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Pinot Noir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Riesling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6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Zinfandel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0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29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554545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DEVELOPMENT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First model – Random Forest/Bagging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Initial goal of 67% achieved</a:t>
            </a:r>
          </a:p>
          <a:p>
            <a:pPr marL="1371600" lvl="2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1-gram tokenization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Limitations – larger models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D096C2-B309-4433-902D-6AB7C485CD94}"/>
              </a:ext>
            </a:extLst>
          </p:cNvPr>
          <p:cNvGraphicFramePr>
            <a:graphicFrameLocks noGrp="1"/>
          </p:cNvGraphicFramePr>
          <p:nvPr/>
        </p:nvGraphicFramePr>
        <p:xfrm>
          <a:off x="656479" y="3107136"/>
          <a:ext cx="470217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1088">
                  <a:extLst>
                    <a:ext uri="{9D8B030D-6E8A-4147-A177-3AD203B41FA5}">
                      <a16:colId xmlns:a16="http://schemas.microsoft.com/office/drawing/2014/main" val="2651167635"/>
                    </a:ext>
                  </a:extLst>
                </a:gridCol>
                <a:gridCol w="2351088">
                  <a:extLst>
                    <a:ext uri="{9D8B030D-6E8A-4147-A177-3AD203B41FA5}">
                      <a16:colId xmlns:a16="http://schemas.microsoft.com/office/drawing/2014/main" val="225769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Wine Variety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6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Cabernet Sauvignon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3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Chardonnay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2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Malbec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4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4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Pinot Gris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4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Pinot Noir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Riesling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6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Zinfandel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0074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5D55ADB2-5E23-4473-A569-69C444AF0054}"/>
              </a:ext>
            </a:extLst>
          </p:cNvPr>
          <p:cNvSpPr/>
          <p:nvPr/>
        </p:nvSpPr>
        <p:spPr>
          <a:xfrm>
            <a:off x="5682343" y="4217437"/>
            <a:ext cx="2463281" cy="10450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Vs. Random 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0DD4-D730-45FF-964C-00B3F2DFE34A}"/>
              </a:ext>
            </a:extLst>
          </p:cNvPr>
          <p:cNvSpPr txBox="1"/>
          <p:nvPr/>
        </p:nvSpPr>
        <p:spPr>
          <a:xfrm>
            <a:off x="8789437" y="4416785"/>
            <a:ext cx="252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&gt;70% Error</a:t>
            </a:r>
          </a:p>
        </p:txBody>
      </p:sp>
    </p:spTree>
    <p:extLst>
      <p:ext uri="{BB962C8B-B14F-4D97-AF65-F5344CB8AC3E}">
        <p14:creationId xmlns:p14="http://schemas.microsoft.com/office/powerpoint/2010/main" val="298871109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3293209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DEVELOPMENT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First model – Random Forest/Bagging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Initial goal of 67% achieved</a:t>
            </a:r>
          </a:p>
          <a:p>
            <a:pPr marL="1371600" lvl="2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1-gram tokenization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Limitations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Second Model – 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15230510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3662541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DEVELOPMENT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First model – Random Forest/Bagging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Initial goal of 67% achieved</a:t>
            </a:r>
          </a:p>
          <a:p>
            <a:pPr marL="1371600" lvl="2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1-gram tokenization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Limitations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Second Model – Artificial Neural Network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Initial difficulty with high class error</a:t>
            </a:r>
          </a:p>
        </p:txBody>
      </p:sp>
    </p:spTree>
    <p:extLst>
      <p:ext uri="{BB962C8B-B14F-4D97-AF65-F5344CB8AC3E}">
        <p14:creationId xmlns:p14="http://schemas.microsoft.com/office/powerpoint/2010/main" val="10604542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4031873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DEVELOPMENT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First model – Random Forest/Bagging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Initial goal of 67% achieved</a:t>
            </a:r>
          </a:p>
          <a:p>
            <a:pPr marL="1371600" lvl="2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1-gram tokenization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Limitations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Second Model – Artificial Neural Network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Initial difficulty with high class error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Implementing 2 and 3-gram tokenization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190A4D-273B-435C-9FE4-7F449287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603" y="4112659"/>
            <a:ext cx="4238099" cy="2601749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5278208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WHAT IS WINE? (yes, really)</a:t>
            </a:r>
          </a:p>
        </p:txBody>
      </p:sp>
    </p:spTree>
    <p:extLst>
      <p:ext uri="{BB962C8B-B14F-4D97-AF65-F5344CB8AC3E}">
        <p14:creationId xmlns:p14="http://schemas.microsoft.com/office/powerpoint/2010/main" val="30204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4401205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DEVELOPMENT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First model – Random Forest/Bagging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Initial goal of 67% achieved</a:t>
            </a:r>
          </a:p>
          <a:p>
            <a:pPr marL="1371600" lvl="2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1-gram tokenization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Limitations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Second Model – Artificial Neural Network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Initial difficulty with high class error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Implementing 2 and 3-gram tokenization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Validated on test data – 78-78.5% accuracy</a:t>
            </a:r>
          </a:p>
        </p:txBody>
      </p:sp>
    </p:spTree>
    <p:extLst>
      <p:ext uri="{BB962C8B-B14F-4D97-AF65-F5344CB8AC3E}">
        <p14:creationId xmlns:p14="http://schemas.microsoft.com/office/powerpoint/2010/main" val="426585658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1446550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FINAL MODEL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71369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1815882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FINAL MODEL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Feedforward Artificial Neural Network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Two hidden layers with 12 and 10 neurons respectively</a:t>
            </a:r>
          </a:p>
        </p:txBody>
      </p:sp>
    </p:spTree>
    <p:extLst>
      <p:ext uri="{BB962C8B-B14F-4D97-AF65-F5344CB8AC3E}">
        <p14:creationId xmlns:p14="http://schemas.microsoft.com/office/powerpoint/2010/main" val="174843765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185214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FINAL MODEL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Feedforward Artificial Neural Network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Two hidden layers with 12 and 10 neurons respectively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Maxout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activation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AB80B-6972-422B-899B-88B6E9C7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54" y="2903201"/>
            <a:ext cx="3022159" cy="10515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508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F322D-B880-415D-92EE-B02B6036D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10" y="4322235"/>
            <a:ext cx="2377646" cy="3505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2773362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554545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FINAL MODEL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Feedforward Artificial Neural Network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Two hidden layers with 12 and 10 neurons respectively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Maxout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activation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Cross entropy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B1080-1C1E-4AB9-A1F3-D3B88A3BE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26" y="3078449"/>
            <a:ext cx="3619814" cy="7011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0083646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923877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FINAL MODEL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Feedforward Artificial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Neural Network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Two hidden layers with 12 and 10 neurons respectively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Maxout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activation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Cross entropy loss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20 epochs</a:t>
            </a:r>
          </a:p>
        </p:txBody>
      </p:sp>
    </p:spTree>
    <p:extLst>
      <p:ext uri="{BB962C8B-B14F-4D97-AF65-F5344CB8AC3E}">
        <p14:creationId xmlns:p14="http://schemas.microsoft.com/office/powerpoint/2010/main" val="221349103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923877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FINAL MODEL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Feedforward Artificial Neural Network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Two hidden layers with 12 and 10 neurons respectively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Maxout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activation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Cross entropy loss</a:t>
            </a:r>
          </a:p>
          <a:p>
            <a:pPr marL="914400" lvl="1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20 epochs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B116E7-76B5-440C-AD4C-4B510A891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60075"/>
              </p:ext>
            </p:extLst>
          </p:nvPr>
        </p:nvGraphicFramePr>
        <p:xfrm>
          <a:off x="824430" y="3256425"/>
          <a:ext cx="470217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1088">
                  <a:extLst>
                    <a:ext uri="{9D8B030D-6E8A-4147-A177-3AD203B41FA5}">
                      <a16:colId xmlns:a16="http://schemas.microsoft.com/office/drawing/2014/main" val="2651167635"/>
                    </a:ext>
                  </a:extLst>
                </a:gridCol>
                <a:gridCol w="2351088">
                  <a:extLst>
                    <a:ext uri="{9D8B030D-6E8A-4147-A177-3AD203B41FA5}">
                      <a16:colId xmlns:a16="http://schemas.microsoft.com/office/drawing/2014/main" val="225769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Wine Variety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6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Cabernet Sauvignon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30.18%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(-22.99%)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3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Chardonnay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13.75%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(-34.08%)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2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Malbec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17.02%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(-75.99%)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4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33.74%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(-53.19%)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4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Pinot Gris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27.5%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(-52.11%)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4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Pinot Noir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19.30%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(-20%)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Riesling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13.50%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(-42.5%)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6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Zinfandel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32.65%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(-49.23%)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0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97983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1446550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FUTURE IMPROVEMENTS</a:t>
            </a:r>
          </a:p>
          <a:p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More Implemented Tokens (I.e. more variables)</a:t>
            </a:r>
          </a:p>
        </p:txBody>
      </p:sp>
    </p:spTree>
    <p:extLst>
      <p:ext uri="{BB962C8B-B14F-4D97-AF65-F5344CB8AC3E}">
        <p14:creationId xmlns:p14="http://schemas.microsoft.com/office/powerpoint/2010/main" val="324569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554545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FUTURE IMPROVEMENTS</a:t>
            </a:r>
          </a:p>
          <a:p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More Implemented Tokens (I.e. more variables)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Higher Tokens (e.g. 4-gram)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6620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923877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FUTURE IMPROVEMENTS</a:t>
            </a:r>
          </a:p>
          <a:p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More Implemented Tokens (I.e. more variables)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Higher Tokens (e.g. 4-gram)</a:t>
            </a: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0632413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1446550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WHAT IS WINE? (yes, really)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“The alcoholic fermented juice of fresh grapes used as a beverage”</a:t>
            </a:r>
          </a:p>
        </p:txBody>
      </p:sp>
    </p:spTree>
    <p:extLst>
      <p:ext uri="{BB962C8B-B14F-4D97-AF65-F5344CB8AC3E}">
        <p14:creationId xmlns:p14="http://schemas.microsoft.com/office/powerpoint/2010/main" val="2693799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3662541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FUTURE IMPROVEMENTS</a:t>
            </a:r>
          </a:p>
          <a:p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More Implemented Tokens (I.e. more variables)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Higher Tokens (e.g. 4-gram)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Binary Classification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Implement Winery Variable</a:t>
            </a:r>
          </a:p>
        </p:txBody>
      </p:sp>
    </p:spTree>
    <p:extLst>
      <p:ext uri="{BB962C8B-B14F-4D97-AF65-F5344CB8AC3E}">
        <p14:creationId xmlns:p14="http://schemas.microsoft.com/office/powerpoint/2010/main" val="2425045854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4401205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FUTURE IMPROVEMENTS</a:t>
            </a:r>
          </a:p>
          <a:p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More Implemented Tokens (I.e. more variables)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Higher Tokens (e.g. 4-gram)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Binary Classification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Implement Winery Variable</a:t>
            </a: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Incorporate Additional Classes (I.e. more wines to predict)</a:t>
            </a:r>
          </a:p>
        </p:txBody>
      </p:sp>
    </p:spTree>
    <p:extLst>
      <p:ext uri="{BB962C8B-B14F-4D97-AF65-F5344CB8AC3E}">
        <p14:creationId xmlns:p14="http://schemas.microsoft.com/office/powerpoint/2010/main" val="1857911598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5139869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FUTURE IMPROVEMENTS</a:t>
            </a:r>
          </a:p>
          <a:p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More Implemented Tokens (I.e. more variables)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Higher Tokens (e.g. 4-gram)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Binary Classification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Implement Winery Variable</a:t>
            </a: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Incorporate Additional Classes (I.e. more wines to predict)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Using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Tensorflow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for GPU Support and More Layer Control</a:t>
            </a:r>
          </a:p>
        </p:txBody>
      </p:sp>
    </p:spTree>
    <p:extLst>
      <p:ext uri="{BB962C8B-B14F-4D97-AF65-F5344CB8AC3E}">
        <p14:creationId xmlns:p14="http://schemas.microsoft.com/office/powerpoint/2010/main" val="1819538494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3847207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REFERENCES</a:t>
            </a:r>
          </a:p>
          <a:p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Goodfellow</a:t>
            </a:r>
            <a:r>
              <a:rPr lang="en-US" dirty="0">
                <a:solidFill>
                  <a:schemeClr val="bg1"/>
                </a:solidFill>
              </a:rPr>
              <a:t>, I., </a:t>
            </a:r>
            <a:r>
              <a:rPr lang="en-US" dirty="0" err="1">
                <a:solidFill>
                  <a:schemeClr val="bg1"/>
                </a:solidFill>
              </a:rPr>
              <a:t>Warde</a:t>
            </a:r>
            <a:r>
              <a:rPr lang="en-US" dirty="0">
                <a:solidFill>
                  <a:schemeClr val="bg1"/>
                </a:solidFill>
              </a:rPr>
              <a:t>-Farley, D., Mirza, M., </a:t>
            </a:r>
            <a:r>
              <a:rPr lang="en-US" dirty="0" err="1">
                <a:solidFill>
                  <a:schemeClr val="bg1"/>
                </a:solidFill>
              </a:rPr>
              <a:t>Courville</a:t>
            </a:r>
            <a:r>
              <a:rPr lang="en-US" dirty="0">
                <a:solidFill>
                  <a:schemeClr val="bg1"/>
                </a:solidFill>
              </a:rPr>
              <a:t>, A. and </a:t>
            </a:r>
            <a:r>
              <a:rPr lang="en-US" dirty="0" err="1">
                <a:solidFill>
                  <a:schemeClr val="bg1"/>
                </a:solidFill>
              </a:rPr>
              <a:t>Bengio</a:t>
            </a:r>
            <a:r>
              <a:rPr lang="en-US" dirty="0">
                <a:solidFill>
                  <a:schemeClr val="bg1"/>
                </a:solidFill>
              </a:rPr>
              <a:t>, Y. (2013). </a:t>
            </a:r>
            <a:r>
              <a:rPr lang="en-US" dirty="0" err="1">
                <a:solidFill>
                  <a:schemeClr val="bg1"/>
                </a:solidFill>
              </a:rPr>
              <a:t>Maxout</a:t>
            </a:r>
            <a:r>
              <a:rPr lang="en-US" dirty="0">
                <a:solidFill>
                  <a:schemeClr val="bg1"/>
                </a:solidFill>
              </a:rPr>
              <a:t> Networks.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Goodfellow</a:t>
            </a:r>
            <a:r>
              <a:rPr lang="en-US" dirty="0">
                <a:solidFill>
                  <a:schemeClr val="bg1"/>
                </a:solidFill>
              </a:rPr>
              <a:t>, I., </a:t>
            </a:r>
            <a:r>
              <a:rPr lang="en-US" dirty="0" err="1">
                <a:solidFill>
                  <a:schemeClr val="bg1"/>
                </a:solidFill>
              </a:rPr>
              <a:t>Bengio</a:t>
            </a:r>
            <a:r>
              <a:rPr lang="en-US" dirty="0">
                <a:solidFill>
                  <a:schemeClr val="bg1"/>
                </a:solidFill>
              </a:rPr>
              <a:t>, Y., </a:t>
            </a:r>
            <a:r>
              <a:rPr lang="en-US" dirty="0" err="1">
                <a:solidFill>
                  <a:schemeClr val="bg1"/>
                </a:solidFill>
              </a:rPr>
              <a:t>Courville</a:t>
            </a:r>
            <a:r>
              <a:rPr lang="en-US" dirty="0">
                <a:solidFill>
                  <a:schemeClr val="bg1"/>
                </a:solidFill>
              </a:rPr>
              <a:t>, A. (2016). Deep Learning. MIT Press.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Silge</a:t>
            </a:r>
            <a:r>
              <a:rPr lang="en-US" dirty="0">
                <a:solidFill>
                  <a:schemeClr val="bg1"/>
                </a:solidFill>
              </a:rPr>
              <a:t>, J., &amp; Robinson, D. (2017). </a:t>
            </a:r>
            <a:r>
              <a:rPr lang="en-US" i="1" dirty="0">
                <a:solidFill>
                  <a:schemeClr val="bg1"/>
                </a:solidFill>
              </a:rPr>
              <a:t>Text mining with R</a:t>
            </a:r>
            <a:r>
              <a:rPr lang="en-US" dirty="0">
                <a:solidFill>
                  <a:schemeClr val="bg1"/>
                </a:solidFill>
              </a:rPr>
              <a:t>. Beijing: O'Reilly.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Kuhn, M., &amp; Johnson, K. (2013). </a:t>
            </a:r>
            <a:r>
              <a:rPr lang="en-US" i="1" dirty="0">
                <a:solidFill>
                  <a:schemeClr val="bg1"/>
                </a:solidFill>
              </a:rPr>
              <a:t>Applied Predictive Modeling</a:t>
            </a:r>
            <a:r>
              <a:rPr lang="en-US" dirty="0">
                <a:solidFill>
                  <a:schemeClr val="bg1"/>
                </a:solidFill>
              </a:rPr>
              <a:t>. Springer.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Eigel</a:t>
            </a:r>
            <a:r>
              <a:rPr lang="en-US" dirty="0">
                <a:solidFill>
                  <a:schemeClr val="bg1"/>
                </a:solidFill>
              </a:rPr>
              <a:t>, K. (2018). How Wine is Made: From Grapes to Glass. Retrieved from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https://winefolly.com/review/how-wine-is-made-in-pictures/</a:t>
            </a:r>
          </a:p>
        </p:txBody>
      </p:sp>
    </p:spTree>
    <p:extLst>
      <p:ext uri="{BB962C8B-B14F-4D97-AF65-F5344CB8AC3E}">
        <p14:creationId xmlns:p14="http://schemas.microsoft.com/office/powerpoint/2010/main" val="30718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185214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WHAT IS WINE? (yes, really)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“The alcoholic fermented juice of fresh grapes used as a beverage”</a:t>
            </a:r>
            <a:b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Classifications based on grape (Europe vs. World)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2E0C1-7FB8-4678-87EA-94CF4A166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71" y="2550393"/>
            <a:ext cx="5564296" cy="3072820"/>
          </a:xfrm>
          <a:prstGeom prst="rect">
            <a:avLst/>
          </a:prstGeom>
          <a:effectLst>
            <a:innerShdw blurRad="1270000">
              <a:prstClr val="black"/>
            </a:innerShdw>
            <a:softEdge rad="4318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DA459E-4329-4364-A464-25DB1726A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2550393"/>
            <a:ext cx="6381750" cy="3524250"/>
          </a:xfrm>
          <a:prstGeom prst="rect">
            <a:avLst/>
          </a:prstGeom>
          <a:effectLst>
            <a:innerShdw blurRad="114300">
              <a:prstClr val="black"/>
            </a:innerShdw>
            <a:softEdge rad="7874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A9C2E-88A6-45B5-9AC1-D82A0A90AB26}"/>
              </a:ext>
            </a:extLst>
          </p:cNvPr>
          <p:cNvSpPr txBox="1"/>
          <p:nvPr/>
        </p:nvSpPr>
        <p:spPr>
          <a:xfrm>
            <a:off x="190586" y="5588282"/>
            <a:ext cx="2523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CABERNET SAVIGNON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F72B2-D7A9-477E-A876-9403338B272B}"/>
              </a:ext>
            </a:extLst>
          </p:cNvPr>
          <p:cNvSpPr txBox="1"/>
          <p:nvPr/>
        </p:nvSpPr>
        <p:spPr>
          <a:xfrm>
            <a:off x="7825859" y="5725125"/>
            <a:ext cx="1721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CHARDONNAY</a:t>
            </a:r>
          </a:p>
        </p:txBody>
      </p:sp>
    </p:spTree>
    <p:extLst>
      <p:ext uri="{BB962C8B-B14F-4D97-AF65-F5344CB8AC3E}">
        <p14:creationId xmlns:p14="http://schemas.microsoft.com/office/powerpoint/2010/main" val="13643389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923877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WHAT IS WINE? (yes, really)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“The alcoholic fermented juice of fresh grapes used as a beverage”</a:t>
            </a:r>
            <a:b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Classifications based on grape (Europe vs. World)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How wine is made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27406-9C85-49AD-B16E-9969A9F9C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4" y="3429000"/>
            <a:ext cx="4429125" cy="3321844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19978980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1446550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PREPROCESSING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 Selection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1E60A6-1B74-47C2-A60F-F50E9AE1D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03008"/>
              </p:ext>
            </p:extLst>
          </p:nvPr>
        </p:nvGraphicFramePr>
        <p:xfrm>
          <a:off x="0" y="4615582"/>
          <a:ext cx="12191996" cy="22424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3770">
                  <a:extLst>
                    <a:ext uri="{9D8B030D-6E8A-4147-A177-3AD203B41FA5}">
                      <a16:colId xmlns:a16="http://schemas.microsoft.com/office/drawing/2014/main" val="3966166013"/>
                    </a:ext>
                  </a:extLst>
                </a:gridCol>
                <a:gridCol w="1398482">
                  <a:extLst>
                    <a:ext uri="{9D8B030D-6E8A-4147-A177-3AD203B41FA5}">
                      <a16:colId xmlns:a16="http://schemas.microsoft.com/office/drawing/2014/main" val="4248010317"/>
                    </a:ext>
                  </a:extLst>
                </a:gridCol>
                <a:gridCol w="1333770">
                  <a:extLst>
                    <a:ext uri="{9D8B030D-6E8A-4147-A177-3AD203B41FA5}">
                      <a16:colId xmlns:a16="http://schemas.microsoft.com/office/drawing/2014/main" val="2919884632"/>
                    </a:ext>
                  </a:extLst>
                </a:gridCol>
                <a:gridCol w="1333770">
                  <a:extLst>
                    <a:ext uri="{9D8B030D-6E8A-4147-A177-3AD203B41FA5}">
                      <a16:colId xmlns:a16="http://schemas.microsoft.com/office/drawing/2014/main" val="4289322428"/>
                    </a:ext>
                  </a:extLst>
                </a:gridCol>
                <a:gridCol w="1333770">
                  <a:extLst>
                    <a:ext uri="{9D8B030D-6E8A-4147-A177-3AD203B41FA5}">
                      <a16:colId xmlns:a16="http://schemas.microsoft.com/office/drawing/2014/main" val="1670769791"/>
                    </a:ext>
                  </a:extLst>
                </a:gridCol>
                <a:gridCol w="1395447">
                  <a:extLst>
                    <a:ext uri="{9D8B030D-6E8A-4147-A177-3AD203B41FA5}">
                      <a16:colId xmlns:a16="http://schemas.microsoft.com/office/drawing/2014/main" val="3629354327"/>
                    </a:ext>
                  </a:extLst>
                </a:gridCol>
                <a:gridCol w="1395447">
                  <a:extLst>
                    <a:ext uri="{9D8B030D-6E8A-4147-A177-3AD203B41FA5}">
                      <a16:colId xmlns:a16="http://schemas.microsoft.com/office/drawing/2014/main" val="1653537781"/>
                    </a:ext>
                  </a:extLst>
                </a:gridCol>
                <a:gridCol w="1333770">
                  <a:extLst>
                    <a:ext uri="{9D8B030D-6E8A-4147-A177-3AD203B41FA5}">
                      <a16:colId xmlns:a16="http://schemas.microsoft.com/office/drawing/2014/main" val="814077772"/>
                    </a:ext>
                  </a:extLst>
                </a:gridCol>
                <a:gridCol w="1333770">
                  <a:extLst>
                    <a:ext uri="{9D8B030D-6E8A-4147-A177-3AD203B41FA5}">
                      <a16:colId xmlns:a16="http://schemas.microsoft.com/office/drawing/2014/main" val="15869617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3783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Tart and…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Williamette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Williamette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Rainstorm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Pinot Gris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74506"/>
                  </a:ext>
                </a:extLst>
              </a:tr>
              <a:tr h="521250"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soft…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Burgundy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MÃ¢con-Milly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Lamartine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Vignerons des Terres </a:t>
                      </a:r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SecrÃ¨tes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Chardonnay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33553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r>
                        <a:rPr lang="en-US" dirty="0"/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Blackberry…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Northern 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Navarra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Tandem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Tempranillo-Merlot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5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2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1446550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PREPROCESSING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 Selection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62DB9C-3E8F-4731-ACA6-C1CDC7D1B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24161"/>
              </p:ext>
            </p:extLst>
          </p:nvPr>
        </p:nvGraphicFramePr>
        <p:xfrm>
          <a:off x="1187450" y="2353310"/>
          <a:ext cx="3772049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4136">
                  <a:extLst>
                    <a:ext uri="{9D8B030D-6E8A-4147-A177-3AD203B41FA5}">
                      <a16:colId xmlns:a16="http://schemas.microsoft.com/office/drawing/2014/main" val="593551526"/>
                    </a:ext>
                  </a:extLst>
                </a:gridCol>
                <a:gridCol w="1667913">
                  <a:extLst>
                    <a:ext uri="{9D8B030D-6E8A-4147-A177-3AD203B41FA5}">
                      <a16:colId xmlns:a16="http://schemas.microsoft.com/office/drawing/2014/main" val="3756311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Wine Variety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3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Cabernet Sauvignon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5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Chardonnay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1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Malbec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7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4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Pinot Gris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1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Pinot Noir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5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Riesling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59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Zinfandel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8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2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185214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PREPROCESSING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 Selection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Character Vector Text Mining (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ngram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tokenization)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56F93-8A63-4478-9B8B-A5129F9B9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932"/>
            <a:ext cx="1874039" cy="45710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91BE26-FE29-49B4-AEBA-E24C1F5D9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39" y="2285255"/>
            <a:ext cx="2455365" cy="45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4405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3450FBE-A9B1-4AE7-9ADF-259F0BD86D65}"/>
              </a:ext>
            </a:extLst>
          </p:cNvPr>
          <p:cNvSpPr txBox="1"/>
          <p:nvPr/>
        </p:nvSpPr>
        <p:spPr>
          <a:xfrm>
            <a:off x="0" y="0"/>
            <a:ext cx="12192000" cy="2185214"/>
          </a:xfrm>
          <a:prstGeom prst="rect">
            <a:avLst/>
          </a:prstGeom>
          <a:ln w="38100" cap="sq"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PREPROCESSING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 Selection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Character Vector Text Mining (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ngram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tokenization)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56F93-8A63-4478-9B8B-A5129F9B9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932"/>
            <a:ext cx="1874039" cy="45710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591627-726B-48A5-A51F-3EE3134C0440}"/>
              </a:ext>
            </a:extLst>
          </p:cNvPr>
          <p:cNvSpPr/>
          <p:nvPr/>
        </p:nvSpPr>
        <p:spPr>
          <a:xfrm>
            <a:off x="0" y="2521117"/>
            <a:ext cx="1874039" cy="231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77583-2FC3-4D8C-8B5E-62E7D9846001}"/>
              </a:ext>
            </a:extLst>
          </p:cNvPr>
          <p:cNvSpPr/>
          <p:nvPr/>
        </p:nvSpPr>
        <p:spPr>
          <a:xfrm>
            <a:off x="0" y="2738542"/>
            <a:ext cx="1874039" cy="231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A6339F-D56D-47B4-8955-17C387B3CB27}"/>
              </a:ext>
            </a:extLst>
          </p:cNvPr>
          <p:cNvSpPr/>
          <p:nvPr/>
        </p:nvSpPr>
        <p:spPr>
          <a:xfrm>
            <a:off x="0" y="3888044"/>
            <a:ext cx="1874039" cy="231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71DA7E-8738-4DA8-A570-65FDFFA6625C}"/>
              </a:ext>
            </a:extLst>
          </p:cNvPr>
          <p:cNvSpPr/>
          <p:nvPr/>
        </p:nvSpPr>
        <p:spPr>
          <a:xfrm>
            <a:off x="0" y="4105469"/>
            <a:ext cx="1874039" cy="231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340F1-E4C5-4BB2-99F4-C9279154B302}"/>
              </a:ext>
            </a:extLst>
          </p:cNvPr>
          <p:cNvSpPr/>
          <p:nvPr/>
        </p:nvSpPr>
        <p:spPr>
          <a:xfrm>
            <a:off x="-1" y="4341051"/>
            <a:ext cx="1874039" cy="231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A8F1B9-63E9-4BFE-B660-143F938412F2}"/>
              </a:ext>
            </a:extLst>
          </p:cNvPr>
          <p:cNvSpPr/>
          <p:nvPr/>
        </p:nvSpPr>
        <p:spPr>
          <a:xfrm>
            <a:off x="0" y="4555227"/>
            <a:ext cx="1874039" cy="231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B73A8F-564E-42D1-B516-DDF5A934FB72}"/>
              </a:ext>
            </a:extLst>
          </p:cNvPr>
          <p:cNvSpPr/>
          <p:nvPr/>
        </p:nvSpPr>
        <p:spPr>
          <a:xfrm>
            <a:off x="-2" y="5248235"/>
            <a:ext cx="1874039" cy="231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48069D-3072-4EC6-8C87-93873F0AC9C3}"/>
              </a:ext>
            </a:extLst>
          </p:cNvPr>
          <p:cNvSpPr/>
          <p:nvPr/>
        </p:nvSpPr>
        <p:spPr>
          <a:xfrm>
            <a:off x="0" y="6149045"/>
            <a:ext cx="1874039" cy="231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0334F1-A007-4450-AA78-61B09C9697D4}"/>
              </a:ext>
            </a:extLst>
          </p:cNvPr>
          <p:cNvSpPr/>
          <p:nvPr/>
        </p:nvSpPr>
        <p:spPr>
          <a:xfrm>
            <a:off x="-3" y="6628668"/>
            <a:ext cx="1874039" cy="231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2A0E4-F3CD-40C7-816A-A6FBC49A178B}"/>
              </a:ext>
            </a:extLst>
          </p:cNvPr>
          <p:cNvSpPr/>
          <p:nvPr/>
        </p:nvSpPr>
        <p:spPr>
          <a:xfrm>
            <a:off x="-4" y="6375335"/>
            <a:ext cx="1874039" cy="352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CDA101B-FE22-46BE-A53A-1567AA6B2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39" y="2285255"/>
            <a:ext cx="2455365" cy="457274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35030CB-CECC-4E0C-BD75-CED7795E9403}"/>
              </a:ext>
            </a:extLst>
          </p:cNvPr>
          <p:cNvSpPr/>
          <p:nvPr/>
        </p:nvSpPr>
        <p:spPr>
          <a:xfrm>
            <a:off x="1874035" y="5671505"/>
            <a:ext cx="2455365" cy="259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5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3378</Words>
  <Application>Microsoft Office PowerPoint</Application>
  <PresentationFormat>Widescreen</PresentationFormat>
  <Paragraphs>487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37</cp:revision>
  <dcterms:created xsi:type="dcterms:W3CDTF">2018-11-27T01:48:50Z</dcterms:created>
  <dcterms:modified xsi:type="dcterms:W3CDTF">2018-11-28T18:10:13Z</dcterms:modified>
</cp:coreProperties>
</file>