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73" r:id="rId4"/>
    <p:sldId id="276" r:id="rId5"/>
    <p:sldId id="258" r:id="rId6"/>
    <p:sldId id="259" r:id="rId7"/>
    <p:sldId id="260" r:id="rId8"/>
    <p:sldId id="272" r:id="rId9"/>
    <p:sldId id="279" r:id="rId10"/>
    <p:sldId id="282" r:id="rId11"/>
    <p:sldId id="284" r:id="rId12"/>
    <p:sldId id="285" r:id="rId13"/>
    <p:sldId id="286" r:id="rId14"/>
    <p:sldId id="287" r:id="rId15"/>
    <p:sldId id="274" r:id="rId16"/>
    <p:sldId id="280" r:id="rId17"/>
    <p:sldId id="288" r:id="rId18"/>
    <p:sldId id="275" r:id="rId19"/>
    <p:sldId id="291" r:id="rId20"/>
    <p:sldId id="281" r:id="rId21"/>
    <p:sldId id="295" r:id="rId22"/>
    <p:sldId id="296" r:id="rId23"/>
    <p:sldId id="297" r:id="rId24"/>
    <p:sldId id="292" r:id="rId25"/>
    <p:sldId id="289" r:id="rId26"/>
    <p:sldId id="298" r:id="rId27"/>
    <p:sldId id="293" r:id="rId28"/>
    <p:sldId id="290" r:id="rId29"/>
    <p:sldId id="294"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B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86076" autoAdjust="0"/>
  </p:normalViewPr>
  <p:slideViewPr>
    <p:cSldViewPr snapToGrid="0">
      <p:cViewPr>
        <p:scale>
          <a:sx n="66" d="100"/>
          <a:sy n="66" d="100"/>
        </p:scale>
        <p:origin x="1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B73FB-60BF-4F26-A7D0-E07EB55980B5}" type="datetimeFigureOut">
              <a:rPr lang="en-MY" smtClean="0"/>
              <a:t>20/8/2018</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59DD5-020D-46C4-9E64-2EF13761C9F8}" type="slidenum">
              <a:rPr lang="en-MY" smtClean="0"/>
              <a:t>‹#›</a:t>
            </a:fld>
            <a:endParaRPr lang="en-MY"/>
          </a:p>
        </p:txBody>
      </p:sp>
    </p:spTree>
    <p:extLst>
      <p:ext uri="{BB962C8B-B14F-4D97-AF65-F5344CB8AC3E}">
        <p14:creationId xmlns:p14="http://schemas.microsoft.com/office/powerpoint/2010/main" val="285822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3</a:t>
            </a:fld>
            <a:endParaRPr lang="en-MY"/>
          </a:p>
        </p:txBody>
      </p:sp>
    </p:spTree>
    <p:extLst>
      <p:ext uri="{BB962C8B-B14F-4D97-AF65-F5344CB8AC3E}">
        <p14:creationId xmlns:p14="http://schemas.microsoft.com/office/powerpoint/2010/main" val="15338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solidFill>
                  <a:schemeClr val="bg1"/>
                </a:solidFill>
              </a:rPr>
              <a:t>Agile methodology will be use in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solidFill>
                  <a:schemeClr val="bg1"/>
                </a:solidFill>
              </a:rPr>
              <a:t>Because there are still many uncertainty in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solidFill>
                  <a:schemeClr val="bg1"/>
                </a:solidFill>
              </a:rPr>
              <a:t>For example, like can timetable feature is something I never encounter before, can I do it or not.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solidFill>
                  <a:schemeClr val="bg1"/>
                </a:solidFill>
              </a:rPr>
              <a:t>Therefore Agile is more suitable in my Final Year Project.</a:t>
            </a:r>
          </a:p>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17</a:t>
            </a:fld>
            <a:endParaRPr lang="en-MY"/>
          </a:p>
        </p:txBody>
      </p:sp>
    </p:spTree>
    <p:extLst>
      <p:ext uri="{BB962C8B-B14F-4D97-AF65-F5344CB8AC3E}">
        <p14:creationId xmlns:p14="http://schemas.microsoft.com/office/powerpoint/2010/main" val="1712586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20</a:t>
            </a:fld>
            <a:endParaRPr lang="en-MY"/>
          </a:p>
        </p:txBody>
      </p:sp>
    </p:spTree>
    <p:extLst>
      <p:ext uri="{BB962C8B-B14F-4D97-AF65-F5344CB8AC3E}">
        <p14:creationId xmlns:p14="http://schemas.microsoft.com/office/powerpoint/2010/main" val="3825150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21</a:t>
            </a:fld>
            <a:endParaRPr lang="en-MY"/>
          </a:p>
        </p:txBody>
      </p:sp>
    </p:spTree>
    <p:extLst>
      <p:ext uri="{BB962C8B-B14F-4D97-AF65-F5344CB8AC3E}">
        <p14:creationId xmlns:p14="http://schemas.microsoft.com/office/powerpoint/2010/main" val="3228327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22</a:t>
            </a:fld>
            <a:endParaRPr lang="en-MY"/>
          </a:p>
        </p:txBody>
      </p:sp>
    </p:spTree>
    <p:extLst>
      <p:ext uri="{BB962C8B-B14F-4D97-AF65-F5344CB8AC3E}">
        <p14:creationId xmlns:p14="http://schemas.microsoft.com/office/powerpoint/2010/main" val="456956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23</a:t>
            </a:fld>
            <a:endParaRPr lang="en-MY"/>
          </a:p>
        </p:txBody>
      </p:sp>
    </p:spTree>
    <p:extLst>
      <p:ext uri="{BB962C8B-B14F-4D97-AF65-F5344CB8AC3E}">
        <p14:creationId xmlns:p14="http://schemas.microsoft.com/office/powerpoint/2010/main" val="364473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25</a:t>
            </a:fld>
            <a:endParaRPr lang="en-MY"/>
          </a:p>
        </p:txBody>
      </p:sp>
    </p:spTree>
    <p:extLst>
      <p:ext uri="{BB962C8B-B14F-4D97-AF65-F5344CB8AC3E}">
        <p14:creationId xmlns:p14="http://schemas.microsoft.com/office/powerpoint/2010/main" val="3658135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This User Acceptance Testing result shown that this application is easy to use.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Most of the tester can complete all given task in short period of time.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Some of the tester I consider them failed on some test cases due to they used too long to complete certain task.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Evaluation Form result shown that tester prefer more feedback is provided from this application such as when user press Add Button, will pop up feedback such as “Class Added”, same goes to update and delete. </a:t>
            </a:r>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26</a:t>
            </a:fld>
            <a:endParaRPr lang="en-MY"/>
          </a:p>
        </p:txBody>
      </p:sp>
    </p:spTree>
    <p:extLst>
      <p:ext uri="{BB962C8B-B14F-4D97-AF65-F5344CB8AC3E}">
        <p14:creationId xmlns:p14="http://schemas.microsoft.com/office/powerpoint/2010/main" val="1622125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 never learnt React Native and I try to self learn.</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Encounter many errors which I cannot resolve.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Comparing to Android Studio, information of React Native on the internet I can get is relatively less. </a:t>
            </a:r>
          </a:p>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28</a:t>
            </a:fld>
            <a:endParaRPr lang="en-MY"/>
          </a:p>
        </p:txBody>
      </p:sp>
    </p:spTree>
    <p:extLst>
      <p:ext uri="{BB962C8B-B14F-4D97-AF65-F5344CB8AC3E}">
        <p14:creationId xmlns:p14="http://schemas.microsoft.com/office/powerpoint/2010/main" val="307054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React Native can build applications on a platform, then convert it into another platform which much lesser effort compare to Android Studio. </a:t>
            </a:r>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29</a:t>
            </a:fld>
            <a:endParaRPr lang="en-MY"/>
          </a:p>
        </p:txBody>
      </p:sp>
    </p:spTree>
    <p:extLst>
      <p:ext uri="{BB962C8B-B14F-4D97-AF65-F5344CB8AC3E}">
        <p14:creationId xmlns:p14="http://schemas.microsoft.com/office/powerpoint/2010/main" val="190103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5</a:t>
            </a:fld>
            <a:endParaRPr lang="en-MY"/>
          </a:p>
        </p:txBody>
      </p:sp>
    </p:spTree>
    <p:extLst>
      <p:ext uri="{BB962C8B-B14F-4D97-AF65-F5344CB8AC3E}">
        <p14:creationId xmlns:p14="http://schemas.microsoft.com/office/powerpoint/2010/main" val="83244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6</a:t>
            </a:fld>
            <a:endParaRPr lang="en-MY"/>
          </a:p>
        </p:txBody>
      </p:sp>
    </p:spTree>
    <p:extLst>
      <p:ext uri="{BB962C8B-B14F-4D97-AF65-F5344CB8AC3E}">
        <p14:creationId xmlns:p14="http://schemas.microsoft.com/office/powerpoint/2010/main" val="131271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7</a:t>
            </a:fld>
            <a:endParaRPr lang="en-MY"/>
          </a:p>
        </p:txBody>
      </p:sp>
    </p:spTree>
    <p:extLst>
      <p:ext uri="{BB962C8B-B14F-4D97-AF65-F5344CB8AC3E}">
        <p14:creationId xmlns:p14="http://schemas.microsoft.com/office/powerpoint/2010/main" val="129784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9</a:t>
            </a:fld>
            <a:endParaRPr lang="en-MY"/>
          </a:p>
        </p:txBody>
      </p:sp>
    </p:spTree>
    <p:extLst>
      <p:ext uri="{BB962C8B-B14F-4D97-AF65-F5344CB8AC3E}">
        <p14:creationId xmlns:p14="http://schemas.microsoft.com/office/powerpoint/2010/main" val="1899732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The differences between Waterfall methodology versus Agile can be summed up</a:t>
            </a:r>
            <a:endParaRPr lang="en-MY" dirty="0">
              <a:solidFill>
                <a:schemeClr val="bg1"/>
              </a:solidFill>
            </a:endParaRPr>
          </a:p>
          <a:p>
            <a:r>
              <a:rPr lang="en-MY" dirty="0">
                <a:solidFill>
                  <a:schemeClr val="bg1"/>
                </a:solidFill>
              </a:rPr>
              <a:t>Waterfall is a mush stricter, rigid process.</a:t>
            </a:r>
          </a:p>
          <a:p>
            <a:r>
              <a:rPr lang="en-MY" dirty="0">
                <a:solidFill>
                  <a:schemeClr val="bg1"/>
                </a:solidFill>
              </a:rPr>
              <a:t>Agile is flexible and continuously evolving.</a:t>
            </a:r>
          </a:p>
          <a:p>
            <a:endParaRPr lang="en-MY" dirty="0">
              <a:solidFill>
                <a:schemeClr val="bg1"/>
              </a:solidFill>
            </a:endParaRPr>
          </a:p>
          <a:p>
            <a:r>
              <a:rPr lang="en-MY" dirty="0">
                <a:solidFill>
                  <a:schemeClr val="bg1"/>
                </a:solidFill>
              </a:rPr>
              <a:t>Waterfall is a structured process where you can’t start on a new phase </a:t>
            </a:r>
            <a:r>
              <a:rPr lang="en-US" sz="1200" b="0" i="0" kern="1200" dirty="0">
                <a:solidFill>
                  <a:schemeClr val="tx1"/>
                </a:solidFill>
                <a:effectLst/>
                <a:latin typeface="+mn-lt"/>
                <a:ea typeface="+mn-ea"/>
                <a:cs typeface="+mn-cs"/>
              </a:rPr>
              <a:t>until the previous one has been completed.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Agile is a flexible process, allowing you to move through the project as you like.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Waterfall is sequential and Agile does not enforce a linear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Waterfall projects, you can’t change things that were done in previous stages, whereas Agile is very accommodating to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MY" dirty="0">
              <a:solidFill>
                <a:schemeClr val="bg1"/>
              </a:solidFill>
            </a:endParaRPr>
          </a:p>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11</a:t>
            </a:fld>
            <a:endParaRPr lang="en-MY"/>
          </a:p>
        </p:txBody>
      </p:sp>
    </p:spTree>
    <p:extLst>
      <p:ext uri="{BB962C8B-B14F-4D97-AF65-F5344CB8AC3E}">
        <p14:creationId xmlns:p14="http://schemas.microsoft.com/office/powerpoint/2010/main" val="2421400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You don’t expect changes in scope.</a:t>
            </a:r>
          </a:p>
          <a:p>
            <a:endParaRPr lang="en-US" dirty="0">
              <a:solidFill>
                <a:schemeClr val="bg1"/>
              </a:solidFill>
            </a:endParaRPr>
          </a:p>
          <a:p>
            <a:r>
              <a:rPr lang="en-US" dirty="0">
                <a:solidFill>
                  <a:schemeClr val="bg1"/>
                </a:solidFill>
              </a:rPr>
              <a:t>The project is very simple or you’ve done it many times before</a:t>
            </a:r>
          </a:p>
          <a:p>
            <a:endParaRPr lang="en-US" dirty="0">
              <a:solidFill>
                <a:schemeClr val="bg1"/>
              </a:solidFill>
            </a:endParaRPr>
          </a:p>
          <a:p>
            <a:r>
              <a:rPr lang="en-US" dirty="0">
                <a:solidFill>
                  <a:schemeClr val="bg1"/>
                </a:solidFill>
              </a:rPr>
              <a:t>Requirements are very well known and fixed</a:t>
            </a:r>
          </a:p>
          <a:p>
            <a:endParaRPr lang="en-MY" dirty="0">
              <a:solidFill>
                <a:schemeClr val="bg1"/>
              </a:solidFill>
            </a:endParaRPr>
          </a:p>
          <a:p>
            <a:r>
              <a:rPr lang="en-US" dirty="0">
                <a:solidFill>
                  <a:schemeClr val="bg1"/>
                </a:solidFill>
              </a:rPr>
              <a:t>Customers know exactly what they want in advance</a:t>
            </a:r>
          </a:p>
          <a:p>
            <a:endParaRPr lang="en-MY" dirty="0">
              <a:solidFill>
                <a:schemeClr val="bg1"/>
              </a:solidFill>
            </a:endParaRPr>
          </a:p>
          <a:p>
            <a:r>
              <a:rPr lang="en-US" dirty="0">
                <a:solidFill>
                  <a:schemeClr val="bg1"/>
                </a:solidFill>
              </a:rPr>
              <a:t>You’re working with orderly and predictable projects</a:t>
            </a:r>
          </a:p>
          <a:p>
            <a:endParaRPr lang="en-MY" dirty="0">
              <a:solidFill>
                <a:schemeClr val="bg1"/>
              </a:solidFill>
            </a:endParaRPr>
          </a:p>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12</a:t>
            </a:fld>
            <a:endParaRPr lang="en-MY"/>
          </a:p>
        </p:txBody>
      </p:sp>
    </p:spTree>
    <p:extLst>
      <p:ext uri="{BB962C8B-B14F-4D97-AF65-F5344CB8AC3E}">
        <p14:creationId xmlns:p14="http://schemas.microsoft.com/office/powerpoint/2010/main" val="916322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solidFill>
                  <a:schemeClr val="bg1"/>
                </a:solidFill>
              </a:rPr>
              <a:t>The final product isn’t clearly defined.</a:t>
            </a:r>
          </a:p>
          <a:p>
            <a:pPr fontAlgn="base"/>
            <a:endParaRPr lang="en-US" dirty="0">
              <a:solidFill>
                <a:schemeClr val="bg1"/>
              </a:solidFill>
            </a:endParaRPr>
          </a:p>
          <a:p>
            <a:pPr fontAlgn="base"/>
            <a:r>
              <a:rPr lang="en-US" dirty="0">
                <a:solidFill>
                  <a:schemeClr val="bg1"/>
                </a:solidFill>
              </a:rPr>
              <a:t>The clients/stakeholders need the ability to modify the scope.</a:t>
            </a:r>
          </a:p>
          <a:p>
            <a:pPr fontAlgn="base"/>
            <a:endParaRPr lang="en-US" dirty="0">
              <a:solidFill>
                <a:schemeClr val="bg1"/>
              </a:solidFill>
            </a:endParaRPr>
          </a:p>
          <a:p>
            <a:pPr fontAlgn="base"/>
            <a:r>
              <a:rPr lang="en-US" dirty="0">
                <a:solidFill>
                  <a:schemeClr val="bg1"/>
                </a:solidFill>
              </a:rPr>
              <a:t>You anticipate any kind of changes during the project.</a:t>
            </a:r>
          </a:p>
          <a:p>
            <a:pPr fontAlgn="base"/>
            <a:endParaRPr lang="en-US" dirty="0">
              <a:solidFill>
                <a:schemeClr val="bg1"/>
              </a:solidFill>
            </a:endParaRPr>
          </a:p>
          <a:p>
            <a:pPr fontAlgn="base"/>
            <a:r>
              <a:rPr lang="en-US" dirty="0">
                <a:solidFill>
                  <a:schemeClr val="bg1"/>
                </a:solidFill>
              </a:rPr>
              <a:t>Rapid deployment is the goal.</a:t>
            </a:r>
          </a:p>
          <a:p>
            <a:pPr fontAlgn="base"/>
            <a:endParaRPr lang="en-US" dirty="0">
              <a:solidFill>
                <a:schemeClr val="bg1"/>
              </a:solidFill>
            </a:endParaRPr>
          </a:p>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13</a:t>
            </a:fld>
            <a:endParaRPr lang="en-MY"/>
          </a:p>
        </p:txBody>
      </p:sp>
    </p:spTree>
    <p:extLst>
      <p:ext uri="{BB962C8B-B14F-4D97-AF65-F5344CB8AC3E}">
        <p14:creationId xmlns:p14="http://schemas.microsoft.com/office/powerpoint/2010/main" val="234655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E8E59DD5-020D-46C4-9E64-2EF13761C9F8}" type="slidenum">
              <a:rPr lang="en-MY" smtClean="0"/>
              <a:t>14</a:t>
            </a:fld>
            <a:endParaRPr lang="en-MY"/>
          </a:p>
        </p:txBody>
      </p:sp>
    </p:spTree>
    <p:extLst>
      <p:ext uri="{BB962C8B-B14F-4D97-AF65-F5344CB8AC3E}">
        <p14:creationId xmlns:p14="http://schemas.microsoft.com/office/powerpoint/2010/main" val="317001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5647-A1D2-4579-B548-9A3F11D78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F77BFD6-1768-4136-B795-FC5B24BF6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B067817D-03BE-4023-81AB-C09638CCF1B4}"/>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5" name="Footer Placeholder 4">
            <a:extLst>
              <a:ext uri="{FF2B5EF4-FFF2-40B4-BE49-F238E27FC236}">
                <a16:creationId xmlns:a16="http://schemas.microsoft.com/office/drawing/2014/main" id="{9B7FF023-557D-4B08-9CA0-CCAC1881F69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F73CD91-4F28-4E0A-B3D9-6A0691616003}"/>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319953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E21E-578F-4678-9B2B-B4B26873B44B}"/>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53A78EB-3117-45DC-A8F5-E4F07FD88E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FBE887F-1587-463C-8EA0-59010D704F77}"/>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5" name="Footer Placeholder 4">
            <a:extLst>
              <a:ext uri="{FF2B5EF4-FFF2-40B4-BE49-F238E27FC236}">
                <a16:creationId xmlns:a16="http://schemas.microsoft.com/office/drawing/2014/main" id="{B767A74A-516B-4CB5-A2AE-66D76382B60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794E6B8-6A42-4B76-BF82-F50E980AE9BF}"/>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187703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08B9E-0CD7-4FAF-B35D-76D20CD12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D3CFEAC-4EE2-416C-9CFB-40459118F9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50A6676-1C9E-46F5-B27E-05EACB6A8FCA}"/>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5" name="Footer Placeholder 4">
            <a:extLst>
              <a:ext uri="{FF2B5EF4-FFF2-40B4-BE49-F238E27FC236}">
                <a16:creationId xmlns:a16="http://schemas.microsoft.com/office/drawing/2014/main" id="{1F29BC24-38DF-458B-9D6C-287563AF19F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9300068-55F0-403F-9247-7C477FDC2150}"/>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80685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8AD4-2BC0-4A62-B5AB-897C7309356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F33E7AC-D72E-4076-B10F-88F956D905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CA47297-13B7-4042-A056-360E28A5CC77}"/>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5" name="Footer Placeholder 4">
            <a:extLst>
              <a:ext uri="{FF2B5EF4-FFF2-40B4-BE49-F238E27FC236}">
                <a16:creationId xmlns:a16="http://schemas.microsoft.com/office/drawing/2014/main" id="{6744CA8D-7E99-44D3-B88D-3CDA32BBAFE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96E2ED6-77EA-4B44-B04E-EA61540ED291}"/>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408222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E72B-5822-4787-AD17-BA20B2AD8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B28BF86B-2C3E-42A5-8B09-111BD2DE3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FD5B7E-CA1B-435B-A53E-6535467575D0}"/>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5" name="Footer Placeholder 4">
            <a:extLst>
              <a:ext uri="{FF2B5EF4-FFF2-40B4-BE49-F238E27FC236}">
                <a16:creationId xmlns:a16="http://schemas.microsoft.com/office/drawing/2014/main" id="{A69E2BDF-C202-424D-A7CD-2B1B19535FF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436C87B-6D0A-4721-B743-661CA7A392B5}"/>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280163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8FE9-6CA9-4D05-B1DA-190C9AB9217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92CB241-EC85-4008-9002-D494B2935B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00E363C1-F27C-42BC-A4BA-F9443B37BD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166469C-706B-4FF0-AC15-30E2662D1796}"/>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6" name="Footer Placeholder 5">
            <a:extLst>
              <a:ext uri="{FF2B5EF4-FFF2-40B4-BE49-F238E27FC236}">
                <a16:creationId xmlns:a16="http://schemas.microsoft.com/office/drawing/2014/main" id="{FA8A32D8-D139-435B-9FEA-5B9AFA7333B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27F253F-4346-4EDC-B957-867B4CB93410}"/>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346373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CFBC-D183-4AA1-AD59-6354D03B8E9F}"/>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FC51965-D643-41C7-9B44-212FAE04E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DF80FC-DBA2-4295-A3FE-FA43A76E38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74B4F1D7-FD29-4B35-BD0E-EE27203479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D3D1A6-F932-4D66-9E16-514DBF5C5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F220F4FD-1E78-4A7C-BF38-782BC504DA0F}"/>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8" name="Footer Placeholder 7">
            <a:extLst>
              <a:ext uri="{FF2B5EF4-FFF2-40B4-BE49-F238E27FC236}">
                <a16:creationId xmlns:a16="http://schemas.microsoft.com/office/drawing/2014/main" id="{656B68A8-E0F2-4DFA-A396-B2560CAA325D}"/>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22D258C-C96E-4CC7-8376-E0184EDB5905}"/>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374621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3B04-6C3F-4AA8-A77C-DE74914B085D}"/>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7CC5011-F86C-4346-B007-92003296B8CB}"/>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4" name="Footer Placeholder 3">
            <a:extLst>
              <a:ext uri="{FF2B5EF4-FFF2-40B4-BE49-F238E27FC236}">
                <a16:creationId xmlns:a16="http://schemas.microsoft.com/office/drawing/2014/main" id="{1A048151-5E13-48A7-A88B-BCDBB0CDA05A}"/>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C31646D9-FF2C-4135-A116-AA4ECB3B5CB6}"/>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202264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CF3BB-6874-44F9-950A-47BDD3A48732}"/>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3" name="Footer Placeholder 2">
            <a:extLst>
              <a:ext uri="{FF2B5EF4-FFF2-40B4-BE49-F238E27FC236}">
                <a16:creationId xmlns:a16="http://schemas.microsoft.com/office/drawing/2014/main" id="{6AB46F00-E6B1-47A2-BC61-1EFD01232862}"/>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11D66865-A53B-4EC9-AF11-5B3586F81582}"/>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177730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C571-0951-4B0E-8553-546D4D10F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3492A6CB-6F79-41A6-BB9D-FBECD9EAD6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0DE0E9E-A490-4DBA-8AC3-98BE6955C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FC0CEA-C09F-4AB7-BB4E-2A87C2DBC301}"/>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6" name="Footer Placeholder 5">
            <a:extLst>
              <a:ext uri="{FF2B5EF4-FFF2-40B4-BE49-F238E27FC236}">
                <a16:creationId xmlns:a16="http://schemas.microsoft.com/office/drawing/2014/main" id="{99704733-9E44-45B2-9F52-88F9CF96C8E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9DCD9F9-B09E-4343-8DB6-6C2298035DD2}"/>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235814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946-641F-4FD3-A9C7-180F7EE33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DFD731A-03B6-4D29-886D-FAB0D2CB0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6258575F-14DC-46B2-B6E8-A67EBA955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096089-C466-4CE1-A3F3-F213E7EE2815}"/>
              </a:ext>
            </a:extLst>
          </p:cNvPr>
          <p:cNvSpPr>
            <a:spLocks noGrp="1"/>
          </p:cNvSpPr>
          <p:nvPr>
            <p:ph type="dt" sz="half" idx="10"/>
          </p:nvPr>
        </p:nvSpPr>
        <p:spPr/>
        <p:txBody>
          <a:bodyPr/>
          <a:lstStyle/>
          <a:p>
            <a:fld id="{A82993A1-DD5B-487F-9ABC-D19AB450AD4C}" type="datetimeFigureOut">
              <a:rPr lang="en-MY" smtClean="0"/>
              <a:t>20/8/2018</a:t>
            </a:fld>
            <a:endParaRPr lang="en-MY"/>
          </a:p>
        </p:txBody>
      </p:sp>
      <p:sp>
        <p:nvSpPr>
          <p:cNvPr id="6" name="Footer Placeholder 5">
            <a:extLst>
              <a:ext uri="{FF2B5EF4-FFF2-40B4-BE49-F238E27FC236}">
                <a16:creationId xmlns:a16="http://schemas.microsoft.com/office/drawing/2014/main" id="{E9257FF8-9D56-45ED-B77F-1397EF522AF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5539A90-0226-4F18-98A6-4B919F166676}"/>
              </a:ext>
            </a:extLst>
          </p:cNvPr>
          <p:cNvSpPr>
            <a:spLocks noGrp="1"/>
          </p:cNvSpPr>
          <p:nvPr>
            <p:ph type="sldNum" sz="quarter" idx="12"/>
          </p:nvPr>
        </p:nvSpPr>
        <p:spPr/>
        <p:txBody>
          <a:bodyPr/>
          <a:lstStyle/>
          <a:p>
            <a:fld id="{7513AC12-17D2-42B2-8517-A3DC51EDB341}" type="slidenum">
              <a:rPr lang="en-MY" smtClean="0"/>
              <a:t>‹#›</a:t>
            </a:fld>
            <a:endParaRPr lang="en-MY"/>
          </a:p>
        </p:txBody>
      </p:sp>
    </p:spTree>
    <p:extLst>
      <p:ext uri="{BB962C8B-B14F-4D97-AF65-F5344CB8AC3E}">
        <p14:creationId xmlns:p14="http://schemas.microsoft.com/office/powerpoint/2010/main" val="10494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DEF67-14E3-4EA5-9FA2-2A8B48FA5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5F4B7FD-256B-4E99-A18C-C3F753417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3F19375-597B-4E50-AE4F-878433B88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993A1-DD5B-487F-9ABC-D19AB450AD4C}" type="datetimeFigureOut">
              <a:rPr lang="en-MY" smtClean="0"/>
              <a:t>20/8/2018</a:t>
            </a:fld>
            <a:endParaRPr lang="en-MY"/>
          </a:p>
        </p:txBody>
      </p:sp>
      <p:sp>
        <p:nvSpPr>
          <p:cNvPr id="5" name="Footer Placeholder 4">
            <a:extLst>
              <a:ext uri="{FF2B5EF4-FFF2-40B4-BE49-F238E27FC236}">
                <a16:creationId xmlns:a16="http://schemas.microsoft.com/office/drawing/2014/main" id="{4B2E8182-2F8A-4059-AF15-610A2F78E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8E317E3-29FD-402D-8DE9-F84D9B1BA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3AC12-17D2-42B2-8517-A3DC51EDB341}" type="slidenum">
              <a:rPr lang="en-MY" smtClean="0"/>
              <a:t>‹#›</a:t>
            </a:fld>
            <a:endParaRPr lang="en-MY"/>
          </a:p>
        </p:txBody>
      </p:sp>
    </p:spTree>
    <p:extLst>
      <p:ext uri="{BB962C8B-B14F-4D97-AF65-F5344CB8AC3E}">
        <p14:creationId xmlns:p14="http://schemas.microsoft.com/office/powerpoint/2010/main" val="263003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F9DB-07A5-4711-9001-32DBC7F9F5D1}"/>
              </a:ext>
            </a:extLst>
          </p:cNvPr>
          <p:cNvSpPr>
            <a:spLocks noGrp="1"/>
          </p:cNvSpPr>
          <p:nvPr>
            <p:ph type="ctrTitle"/>
          </p:nvPr>
        </p:nvSpPr>
        <p:spPr/>
        <p:txBody>
          <a:bodyPr>
            <a:normAutofit fontScale="90000"/>
          </a:bodyPr>
          <a:lstStyle/>
          <a:p>
            <a:r>
              <a:rPr lang="en-MY" dirty="0">
                <a:solidFill>
                  <a:srgbClr val="7CB342"/>
                </a:solidFill>
              </a:rPr>
              <a:t>ANDROID</a:t>
            </a:r>
            <a:r>
              <a:rPr lang="en-MY" dirty="0">
                <a:solidFill>
                  <a:schemeClr val="bg1"/>
                </a:solidFill>
              </a:rPr>
              <a:t> MOBILE APP COMPANION FOR </a:t>
            </a:r>
            <a:br>
              <a:rPr lang="en-MY" dirty="0">
                <a:solidFill>
                  <a:schemeClr val="bg1"/>
                </a:solidFill>
              </a:rPr>
            </a:br>
            <a:r>
              <a:rPr lang="en-MY" dirty="0">
                <a:solidFill>
                  <a:schemeClr val="bg1"/>
                </a:solidFill>
              </a:rPr>
              <a:t>UNIVERSITY STUDENT</a:t>
            </a:r>
          </a:p>
        </p:txBody>
      </p:sp>
      <p:sp>
        <p:nvSpPr>
          <p:cNvPr id="3" name="Subtitle 2">
            <a:extLst>
              <a:ext uri="{FF2B5EF4-FFF2-40B4-BE49-F238E27FC236}">
                <a16:creationId xmlns:a16="http://schemas.microsoft.com/office/drawing/2014/main" id="{ACEE5A7C-07E4-4595-ABC6-E66569C0F689}"/>
              </a:ext>
            </a:extLst>
          </p:cNvPr>
          <p:cNvSpPr>
            <a:spLocks noGrp="1"/>
          </p:cNvSpPr>
          <p:nvPr>
            <p:ph type="subTitle" idx="1"/>
          </p:nvPr>
        </p:nvSpPr>
        <p:spPr>
          <a:xfrm>
            <a:off x="1524000" y="4500747"/>
            <a:ext cx="9144000" cy="1234889"/>
          </a:xfrm>
        </p:spPr>
        <p:txBody>
          <a:bodyPr>
            <a:normAutofit/>
          </a:bodyPr>
          <a:lstStyle/>
          <a:p>
            <a:r>
              <a:rPr lang="en-MY" sz="3200" dirty="0">
                <a:solidFill>
                  <a:schemeClr val="bg1"/>
                </a:solidFill>
              </a:rPr>
              <a:t>CHING MING SIEW</a:t>
            </a:r>
          </a:p>
          <a:p>
            <a:r>
              <a:rPr lang="en-MY" sz="3200" dirty="0">
                <a:solidFill>
                  <a:schemeClr val="bg1"/>
                </a:solidFill>
              </a:rPr>
              <a:t>1401239</a:t>
            </a:r>
          </a:p>
        </p:txBody>
      </p:sp>
      <p:pic>
        <p:nvPicPr>
          <p:cNvPr id="5" name="Picture 4">
            <a:extLst>
              <a:ext uri="{FF2B5EF4-FFF2-40B4-BE49-F238E27FC236}">
                <a16:creationId xmlns:a16="http://schemas.microsoft.com/office/drawing/2014/main" id="{ECF51BE9-01AC-44A3-AF28-F1AE0B5F3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990" y="833667"/>
            <a:ext cx="1482496" cy="1482496"/>
          </a:xfrm>
          <a:prstGeom prst="rect">
            <a:avLst/>
          </a:prstGeom>
        </p:spPr>
      </p:pic>
    </p:spTree>
    <p:extLst>
      <p:ext uri="{BB962C8B-B14F-4D97-AF65-F5344CB8AC3E}">
        <p14:creationId xmlns:p14="http://schemas.microsoft.com/office/powerpoint/2010/main" val="214189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Methodology Comparison</a:t>
            </a:r>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r>
              <a:rPr lang="en-MY" dirty="0">
                <a:solidFill>
                  <a:schemeClr val="bg1"/>
                </a:solidFill>
              </a:rPr>
              <a:t>Agile </a:t>
            </a:r>
          </a:p>
          <a:p>
            <a:r>
              <a:rPr lang="en-MY" dirty="0">
                <a:solidFill>
                  <a:schemeClr val="bg1"/>
                </a:solidFill>
              </a:rPr>
              <a:t>Waterfall</a:t>
            </a:r>
          </a:p>
        </p:txBody>
      </p:sp>
    </p:spTree>
    <p:extLst>
      <p:ext uri="{BB962C8B-B14F-4D97-AF65-F5344CB8AC3E}">
        <p14:creationId xmlns:p14="http://schemas.microsoft.com/office/powerpoint/2010/main" val="67527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Agile vs Waterfall</a:t>
            </a:r>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r>
              <a:rPr lang="en-MY" dirty="0">
                <a:solidFill>
                  <a:schemeClr val="bg1"/>
                </a:solidFill>
              </a:rPr>
              <a:t>Waterfall is a mush stricter, rigid process.</a:t>
            </a:r>
          </a:p>
          <a:p>
            <a:r>
              <a:rPr lang="en-MY" dirty="0">
                <a:solidFill>
                  <a:schemeClr val="bg1"/>
                </a:solidFill>
              </a:rPr>
              <a:t>Agile is flexible and continuously evolving.</a:t>
            </a:r>
          </a:p>
          <a:p>
            <a:r>
              <a:rPr lang="en-MY" dirty="0">
                <a:solidFill>
                  <a:schemeClr val="bg1"/>
                </a:solidFill>
              </a:rPr>
              <a:t>Waterfall is a structured process.</a:t>
            </a:r>
          </a:p>
          <a:p>
            <a:r>
              <a:rPr lang="en-US" dirty="0">
                <a:solidFill>
                  <a:schemeClr val="bg1"/>
                </a:solidFill>
              </a:rPr>
              <a:t>Waterfall is sequential and Agile does not enforce a linear process.</a:t>
            </a:r>
          </a:p>
          <a:p>
            <a:r>
              <a:rPr lang="en-US" dirty="0">
                <a:solidFill>
                  <a:schemeClr val="bg1"/>
                </a:solidFill>
              </a:rPr>
              <a:t>In Waterfall projects, you can’t change things that were done in previous stages. </a:t>
            </a:r>
          </a:p>
          <a:p>
            <a:r>
              <a:rPr lang="en-US" dirty="0">
                <a:solidFill>
                  <a:schemeClr val="bg1"/>
                </a:solidFill>
              </a:rPr>
              <a:t>Agile is very accommodating to changes.</a:t>
            </a:r>
          </a:p>
          <a:p>
            <a:endParaRPr lang="en-MY" dirty="0">
              <a:solidFill>
                <a:schemeClr val="bg1"/>
              </a:solidFill>
            </a:endParaRPr>
          </a:p>
        </p:txBody>
      </p:sp>
    </p:spTree>
    <p:extLst>
      <p:ext uri="{BB962C8B-B14F-4D97-AF65-F5344CB8AC3E}">
        <p14:creationId xmlns:p14="http://schemas.microsoft.com/office/powerpoint/2010/main" val="162018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Waterfall is recommended if:</a:t>
            </a:r>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r>
              <a:rPr lang="en-US" dirty="0">
                <a:solidFill>
                  <a:schemeClr val="bg1"/>
                </a:solidFill>
              </a:rPr>
              <a:t>You don’t expect changes in scope.</a:t>
            </a:r>
          </a:p>
          <a:p>
            <a:r>
              <a:rPr lang="en-US" dirty="0">
                <a:solidFill>
                  <a:schemeClr val="bg1"/>
                </a:solidFill>
              </a:rPr>
              <a:t>The project is very simple or you’ve done it many times before.</a:t>
            </a:r>
          </a:p>
          <a:p>
            <a:r>
              <a:rPr lang="en-US" dirty="0">
                <a:solidFill>
                  <a:schemeClr val="bg1"/>
                </a:solidFill>
              </a:rPr>
              <a:t>Requirements are very well known and fixed.</a:t>
            </a:r>
            <a:endParaRPr lang="en-MY" dirty="0">
              <a:solidFill>
                <a:schemeClr val="bg1"/>
              </a:solidFill>
            </a:endParaRPr>
          </a:p>
          <a:p>
            <a:r>
              <a:rPr lang="en-US" dirty="0">
                <a:solidFill>
                  <a:schemeClr val="bg1"/>
                </a:solidFill>
              </a:rPr>
              <a:t>Customers know exactly what they want in advance.</a:t>
            </a:r>
            <a:endParaRPr lang="en-MY" dirty="0">
              <a:solidFill>
                <a:schemeClr val="bg1"/>
              </a:solidFill>
            </a:endParaRPr>
          </a:p>
          <a:p>
            <a:r>
              <a:rPr lang="en-US" dirty="0">
                <a:solidFill>
                  <a:schemeClr val="bg1"/>
                </a:solidFill>
              </a:rPr>
              <a:t>You’re working with orderly and predictable projects.</a:t>
            </a:r>
          </a:p>
          <a:p>
            <a:endParaRPr lang="en-MY" dirty="0">
              <a:solidFill>
                <a:schemeClr val="bg1"/>
              </a:solidFill>
            </a:endParaRPr>
          </a:p>
        </p:txBody>
      </p:sp>
    </p:spTree>
    <p:extLst>
      <p:ext uri="{BB962C8B-B14F-4D97-AF65-F5344CB8AC3E}">
        <p14:creationId xmlns:p14="http://schemas.microsoft.com/office/powerpoint/2010/main" val="28730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Agile is recommended if:</a:t>
            </a:r>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pPr fontAlgn="base"/>
            <a:r>
              <a:rPr lang="en-US" dirty="0">
                <a:solidFill>
                  <a:schemeClr val="bg1"/>
                </a:solidFill>
              </a:rPr>
              <a:t>The final product isn’t clearly defined.</a:t>
            </a:r>
          </a:p>
          <a:p>
            <a:pPr fontAlgn="base"/>
            <a:r>
              <a:rPr lang="en-US" dirty="0">
                <a:solidFill>
                  <a:schemeClr val="bg1"/>
                </a:solidFill>
              </a:rPr>
              <a:t>The clients/stakeholders need the ability to modify the scope.</a:t>
            </a:r>
          </a:p>
          <a:p>
            <a:pPr fontAlgn="base"/>
            <a:r>
              <a:rPr lang="en-US" dirty="0">
                <a:solidFill>
                  <a:schemeClr val="bg1"/>
                </a:solidFill>
              </a:rPr>
              <a:t>You anticipate any kind of changes during the project.</a:t>
            </a:r>
          </a:p>
          <a:p>
            <a:pPr fontAlgn="base"/>
            <a:r>
              <a:rPr lang="en-US" dirty="0">
                <a:solidFill>
                  <a:schemeClr val="bg1"/>
                </a:solidFill>
              </a:rPr>
              <a:t>Rapid deployment is the goal.</a:t>
            </a:r>
          </a:p>
          <a:p>
            <a:pPr fontAlgn="base"/>
            <a:endParaRPr lang="en-US" dirty="0">
              <a:solidFill>
                <a:schemeClr val="bg1"/>
              </a:solidFill>
            </a:endParaRPr>
          </a:p>
        </p:txBody>
      </p:sp>
    </p:spTree>
    <p:extLst>
      <p:ext uri="{BB962C8B-B14F-4D97-AF65-F5344CB8AC3E}">
        <p14:creationId xmlns:p14="http://schemas.microsoft.com/office/powerpoint/2010/main" val="93188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Application Type Comparison</a:t>
            </a:r>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pPr fontAlgn="base"/>
            <a:endParaRPr lang="en-US" dirty="0">
              <a:solidFill>
                <a:schemeClr val="bg1"/>
              </a:solidFill>
            </a:endParaRPr>
          </a:p>
        </p:txBody>
      </p:sp>
      <p:pic>
        <p:nvPicPr>
          <p:cNvPr id="4" name="Picture 3">
            <a:extLst>
              <a:ext uri="{FF2B5EF4-FFF2-40B4-BE49-F238E27FC236}">
                <a16:creationId xmlns:a16="http://schemas.microsoft.com/office/drawing/2014/main" id="{60CF4509-C824-487B-BD67-E46E9293224C}"/>
              </a:ext>
            </a:extLst>
          </p:cNvPr>
          <p:cNvPicPr/>
          <p:nvPr/>
        </p:nvPicPr>
        <p:blipFill>
          <a:blip r:embed="rId3">
            <a:extLst>
              <a:ext uri="{28A0092B-C50C-407E-A947-70E740481C1C}">
                <a14:useLocalDpi xmlns:a14="http://schemas.microsoft.com/office/drawing/2010/main" val="0"/>
              </a:ext>
            </a:extLst>
          </a:blip>
          <a:stretch>
            <a:fillRect/>
          </a:stretch>
        </p:blipFill>
        <p:spPr>
          <a:xfrm>
            <a:off x="203200" y="1378858"/>
            <a:ext cx="11742057" cy="5297714"/>
          </a:xfrm>
          <a:prstGeom prst="rect">
            <a:avLst/>
          </a:prstGeom>
        </p:spPr>
      </p:pic>
    </p:spTree>
    <p:extLst>
      <p:ext uri="{BB962C8B-B14F-4D97-AF65-F5344CB8AC3E}">
        <p14:creationId xmlns:p14="http://schemas.microsoft.com/office/powerpoint/2010/main" val="369094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502A8-AD90-4F74-BB72-38F96DBBFA6B}"/>
              </a:ext>
            </a:extLst>
          </p:cNvPr>
          <p:cNvSpPr/>
          <p:nvPr/>
        </p:nvSpPr>
        <p:spPr>
          <a:xfrm>
            <a:off x="762848" y="2659559"/>
            <a:ext cx="10666318" cy="769441"/>
          </a:xfrm>
          <a:prstGeom prst="rect">
            <a:avLst/>
          </a:prstGeom>
        </p:spPr>
        <p:txBody>
          <a:bodyPr wrap="none">
            <a:spAutoFit/>
          </a:bodyPr>
          <a:lstStyle/>
          <a:p>
            <a:pPr algn="ctr"/>
            <a:r>
              <a:rPr lang="en-MY" sz="4400" dirty="0">
                <a:solidFill>
                  <a:schemeClr val="bg1"/>
                </a:solidFill>
              </a:rPr>
              <a:t>CHAPTER 3 METHODOLOGY AND WORK PLAN</a:t>
            </a:r>
            <a:endParaRPr lang="en-MY" sz="4400" dirty="0"/>
          </a:p>
        </p:txBody>
      </p:sp>
    </p:spTree>
    <p:extLst>
      <p:ext uri="{BB962C8B-B14F-4D97-AF65-F5344CB8AC3E}">
        <p14:creationId xmlns:p14="http://schemas.microsoft.com/office/powerpoint/2010/main" val="226485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CHAPTER 3 METHODOLOGY AND WORK PLAN</a:t>
            </a:r>
            <a:endParaRPr lang="en-MY" dirty="0"/>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r>
              <a:rPr lang="en-MY" dirty="0">
                <a:solidFill>
                  <a:schemeClr val="bg1"/>
                </a:solidFill>
              </a:rPr>
              <a:t>Project Methodology</a:t>
            </a:r>
          </a:p>
        </p:txBody>
      </p:sp>
    </p:spTree>
    <p:extLst>
      <p:ext uri="{BB962C8B-B14F-4D97-AF65-F5344CB8AC3E}">
        <p14:creationId xmlns:p14="http://schemas.microsoft.com/office/powerpoint/2010/main" val="378172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Project Methodology</a:t>
            </a:r>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r>
              <a:rPr lang="en-MY" dirty="0">
                <a:solidFill>
                  <a:schemeClr val="bg1"/>
                </a:solidFill>
              </a:rPr>
              <a:t>Agile methodology will be use in this project.</a:t>
            </a:r>
          </a:p>
          <a:p>
            <a:r>
              <a:rPr lang="en-MY" dirty="0">
                <a:solidFill>
                  <a:schemeClr val="bg1"/>
                </a:solidFill>
              </a:rPr>
              <a:t>Due to some uncertainty of project, a methodology that embrace changes is needed.</a:t>
            </a:r>
          </a:p>
        </p:txBody>
      </p:sp>
    </p:spTree>
    <p:extLst>
      <p:ext uri="{BB962C8B-B14F-4D97-AF65-F5344CB8AC3E}">
        <p14:creationId xmlns:p14="http://schemas.microsoft.com/office/powerpoint/2010/main" val="371395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502A8-AD90-4F74-BB72-38F96DBBFA6B}"/>
              </a:ext>
            </a:extLst>
          </p:cNvPr>
          <p:cNvSpPr/>
          <p:nvPr/>
        </p:nvSpPr>
        <p:spPr>
          <a:xfrm>
            <a:off x="1908554" y="2659559"/>
            <a:ext cx="8374921" cy="769441"/>
          </a:xfrm>
          <a:prstGeom prst="rect">
            <a:avLst/>
          </a:prstGeom>
        </p:spPr>
        <p:txBody>
          <a:bodyPr wrap="none">
            <a:spAutoFit/>
          </a:bodyPr>
          <a:lstStyle/>
          <a:p>
            <a:pPr algn="ctr"/>
            <a:r>
              <a:rPr lang="en-MY" sz="4400" dirty="0">
                <a:solidFill>
                  <a:schemeClr val="bg1"/>
                </a:solidFill>
              </a:rPr>
              <a:t>CHAPTER 4 PROJECT SPECIFICATION</a:t>
            </a:r>
            <a:endParaRPr lang="en-MY" sz="4400" dirty="0"/>
          </a:p>
        </p:txBody>
      </p:sp>
    </p:spTree>
    <p:extLst>
      <p:ext uri="{BB962C8B-B14F-4D97-AF65-F5344CB8AC3E}">
        <p14:creationId xmlns:p14="http://schemas.microsoft.com/office/powerpoint/2010/main" val="75479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502A8-AD90-4F74-BB72-38F96DBBFA6B}"/>
              </a:ext>
            </a:extLst>
          </p:cNvPr>
          <p:cNvSpPr/>
          <p:nvPr/>
        </p:nvSpPr>
        <p:spPr>
          <a:xfrm>
            <a:off x="2827944" y="2659559"/>
            <a:ext cx="6536148" cy="769441"/>
          </a:xfrm>
          <a:prstGeom prst="rect">
            <a:avLst/>
          </a:prstGeom>
        </p:spPr>
        <p:txBody>
          <a:bodyPr wrap="none">
            <a:spAutoFit/>
          </a:bodyPr>
          <a:lstStyle/>
          <a:p>
            <a:pPr algn="ctr"/>
            <a:r>
              <a:rPr lang="en-MY" sz="4400" dirty="0">
                <a:solidFill>
                  <a:schemeClr val="bg1"/>
                </a:solidFill>
              </a:rPr>
              <a:t>CHAPTER 5 SYSTEM DESIGN</a:t>
            </a:r>
            <a:endParaRPr lang="en-MY" sz="4400" dirty="0"/>
          </a:p>
        </p:txBody>
      </p:sp>
    </p:spTree>
    <p:extLst>
      <p:ext uri="{BB962C8B-B14F-4D97-AF65-F5344CB8AC3E}">
        <p14:creationId xmlns:p14="http://schemas.microsoft.com/office/powerpoint/2010/main" val="7328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Outline</a:t>
            </a:r>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r>
              <a:rPr lang="en-MY" dirty="0">
                <a:solidFill>
                  <a:schemeClr val="bg1"/>
                </a:solidFill>
              </a:rPr>
              <a:t>CHAPTER 1 INTRODUCTION</a:t>
            </a:r>
          </a:p>
          <a:p>
            <a:r>
              <a:rPr lang="en-MY" dirty="0">
                <a:solidFill>
                  <a:schemeClr val="bg1"/>
                </a:solidFill>
              </a:rPr>
              <a:t>CHAPTER 2 LITERATURE REVIEW</a:t>
            </a:r>
          </a:p>
          <a:p>
            <a:r>
              <a:rPr lang="en-MY" dirty="0">
                <a:solidFill>
                  <a:schemeClr val="bg1"/>
                </a:solidFill>
              </a:rPr>
              <a:t>CHAPTER 3 METHODOLOGY AND WORK PLAN</a:t>
            </a:r>
          </a:p>
          <a:p>
            <a:r>
              <a:rPr lang="en-MY" dirty="0">
                <a:solidFill>
                  <a:schemeClr val="bg1"/>
                </a:solidFill>
              </a:rPr>
              <a:t>CHAPTER 4 PROJECT INITIAL SPECIFICATION</a:t>
            </a:r>
          </a:p>
          <a:p>
            <a:r>
              <a:rPr lang="en-MY" dirty="0">
                <a:solidFill>
                  <a:schemeClr val="bg1"/>
                </a:solidFill>
              </a:rPr>
              <a:t>CHAPTER 5 SYSTEM DESIGN</a:t>
            </a:r>
          </a:p>
          <a:p>
            <a:r>
              <a:rPr lang="en-MY" dirty="0">
                <a:solidFill>
                  <a:schemeClr val="bg1"/>
                </a:solidFill>
              </a:rPr>
              <a:t>CHAPTER 6 SYSTEM TESTING</a:t>
            </a:r>
          </a:p>
          <a:p>
            <a:r>
              <a:rPr lang="en-MY" dirty="0">
                <a:solidFill>
                  <a:schemeClr val="bg1"/>
                </a:solidFill>
              </a:rPr>
              <a:t>CHAPTER 7 CONCLUSIONS AND RECOMMENDATIONS</a:t>
            </a:r>
          </a:p>
        </p:txBody>
      </p:sp>
    </p:spTree>
    <p:extLst>
      <p:ext uri="{BB962C8B-B14F-4D97-AF65-F5344CB8AC3E}">
        <p14:creationId xmlns:p14="http://schemas.microsoft.com/office/powerpoint/2010/main" val="2361327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CHAPTER 5 SYSTEM DESIGN</a:t>
            </a:r>
            <a:endParaRPr lang="en-MY" dirty="0"/>
          </a:p>
        </p:txBody>
      </p:sp>
      <p:sp>
        <p:nvSpPr>
          <p:cNvPr id="6" name="Content Placeholder 5">
            <a:extLst>
              <a:ext uri="{FF2B5EF4-FFF2-40B4-BE49-F238E27FC236}">
                <a16:creationId xmlns:a16="http://schemas.microsoft.com/office/drawing/2014/main" id="{9D597587-1BE4-4189-AC54-3E997F3550BF}"/>
              </a:ext>
            </a:extLst>
          </p:cNvPr>
          <p:cNvSpPr>
            <a:spLocks noGrp="1"/>
          </p:cNvSpPr>
          <p:nvPr>
            <p:ph idx="1"/>
          </p:nvPr>
        </p:nvSpPr>
        <p:spPr/>
        <p:txBody>
          <a:bodyPr/>
          <a:lstStyle/>
          <a:p>
            <a:r>
              <a:rPr lang="en-MY" dirty="0">
                <a:solidFill>
                  <a:schemeClr val="bg1"/>
                </a:solidFill>
              </a:rPr>
              <a:t>Use Case Diagram</a:t>
            </a:r>
          </a:p>
          <a:p>
            <a:r>
              <a:rPr lang="en-MY" dirty="0">
                <a:solidFill>
                  <a:schemeClr val="bg1"/>
                </a:solidFill>
              </a:rPr>
              <a:t>Data Flow Diagram</a:t>
            </a:r>
          </a:p>
        </p:txBody>
      </p:sp>
    </p:spTree>
    <p:extLst>
      <p:ext uri="{BB962C8B-B14F-4D97-AF65-F5344CB8AC3E}">
        <p14:creationId xmlns:p14="http://schemas.microsoft.com/office/powerpoint/2010/main" val="292239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EE1B1A3-DB7B-4647-9453-A775313D60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7171" y="0"/>
            <a:ext cx="6197658" cy="6858000"/>
          </a:xfrm>
        </p:spPr>
      </p:pic>
    </p:spTree>
    <p:extLst>
      <p:ext uri="{BB962C8B-B14F-4D97-AF65-F5344CB8AC3E}">
        <p14:creationId xmlns:p14="http://schemas.microsoft.com/office/powerpoint/2010/main" val="3533385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946CCC-6BFA-445F-868F-0BD3AE6C3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489" y="0"/>
            <a:ext cx="7621021" cy="6858000"/>
          </a:xfrm>
          <a:prstGeom prst="rect">
            <a:avLst/>
          </a:prstGeom>
        </p:spPr>
      </p:pic>
    </p:spTree>
    <p:extLst>
      <p:ext uri="{BB962C8B-B14F-4D97-AF65-F5344CB8AC3E}">
        <p14:creationId xmlns:p14="http://schemas.microsoft.com/office/powerpoint/2010/main" val="2886710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DB2C00-17D4-4CFC-8412-A57BE9DFB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192" y="0"/>
            <a:ext cx="8203616" cy="6858000"/>
          </a:xfrm>
          <a:prstGeom prst="rect">
            <a:avLst/>
          </a:prstGeom>
        </p:spPr>
      </p:pic>
    </p:spTree>
    <p:extLst>
      <p:ext uri="{BB962C8B-B14F-4D97-AF65-F5344CB8AC3E}">
        <p14:creationId xmlns:p14="http://schemas.microsoft.com/office/powerpoint/2010/main" val="94728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502A8-AD90-4F74-BB72-38F96DBBFA6B}"/>
              </a:ext>
            </a:extLst>
          </p:cNvPr>
          <p:cNvSpPr/>
          <p:nvPr/>
        </p:nvSpPr>
        <p:spPr>
          <a:xfrm>
            <a:off x="2728076" y="2659559"/>
            <a:ext cx="6735883" cy="769441"/>
          </a:xfrm>
          <a:prstGeom prst="rect">
            <a:avLst/>
          </a:prstGeom>
        </p:spPr>
        <p:txBody>
          <a:bodyPr wrap="none">
            <a:spAutoFit/>
          </a:bodyPr>
          <a:lstStyle/>
          <a:p>
            <a:pPr algn="ctr"/>
            <a:r>
              <a:rPr lang="en-MY" sz="4400" dirty="0">
                <a:solidFill>
                  <a:schemeClr val="bg1"/>
                </a:solidFill>
              </a:rPr>
              <a:t>CHAPTER 6 SYSTEM TESTING</a:t>
            </a:r>
            <a:endParaRPr lang="en-MY" sz="4400" dirty="0"/>
          </a:p>
        </p:txBody>
      </p:sp>
    </p:spTree>
    <p:extLst>
      <p:ext uri="{BB962C8B-B14F-4D97-AF65-F5344CB8AC3E}">
        <p14:creationId xmlns:p14="http://schemas.microsoft.com/office/powerpoint/2010/main" val="255705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CHAPTER 6 SYSTEM TESTING</a:t>
            </a:r>
            <a:endParaRPr lang="en-MY" dirty="0"/>
          </a:p>
        </p:txBody>
      </p:sp>
      <p:sp>
        <p:nvSpPr>
          <p:cNvPr id="6" name="Content Placeholder 5">
            <a:extLst>
              <a:ext uri="{FF2B5EF4-FFF2-40B4-BE49-F238E27FC236}">
                <a16:creationId xmlns:a16="http://schemas.microsoft.com/office/drawing/2014/main" id="{9D597587-1BE4-4189-AC54-3E997F3550BF}"/>
              </a:ext>
            </a:extLst>
          </p:cNvPr>
          <p:cNvSpPr>
            <a:spLocks noGrp="1"/>
          </p:cNvSpPr>
          <p:nvPr>
            <p:ph idx="1"/>
          </p:nvPr>
        </p:nvSpPr>
        <p:spPr/>
        <p:txBody>
          <a:bodyPr/>
          <a:lstStyle/>
          <a:p>
            <a:r>
              <a:rPr lang="en-MY" dirty="0">
                <a:solidFill>
                  <a:schemeClr val="bg1"/>
                </a:solidFill>
              </a:rPr>
              <a:t>Interface Testing</a:t>
            </a:r>
          </a:p>
          <a:p>
            <a:r>
              <a:rPr lang="en-MY" dirty="0">
                <a:solidFill>
                  <a:schemeClr val="bg1"/>
                </a:solidFill>
              </a:rPr>
              <a:t>Integration Testing</a:t>
            </a:r>
          </a:p>
          <a:p>
            <a:r>
              <a:rPr lang="en-MY" dirty="0">
                <a:solidFill>
                  <a:schemeClr val="bg1"/>
                </a:solidFill>
              </a:rPr>
              <a:t>System Testing</a:t>
            </a:r>
          </a:p>
          <a:p>
            <a:r>
              <a:rPr lang="en-MY" dirty="0">
                <a:solidFill>
                  <a:schemeClr val="bg1"/>
                </a:solidFill>
              </a:rPr>
              <a:t>User Acceptance Testing</a:t>
            </a:r>
          </a:p>
        </p:txBody>
      </p:sp>
    </p:spTree>
    <p:extLst>
      <p:ext uri="{BB962C8B-B14F-4D97-AF65-F5344CB8AC3E}">
        <p14:creationId xmlns:p14="http://schemas.microsoft.com/office/powerpoint/2010/main" val="2169012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User Acceptance Testing</a:t>
            </a:r>
          </a:p>
        </p:txBody>
      </p:sp>
      <p:graphicFrame>
        <p:nvGraphicFramePr>
          <p:cNvPr id="3" name="Content Placeholder 2">
            <a:extLst>
              <a:ext uri="{FF2B5EF4-FFF2-40B4-BE49-F238E27FC236}">
                <a16:creationId xmlns:a16="http://schemas.microsoft.com/office/drawing/2014/main" id="{226E2CB9-0BF4-4EF6-8C48-955F28BB55C8}"/>
              </a:ext>
            </a:extLst>
          </p:cNvPr>
          <p:cNvGraphicFramePr>
            <a:graphicFrameLocks noGrp="1"/>
          </p:cNvGraphicFramePr>
          <p:nvPr>
            <p:ph idx="1"/>
            <p:extLst>
              <p:ext uri="{D42A27DB-BD31-4B8C-83A1-F6EECF244321}">
                <p14:modId xmlns:p14="http://schemas.microsoft.com/office/powerpoint/2010/main" val="337062754"/>
              </p:ext>
            </p:extLst>
          </p:nvPr>
        </p:nvGraphicFramePr>
        <p:xfrm>
          <a:off x="464458" y="1465943"/>
          <a:ext cx="11205028" cy="5076290"/>
        </p:xfrm>
        <a:graphic>
          <a:graphicData uri="http://schemas.openxmlformats.org/drawingml/2006/table">
            <a:tbl>
              <a:tblPr firstRow="1" firstCol="1" bandRow="1">
                <a:tableStyleId>{073A0DAA-6AF3-43AB-8588-CEC1D06C72B9}</a:tableStyleId>
              </a:tblPr>
              <a:tblGrid>
                <a:gridCol w="9275902">
                  <a:extLst>
                    <a:ext uri="{9D8B030D-6E8A-4147-A177-3AD203B41FA5}">
                      <a16:colId xmlns:a16="http://schemas.microsoft.com/office/drawing/2014/main" val="85042587"/>
                    </a:ext>
                  </a:extLst>
                </a:gridCol>
                <a:gridCol w="1929126">
                  <a:extLst>
                    <a:ext uri="{9D8B030D-6E8A-4147-A177-3AD203B41FA5}">
                      <a16:colId xmlns:a16="http://schemas.microsoft.com/office/drawing/2014/main" val="2195259646"/>
                    </a:ext>
                  </a:extLst>
                </a:gridCol>
              </a:tblGrid>
              <a:tr h="770035">
                <a:tc>
                  <a:txBody>
                    <a:bodyPr/>
                    <a:lstStyle/>
                    <a:p>
                      <a:pPr algn="ctr">
                        <a:lnSpc>
                          <a:spcPct val="150000"/>
                        </a:lnSpc>
                        <a:spcAft>
                          <a:spcPts val="0"/>
                        </a:spcAft>
                      </a:pPr>
                      <a:r>
                        <a:rPr lang="en-GB" sz="1800" dirty="0">
                          <a:effectLst/>
                        </a:rPr>
                        <a:t>Description</a:t>
                      </a:r>
                      <a:endParaRPr lang="en-MY"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spcAft>
                          <a:spcPts val="0"/>
                        </a:spcAft>
                      </a:pPr>
                      <a:r>
                        <a:rPr lang="en-GB" sz="1800">
                          <a:effectLst/>
                        </a:rPr>
                        <a:t>Average Rating</a:t>
                      </a:r>
                      <a:endParaRPr lang="en-MY"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4291092"/>
                  </a:ext>
                </a:extLst>
              </a:tr>
              <a:tr h="1176755">
                <a:tc>
                  <a:txBody>
                    <a:bodyPr/>
                    <a:lstStyle/>
                    <a:p>
                      <a:pPr algn="just">
                        <a:lnSpc>
                          <a:spcPct val="150000"/>
                        </a:lnSpc>
                        <a:spcAft>
                          <a:spcPts val="0"/>
                        </a:spcAft>
                      </a:pPr>
                      <a:r>
                        <a:rPr lang="en-GB" sz="1800" dirty="0">
                          <a:effectLst/>
                        </a:rPr>
                        <a:t>I found the system’s interface (buttons, dialog, icons) and easy way to performing system functions.</a:t>
                      </a:r>
                      <a:endParaRPr lang="en-MY" sz="1800" dirty="0">
                        <a:effectLst/>
                      </a:endParaRPr>
                    </a:p>
                    <a:p>
                      <a:pPr algn="just">
                        <a:lnSpc>
                          <a:spcPct val="150000"/>
                        </a:lnSpc>
                        <a:spcAft>
                          <a:spcPts val="0"/>
                        </a:spcAft>
                      </a:pPr>
                      <a:r>
                        <a:rPr lang="en-GB" sz="1800" dirty="0">
                          <a:effectLst/>
                        </a:rPr>
                        <a:t> </a:t>
                      </a:r>
                      <a:endParaRPr lang="en-MY" sz="1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lnSpc>
                          <a:spcPct val="150000"/>
                        </a:lnSpc>
                        <a:spcAft>
                          <a:spcPts val="0"/>
                        </a:spcAft>
                      </a:pPr>
                      <a:r>
                        <a:rPr lang="en-GB" sz="1800">
                          <a:effectLst/>
                        </a:rPr>
                        <a:t>4.7</a:t>
                      </a:r>
                      <a:endParaRPr lang="en-MY"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82313221"/>
                  </a:ext>
                </a:extLst>
              </a:tr>
              <a:tr h="770035">
                <a:tc>
                  <a:txBody>
                    <a:bodyPr/>
                    <a:lstStyle/>
                    <a:p>
                      <a:pPr algn="just">
                        <a:lnSpc>
                          <a:spcPct val="150000"/>
                        </a:lnSpc>
                        <a:spcAft>
                          <a:spcPts val="0"/>
                        </a:spcAft>
                      </a:pPr>
                      <a:r>
                        <a:rPr lang="en-GB" sz="1800" dirty="0">
                          <a:effectLst/>
                        </a:rPr>
                        <a:t>I felts the system responded in a consistent and predictable way.</a:t>
                      </a:r>
                      <a:endParaRPr lang="en-MY" sz="1800" dirty="0">
                        <a:effectLst/>
                      </a:endParaRPr>
                    </a:p>
                    <a:p>
                      <a:pPr algn="just">
                        <a:lnSpc>
                          <a:spcPct val="150000"/>
                        </a:lnSpc>
                        <a:spcAft>
                          <a:spcPts val="0"/>
                        </a:spcAft>
                      </a:pPr>
                      <a:r>
                        <a:rPr lang="en-GB" sz="1800" dirty="0">
                          <a:effectLst/>
                        </a:rPr>
                        <a:t> </a:t>
                      </a:r>
                      <a:endParaRPr lang="en-MY" sz="1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lnSpc>
                          <a:spcPct val="150000"/>
                        </a:lnSpc>
                        <a:spcAft>
                          <a:spcPts val="0"/>
                        </a:spcAft>
                      </a:pPr>
                      <a:r>
                        <a:rPr lang="en-GB" sz="1800">
                          <a:effectLst/>
                        </a:rPr>
                        <a:t>4.5</a:t>
                      </a:r>
                      <a:endParaRPr lang="en-MY"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96507591"/>
                  </a:ext>
                </a:extLst>
              </a:tr>
              <a:tr h="770035">
                <a:tc>
                  <a:txBody>
                    <a:bodyPr/>
                    <a:lstStyle/>
                    <a:p>
                      <a:pPr algn="just">
                        <a:lnSpc>
                          <a:spcPct val="150000"/>
                        </a:lnSpc>
                        <a:spcAft>
                          <a:spcPts val="0"/>
                        </a:spcAft>
                      </a:pPr>
                      <a:r>
                        <a:rPr lang="en-GB" sz="1800" dirty="0">
                          <a:effectLst/>
                        </a:rPr>
                        <a:t>Information was easy to find.</a:t>
                      </a:r>
                      <a:endParaRPr lang="en-MY" sz="1800" dirty="0">
                        <a:effectLst/>
                      </a:endParaRPr>
                    </a:p>
                    <a:p>
                      <a:pPr algn="just">
                        <a:lnSpc>
                          <a:spcPct val="150000"/>
                        </a:lnSpc>
                        <a:spcAft>
                          <a:spcPts val="0"/>
                        </a:spcAft>
                      </a:pPr>
                      <a:r>
                        <a:rPr lang="en-GB" sz="1800" dirty="0">
                          <a:effectLst/>
                        </a:rPr>
                        <a:t> </a:t>
                      </a:r>
                      <a:endParaRPr lang="en-MY" sz="1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lnSpc>
                          <a:spcPct val="150000"/>
                        </a:lnSpc>
                        <a:spcAft>
                          <a:spcPts val="0"/>
                        </a:spcAft>
                      </a:pPr>
                      <a:r>
                        <a:rPr lang="en-GB" sz="1800">
                          <a:effectLst/>
                        </a:rPr>
                        <a:t>4.3</a:t>
                      </a:r>
                      <a:endParaRPr lang="en-MY"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28472895"/>
                  </a:ext>
                </a:extLst>
              </a:tr>
              <a:tr h="770035">
                <a:tc>
                  <a:txBody>
                    <a:bodyPr/>
                    <a:lstStyle/>
                    <a:p>
                      <a:pPr algn="just">
                        <a:lnSpc>
                          <a:spcPct val="150000"/>
                        </a:lnSpc>
                        <a:spcAft>
                          <a:spcPts val="0"/>
                        </a:spcAft>
                      </a:pPr>
                      <a:r>
                        <a:rPr lang="en-GB" sz="1800" dirty="0">
                          <a:effectLst/>
                        </a:rPr>
                        <a:t>Feedback given by the system was proper and sufficient.</a:t>
                      </a:r>
                      <a:endParaRPr lang="en-MY" sz="1800" dirty="0">
                        <a:effectLst/>
                      </a:endParaRPr>
                    </a:p>
                    <a:p>
                      <a:pPr algn="just">
                        <a:lnSpc>
                          <a:spcPct val="150000"/>
                        </a:lnSpc>
                        <a:spcAft>
                          <a:spcPts val="0"/>
                        </a:spcAft>
                      </a:pPr>
                      <a:r>
                        <a:rPr lang="en-GB" sz="1800" dirty="0">
                          <a:effectLst/>
                        </a:rPr>
                        <a:t> </a:t>
                      </a:r>
                      <a:endParaRPr lang="en-MY" sz="1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lnSpc>
                          <a:spcPct val="150000"/>
                        </a:lnSpc>
                        <a:spcAft>
                          <a:spcPts val="0"/>
                        </a:spcAft>
                      </a:pPr>
                      <a:r>
                        <a:rPr lang="en-GB" sz="1800">
                          <a:effectLst/>
                        </a:rPr>
                        <a:t>3.4</a:t>
                      </a:r>
                      <a:endParaRPr lang="en-MY"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36228394"/>
                  </a:ext>
                </a:extLst>
              </a:tr>
              <a:tr h="770035">
                <a:tc>
                  <a:txBody>
                    <a:bodyPr/>
                    <a:lstStyle/>
                    <a:p>
                      <a:pPr algn="just">
                        <a:lnSpc>
                          <a:spcPct val="150000"/>
                        </a:lnSpc>
                        <a:spcAft>
                          <a:spcPts val="0"/>
                        </a:spcAft>
                      </a:pPr>
                      <a:r>
                        <a:rPr lang="en-GB" sz="1800" dirty="0">
                          <a:effectLst/>
                        </a:rPr>
                        <a:t>I would like to use this system in real life.</a:t>
                      </a:r>
                      <a:endParaRPr lang="en-MY" sz="1800" dirty="0">
                        <a:effectLst/>
                      </a:endParaRPr>
                    </a:p>
                    <a:p>
                      <a:pPr algn="just">
                        <a:lnSpc>
                          <a:spcPct val="150000"/>
                        </a:lnSpc>
                        <a:spcAft>
                          <a:spcPts val="0"/>
                        </a:spcAft>
                      </a:pPr>
                      <a:r>
                        <a:rPr lang="en-GB" sz="1800" dirty="0">
                          <a:effectLst/>
                        </a:rPr>
                        <a:t> </a:t>
                      </a:r>
                      <a:endParaRPr lang="en-MY" sz="1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lnSpc>
                          <a:spcPct val="150000"/>
                        </a:lnSpc>
                        <a:spcAft>
                          <a:spcPts val="0"/>
                        </a:spcAft>
                      </a:pPr>
                      <a:r>
                        <a:rPr lang="en-GB" sz="1800" dirty="0">
                          <a:effectLst/>
                        </a:rPr>
                        <a:t>4.5</a:t>
                      </a:r>
                      <a:endParaRPr lang="en-MY"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87613486"/>
                  </a:ext>
                </a:extLst>
              </a:tr>
            </a:tbl>
          </a:graphicData>
        </a:graphic>
      </p:graphicFrame>
      <p:sp>
        <p:nvSpPr>
          <p:cNvPr id="4" name="Rectangle 1">
            <a:extLst>
              <a:ext uri="{FF2B5EF4-FFF2-40B4-BE49-F238E27FC236}">
                <a16:creationId xmlns:a16="http://schemas.microsoft.com/office/drawing/2014/main" id="{DDDEFE90-E9DA-4CDD-9E26-36CFE0C16D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Evaluation Form result summary</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403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502A8-AD90-4F74-BB72-38F96DBBFA6B}"/>
              </a:ext>
            </a:extLst>
          </p:cNvPr>
          <p:cNvSpPr/>
          <p:nvPr/>
        </p:nvSpPr>
        <p:spPr>
          <a:xfrm>
            <a:off x="46995" y="2659559"/>
            <a:ext cx="12098055" cy="769441"/>
          </a:xfrm>
          <a:prstGeom prst="rect">
            <a:avLst/>
          </a:prstGeom>
        </p:spPr>
        <p:txBody>
          <a:bodyPr wrap="none">
            <a:spAutoFit/>
          </a:bodyPr>
          <a:lstStyle/>
          <a:p>
            <a:pPr algn="ctr"/>
            <a:r>
              <a:rPr lang="en-MY" sz="4400" dirty="0">
                <a:solidFill>
                  <a:schemeClr val="bg1"/>
                </a:solidFill>
              </a:rPr>
              <a:t>CHAPTER 7 CONCLUSION AND RECOMMENDATIONS</a:t>
            </a:r>
            <a:endParaRPr lang="en-MY" sz="4400" dirty="0"/>
          </a:p>
        </p:txBody>
      </p:sp>
    </p:spTree>
    <p:extLst>
      <p:ext uri="{BB962C8B-B14F-4D97-AF65-F5344CB8AC3E}">
        <p14:creationId xmlns:p14="http://schemas.microsoft.com/office/powerpoint/2010/main" val="3020745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CONCLUSIONS</a:t>
            </a:r>
            <a:endParaRPr lang="en-MY" dirty="0"/>
          </a:p>
        </p:txBody>
      </p:sp>
      <p:sp>
        <p:nvSpPr>
          <p:cNvPr id="6" name="Content Placeholder 5">
            <a:extLst>
              <a:ext uri="{FF2B5EF4-FFF2-40B4-BE49-F238E27FC236}">
                <a16:creationId xmlns:a16="http://schemas.microsoft.com/office/drawing/2014/main" id="{9D597587-1BE4-4189-AC54-3E997F3550BF}"/>
              </a:ext>
            </a:extLst>
          </p:cNvPr>
          <p:cNvSpPr>
            <a:spLocks noGrp="1"/>
          </p:cNvSpPr>
          <p:nvPr>
            <p:ph idx="1"/>
          </p:nvPr>
        </p:nvSpPr>
        <p:spPr/>
        <p:txBody>
          <a:bodyPr>
            <a:normAutofit lnSpcReduction="10000"/>
          </a:bodyPr>
          <a:lstStyle/>
          <a:p>
            <a:r>
              <a:rPr lang="en-GB" dirty="0">
                <a:solidFill>
                  <a:schemeClr val="bg1"/>
                </a:solidFill>
              </a:rPr>
              <a:t>Android Studio is a solid system to use for Android application development. </a:t>
            </a:r>
          </a:p>
          <a:p>
            <a:r>
              <a:rPr lang="en-GB" dirty="0">
                <a:solidFill>
                  <a:schemeClr val="bg1"/>
                </a:solidFill>
              </a:rPr>
              <a:t>Comparing with React Native, Android Studio supports more component such as </a:t>
            </a:r>
          </a:p>
          <a:p>
            <a:pPr lvl="1"/>
            <a:r>
              <a:rPr lang="en-GB" dirty="0">
                <a:solidFill>
                  <a:schemeClr val="bg1"/>
                </a:solidFill>
              </a:rPr>
              <a:t>Bottom Navigation Bar, </a:t>
            </a:r>
          </a:p>
          <a:p>
            <a:pPr lvl="1"/>
            <a:r>
              <a:rPr lang="en-GB" dirty="0">
                <a:solidFill>
                  <a:schemeClr val="bg1"/>
                </a:solidFill>
              </a:rPr>
              <a:t>Tab Layout, </a:t>
            </a:r>
          </a:p>
          <a:p>
            <a:pPr lvl="1"/>
            <a:r>
              <a:rPr lang="en-GB" dirty="0">
                <a:solidFill>
                  <a:schemeClr val="bg1"/>
                </a:solidFill>
              </a:rPr>
              <a:t>Date Picker, </a:t>
            </a:r>
          </a:p>
          <a:p>
            <a:pPr lvl="1"/>
            <a:r>
              <a:rPr lang="en-GB" dirty="0">
                <a:solidFill>
                  <a:schemeClr val="bg1"/>
                </a:solidFill>
              </a:rPr>
              <a:t>Time Picker, </a:t>
            </a:r>
          </a:p>
          <a:p>
            <a:pPr lvl="1"/>
            <a:r>
              <a:rPr lang="en-GB" dirty="0">
                <a:solidFill>
                  <a:schemeClr val="bg1"/>
                </a:solidFill>
              </a:rPr>
              <a:t>Floating Action Button and etc.</a:t>
            </a:r>
          </a:p>
          <a:p>
            <a:r>
              <a:rPr lang="en-GB" dirty="0">
                <a:solidFill>
                  <a:schemeClr val="bg1"/>
                </a:solidFill>
              </a:rPr>
              <a:t>I tried to build my Final Year Project with React Native but it does not goes well.</a:t>
            </a:r>
            <a:endParaRPr lang="en-MY" dirty="0">
              <a:solidFill>
                <a:schemeClr val="bg1"/>
              </a:solidFill>
            </a:endParaRPr>
          </a:p>
        </p:txBody>
      </p:sp>
    </p:spTree>
    <p:extLst>
      <p:ext uri="{BB962C8B-B14F-4D97-AF65-F5344CB8AC3E}">
        <p14:creationId xmlns:p14="http://schemas.microsoft.com/office/powerpoint/2010/main" val="3017943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RECOMMENDATIONS</a:t>
            </a:r>
            <a:endParaRPr lang="en-MY" dirty="0"/>
          </a:p>
        </p:txBody>
      </p:sp>
      <p:sp>
        <p:nvSpPr>
          <p:cNvPr id="6" name="Content Placeholder 5">
            <a:extLst>
              <a:ext uri="{FF2B5EF4-FFF2-40B4-BE49-F238E27FC236}">
                <a16:creationId xmlns:a16="http://schemas.microsoft.com/office/drawing/2014/main" id="{9D597587-1BE4-4189-AC54-3E997F3550BF}"/>
              </a:ext>
            </a:extLst>
          </p:cNvPr>
          <p:cNvSpPr>
            <a:spLocks noGrp="1"/>
          </p:cNvSpPr>
          <p:nvPr>
            <p:ph idx="1"/>
          </p:nvPr>
        </p:nvSpPr>
        <p:spPr/>
        <p:txBody>
          <a:bodyPr/>
          <a:lstStyle/>
          <a:p>
            <a:r>
              <a:rPr lang="en-GB" dirty="0">
                <a:solidFill>
                  <a:schemeClr val="bg1"/>
                </a:solidFill>
              </a:rPr>
              <a:t>The Strength of using React Native as mobile development tools is cross-platform application building feature. </a:t>
            </a:r>
          </a:p>
          <a:p>
            <a:r>
              <a:rPr lang="en-GB" dirty="0">
                <a:solidFill>
                  <a:schemeClr val="bg1"/>
                </a:solidFill>
              </a:rPr>
              <a:t>If developers who use Android Studio to build application and they want to cross-platform, they need to build everything from scratch.</a:t>
            </a:r>
          </a:p>
          <a:p>
            <a:r>
              <a:rPr lang="en-GB" dirty="0">
                <a:solidFill>
                  <a:schemeClr val="bg1"/>
                </a:solidFill>
              </a:rPr>
              <a:t>Don’t use unfamiliar software on especially those projects with time limit.</a:t>
            </a:r>
            <a:endParaRPr lang="en-MY" dirty="0">
              <a:solidFill>
                <a:schemeClr val="bg1"/>
              </a:solidFill>
            </a:endParaRPr>
          </a:p>
        </p:txBody>
      </p:sp>
    </p:spTree>
    <p:extLst>
      <p:ext uri="{BB962C8B-B14F-4D97-AF65-F5344CB8AC3E}">
        <p14:creationId xmlns:p14="http://schemas.microsoft.com/office/powerpoint/2010/main" val="57122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2137-25AD-41F1-90EB-B11CE67CAFFB}"/>
              </a:ext>
            </a:extLst>
          </p:cNvPr>
          <p:cNvSpPr>
            <a:spLocks noGrp="1"/>
          </p:cNvSpPr>
          <p:nvPr>
            <p:ph type="title"/>
          </p:nvPr>
        </p:nvSpPr>
        <p:spPr>
          <a:xfrm>
            <a:off x="838200" y="2488897"/>
            <a:ext cx="10515600" cy="1325563"/>
          </a:xfrm>
        </p:spPr>
        <p:txBody>
          <a:bodyPr/>
          <a:lstStyle/>
          <a:p>
            <a:pPr algn="ctr"/>
            <a:r>
              <a:rPr lang="en-MY" dirty="0">
                <a:solidFill>
                  <a:schemeClr val="bg1"/>
                </a:solidFill>
              </a:rPr>
              <a:t>CHAPTER 1 INTRODUCTION</a:t>
            </a:r>
          </a:p>
        </p:txBody>
      </p:sp>
    </p:spTree>
    <p:extLst>
      <p:ext uri="{BB962C8B-B14F-4D97-AF65-F5344CB8AC3E}">
        <p14:creationId xmlns:p14="http://schemas.microsoft.com/office/powerpoint/2010/main" val="2846821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3AEB-B380-4405-B009-5225BCAB3766}"/>
              </a:ext>
            </a:extLst>
          </p:cNvPr>
          <p:cNvSpPr>
            <a:spLocks noGrp="1"/>
          </p:cNvSpPr>
          <p:nvPr>
            <p:ph type="title"/>
          </p:nvPr>
        </p:nvSpPr>
        <p:spPr>
          <a:xfrm>
            <a:off x="838200" y="365125"/>
            <a:ext cx="10515600" cy="6065172"/>
          </a:xfrm>
        </p:spPr>
        <p:txBody>
          <a:bodyPr>
            <a:normAutofit/>
          </a:bodyPr>
          <a:lstStyle/>
          <a:p>
            <a:pPr algn="ctr"/>
            <a:r>
              <a:rPr lang="en-MY" sz="7200" dirty="0">
                <a:solidFill>
                  <a:schemeClr val="bg1"/>
                </a:solidFill>
              </a:rPr>
              <a:t>Thank You</a:t>
            </a:r>
          </a:p>
        </p:txBody>
      </p:sp>
    </p:spTree>
    <p:extLst>
      <p:ext uri="{BB962C8B-B14F-4D97-AF65-F5344CB8AC3E}">
        <p14:creationId xmlns:p14="http://schemas.microsoft.com/office/powerpoint/2010/main" val="39300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CHAPTER 1 INTRODUCTION</a:t>
            </a:r>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r>
              <a:rPr lang="en-MY" dirty="0">
                <a:solidFill>
                  <a:schemeClr val="bg1"/>
                </a:solidFill>
              </a:rPr>
              <a:t>Problem Statement</a:t>
            </a:r>
          </a:p>
          <a:p>
            <a:r>
              <a:rPr lang="en-MY" dirty="0">
                <a:solidFill>
                  <a:schemeClr val="bg1"/>
                </a:solidFill>
              </a:rPr>
              <a:t>Project Objectives</a:t>
            </a:r>
          </a:p>
          <a:p>
            <a:r>
              <a:rPr lang="en-MY" dirty="0">
                <a:solidFill>
                  <a:schemeClr val="bg1"/>
                </a:solidFill>
              </a:rPr>
              <a:t>Main features of the Project</a:t>
            </a:r>
          </a:p>
          <a:p>
            <a:endParaRPr lang="en-MY" dirty="0">
              <a:solidFill>
                <a:schemeClr val="bg1"/>
              </a:solidFill>
            </a:endParaRPr>
          </a:p>
        </p:txBody>
      </p:sp>
    </p:spTree>
    <p:extLst>
      <p:ext uri="{BB962C8B-B14F-4D97-AF65-F5344CB8AC3E}">
        <p14:creationId xmlns:p14="http://schemas.microsoft.com/office/powerpoint/2010/main" val="385310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4C34-2728-4F3A-971E-25FC3ED7E600}"/>
              </a:ext>
            </a:extLst>
          </p:cNvPr>
          <p:cNvSpPr>
            <a:spLocks noGrp="1"/>
          </p:cNvSpPr>
          <p:nvPr>
            <p:ph type="title"/>
          </p:nvPr>
        </p:nvSpPr>
        <p:spPr/>
        <p:txBody>
          <a:bodyPr/>
          <a:lstStyle/>
          <a:p>
            <a:r>
              <a:rPr lang="en-MY" dirty="0">
                <a:solidFill>
                  <a:schemeClr val="bg1"/>
                </a:solidFill>
              </a:rPr>
              <a:t>Problem Statement</a:t>
            </a:r>
          </a:p>
        </p:txBody>
      </p:sp>
      <p:sp>
        <p:nvSpPr>
          <p:cNvPr id="3" name="Content Placeholder 2">
            <a:extLst>
              <a:ext uri="{FF2B5EF4-FFF2-40B4-BE49-F238E27FC236}">
                <a16:creationId xmlns:a16="http://schemas.microsoft.com/office/drawing/2014/main" id="{5EEB2E4B-54BA-4AE1-9069-1A498298EC9C}"/>
              </a:ext>
            </a:extLst>
          </p:cNvPr>
          <p:cNvSpPr>
            <a:spLocks noGrp="1"/>
          </p:cNvSpPr>
          <p:nvPr>
            <p:ph idx="1"/>
          </p:nvPr>
        </p:nvSpPr>
        <p:spPr/>
        <p:txBody>
          <a:bodyPr/>
          <a:lstStyle/>
          <a:p>
            <a:r>
              <a:rPr lang="en-MY" dirty="0">
                <a:solidFill>
                  <a:schemeClr val="bg1"/>
                </a:solidFill>
              </a:rPr>
              <a:t>Students are poor in managing their time.</a:t>
            </a:r>
          </a:p>
          <a:p>
            <a:r>
              <a:rPr lang="en-MY" dirty="0">
                <a:solidFill>
                  <a:schemeClr val="bg1"/>
                </a:solidFill>
              </a:rPr>
              <a:t>Students are poor in managing their pocket money.</a:t>
            </a:r>
          </a:p>
          <a:p>
            <a:r>
              <a:rPr lang="en-MY" dirty="0">
                <a:solidFill>
                  <a:schemeClr val="bg1"/>
                </a:solidFill>
              </a:rPr>
              <a:t>Similar market application </a:t>
            </a:r>
            <a:r>
              <a:rPr lang="en-US" altLang="zh-CN" dirty="0">
                <a:solidFill>
                  <a:schemeClr val="bg1"/>
                </a:solidFill>
              </a:rPr>
              <a:t>does not offer full package function.</a:t>
            </a:r>
            <a:endParaRPr lang="en-MY" dirty="0">
              <a:solidFill>
                <a:schemeClr val="bg1"/>
              </a:solidFill>
            </a:endParaRPr>
          </a:p>
        </p:txBody>
      </p:sp>
    </p:spTree>
    <p:extLst>
      <p:ext uri="{BB962C8B-B14F-4D97-AF65-F5344CB8AC3E}">
        <p14:creationId xmlns:p14="http://schemas.microsoft.com/office/powerpoint/2010/main" val="95002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6EBA-2FD8-40F2-930C-045BF6D57123}"/>
              </a:ext>
            </a:extLst>
          </p:cNvPr>
          <p:cNvSpPr>
            <a:spLocks noGrp="1"/>
          </p:cNvSpPr>
          <p:nvPr>
            <p:ph type="title"/>
          </p:nvPr>
        </p:nvSpPr>
        <p:spPr/>
        <p:txBody>
          <a:bodyPr/>
          <a:lstStyle/>
          <a:p>
            <a:r>
              <a:rPr lang="en-MY" dirty="0">
                <a:solidFill>
                  <a:schemeClr val="bg1"/>
                </a:solidFill>
              </a:rPr>
              <a:t>Project Objective</a:t>
            </a:r>
          </a:p>
        </p:txBody>
      </p:sp>
      <p:sp>
        <p:nvSpPr>
          <p:cNvPr id="3" name="Content Placeholder 2">
            <a:extLst>
              <a:ext uri="{FF2B5EF4-FFF2-40B4-BE49-F238E27FC236}">
                <a16:creationId xmlns:a16="http://schemas.microsoft.com/office/drawing/2014/main" id="{F7A599DF-F623-4270-B78E-E11D23CB4F72}"/>
              </a:ext>
            </a:extLst>
          </p:cNvPr>
          <p:cNvSpPr>
            <a:spLocks noGrp="1"/>
          </p:cNvSpPr>
          <p:nvPr>
            <p:ph idx="1"/>
          </p:nvPr>
        </p:nvSpPr>
        <p:spPr/>
        <p:txBody>
          <a:bodyPr/>
          <a:lstStyle/>
          <a:p>
            <a:r>
              <a:rPr lang="en-US" dirty="0">
                <a:solidFill>
                  <a:schemeClr val="bg1"/>
                </a:solidFill>
              </a:rPr>
              <a:t>To develop an application that manages students’ time and improves their time management skill.</a:t>
            </a:r>
          </a:p>
          <a:p>
            <a:r>
              <a:rPr lang="en-US" dirty="0">
                <a:solidFill>
                  <a:schemeClr val="bg1"/>
                </a:solidFill>
              </a:rPr>
              <a:t>To develop an application that manages student’s study material.</a:t>
            </a:r>
          </a:p>
          <a:p>
            <a:r>
              <a:rPr lang="en-US" dirty="0">
                <a:solidFill>
                  <a:schemeClr val="bg1"/>
                </a:solidFill>
              </a:rPr>
              <a:t>To develop an application that reduces student overspending problem.</a:t>
            </a:r>
          </a:p>
          <a:p>
            <a:r>
              <a:rPr lang="en-US" dirty="0">
                <a:solidFill>
                  <a:schemeClr val="bg1"/>
                </a:solidFill>
              </a:rPr>
              <a:t>To develop an application that combines useful function from various application into one application to bring convenience services to student.</a:t>
            </a:r>
          </a:p>
        </p:txBody>
      </p:sp>
    </p:spTree>
    <p:extLst>
      <p:ext uri="{BB962C8B-B14F-4D97-AF65-F5344CB8AC3E}">
        <p14:creationId xmlns:p14="http://schemas.microsoft.com/office/powerpoint/2010/main" val="425165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153E-A561-45C9-BED7-0B2784A9A000}"/>
              </a:ext>
            </a:extLst>
          </p:cNvPr>
          <p:cNvSpPr>
            <a:spLocks noGrp="1"/>
          </p:cNvSpPr>
          <p:nvPr>
            <p:ph type="title"/>
          </p:nvPr>
        </p:nvSpPr>
        <p:spPr/>
        <p:txBody>
          <a:bodyPr/>
          <a:lstStyle/>
          <a:p>
            <a:r>
              <a:rPr lang="en-MY" dirty="0">
                <a:solidFill>
                  <a:schemeClr val="bg1"/>
                </a:solidFill>
              </a:rPr>
              <a:t>Main features of the Project</a:t>
            </a:r>
          </a:p>
        </p:txBody>
      </p:sp>
      <p:sp>
        <p:nvSpPr>
          <p:cNvPr id="3" name="Content Placeholder 2">
            <a:extLst>
              <a:ext uri="{FF2B5EF4-FFF2-40B4-BE49-F238E27FC236}">
                <a16:creationId xmlns:a16="http://schemas.microsoft.com/office/drawing/2014/main" id="{CB6BD3EA-F012-40D7-A279-3FA5AE2022C1}"/>
              </a:ext>
            </a:extLst>
          </p:cNvPr>
          <p:cNvSpPr>
            <a:spLocks noGrp="1"/>
          </p:cNvSpPr>
          <p:nvPr>
            <p:ph idx="1"/>
          </p:nvPr>
        </p:nvSpPr>
        <p:spPr>
          <a:xfrm>
            <a:off x="838200" y="1690688"/>
            <a:ext cx="10515600" cy="4486275"/>
          </a:xfrm>
        </p:spPr>
        <p:txBody>
          <a:bodyPr>
            <a:normAutofit/>
          </a:bodyPr>
          <a:lstStyle/>
          <a:p>
            <a:r>
              <a:rPr lang="en-MY" dirty="0">
                <a:solidFill>
                  <a:schemeClr val="bg1"/>
                </a:solidFill>
              </a:rPr>
              <a:t>Event reminder feature</a:t>
            </a:r>
          </a:p>
          <a:p>
            <a:r>
              <a:rPr lang="en-MY" dirty="0">
                <a:solidFill>
                  <a:schemeClr val="bg1"/>
                </a:solidFill>
              </a:rPr>
              <a:t>Timetable feature</a:t>
            </a:r>
          </a:p>
          <a:p>
            <a:r>
              <a:rPr lang="en-MY" dirty="0">
                <a:solidFill>
                  <a:schemeClr val="bg1"/>
                </a:solidFill>
              </a:rPr>
              <a:t>Study material storing feature</a:t>
            </a:r>
          </a:p>
          <a:p>
            <a:r>
              <a:rPr lang="en-MY" dirty="0">
                <a:solidFill>
                  <a:schemeClr val="bg1"/>
                </a:solidFill>
              </a:rPr>
              <a:t>Feedback to UTAR feature</a:t>
            </a:r>
          </a:p>
          <a:p>
            <a:r>
              <a:rPr lang="en-MY" dirty="0">
                <a:solidFill>
                  <a:schemeClr val="bg1"/>
                </a:solidFill>
              </a:rPr>
              <a:t>Expenditure planning feature</a:t>
            </a:r>
            <a:endParaRPr lang="en-US" dirty="0">
              <a:solidFill>
                <a:schemeClr val="bg1"/>
              </a:solidFill>
            </a:endParaRPr>
          </a:p>
          <a:p>
            <a:endParaRPr lang="en-MY" dirty="0">
              <a:solidFill>
                <a:schemeClr val="bg1"/>
              </a:solidFill>
            </a:endParaRPr>
          </a:p>
          <a:p>
            <a:endParaRPr lang="en-MY" dirty="0">
              <a:solidFill>
                <a:schemeClr val="bg1"/>
              </a:solidFill>
            </a:endParaRPr>
          </a:p>
          <a:p>
            <a:endParaRPr lang="en-MY" dirty="0">
              <a:solidFill>
                <a:schemeClr val="bg1"/>
              </a:solidFill>
            </a:endParaRPr>
          </a:p>
        </p:txBody>
      </p:sp>
    </p:spTree>
    <p:extLst>
      <p:ext uri="{BB962C8B-B14F-4D97-AF65-F5344CB8AC3E}">
        <p14:creationId xmlns:p14="http://schemas.microsoft.com/office/powerpoint/2010/main" val="56315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502A8-AD90-4F74-BB72-38F96DBBFA6B}"/>
              </a:ext>
            </a:extLst>
          </p:cNvPr>
          <p:cNvSpPr/>
          <p:nvPr/>
        </p:nvSpPr>
        <p:spPr>
          <a:xfrm>
            <a:off x="2324042" y="2659559"/>
            <a:ext cx="7543925" cy="769441"/>
          </a:xfrm>
          <a:prstGeom prst="rect">
            <a:avLst/>
          </a:prstGeom>
        </p:spPr>
        <p:txBody>
          <a:bodyPr wrap="none">
            <a:spAutoFit/>
          </a:bodyPr>
          <a:lstStyle/>
          <a:p>
            <a:pPr algn="ctr"/>
            <a:r>
              <a:rPr lang="en-MY" sz="4400" dirty="0">
                <a:solidFill>
                  <a:schemeClr val="bg1"/>
                </a:solidFill>
              </a:rPr>
              <a:t>CHAPTER 2 LITERATURE REVIEW</a:t>
            </a:r>
            <a:endParaRPr lang="en-MY" sz="4400" dirty="0"/>
          </a:p>
        </p:txBody>
      </p:sp>
    </p:spTree>
    <p:extLst>
      <p:ext uri="{BB962C8B-B14F-4D97-AF65-F5344CB8AC3E}">
        <p14:creationId xmlns:p14="http://schemas.microsoft.com/office/powerpoint/2010/main" val="197578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790-6787-4ADA-BC4A-B180C01D416B}"/>
              </a:ext>
            </a:extLst>
          </p:cNvPr>
          <p:cNvSpPr>
            <a:spLocks noGrp="1"/>
          </p:cNvSpPr>
          <p:nvPr>
            <p:ph type="title"/>
          </p:nvPr>
        </p:nvSpPr>
        <p:spPr/>
        <p:txBody>
          <a:bodyPr/>
          <a:lstStyle/>
          <a:p>
            <a:r>
              <a:rPr lang="en-MY" dirty="0">
                <a:solidFill>
                  <a:schemeClr val="bg1"/>
                </a:solidFill>
              </a:rPr>
              <a:t>CHAPTER 2 LITERATURE REVIEW</a:t>
            </a:r>
            <a:endParaRPr lang="en-MY" dirty="0"/>
          </a:p>
        </p:txBody>
      </p:sp>
      <p:sp>
        <p:nvSpPr>
          <p:cNvPr id="3" name="Content Placeholder 2">
            <a:extLst>
              <a:ext uri="{FF2B5EF4-FFF2-40B4-BE49-F238E27FC236}">
                <a16:creationId xmlns:a16="http://schemas.microsoft.com/office/drawing/2014/main" id="{7F4A29E4-7ED7-4E51-9226-C1787CECEFB0}"/>
              </a:ext>
            </a:extLst>
          </p:cNvPr>
          <p:cNvSpPr>
            <a:spLocks noGrp="1"/>
          </p:cNvSpPr>
          <p:nvPr>
            <p:ph idx="1"/>
          </p:nvPr>
        </p:nvSpPr>
        <p:spPr/>
        <p:txBody>
          <a:bodyPr/>
          <a:lstStyle/>
          <a:p>
            <a:r>
              <a:rPr lang="en-MY" dirty="0">
                <a:solidFill>
                  <a:schemeClr val="bg1"/>
                </a:solidFill>
              </a:rPr>
              <a:t>Methodology Comparison</a:t>
            </a:r>
          </a:p>
          <a:p>
            <a:r>
              <a:rPr lang="en-MY" dirty="0">
                <a:solidFill>
                  <a:schemeClr val="bg1"/>
                </a:solidFill>
              </a:rPr>
              <a:t>Application Type Comparison</a:t>
            </a:r>
          </a:p>
        </p:txBody>
      </p:sp>
    </p:spTree>
    <p:extLst>
      <p:ext uri="{BB962C8B-B14F-4D97-AF65-F5344CB8AC3E}">
        <p14:creationId xmlns:p14="http://schemas.microsoft.com/office/powerpoint/2010/main" val="1323000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TotalTime>
  <Words>846</Words>
  <Application>Microsoft Office PowerPoint</Application>
  <PresentationFormat>Widescreen</PresentationFormat>
  <Paragraphs>175</Paragraphs>
  <Slides>30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DengXian</vt:lpstr>
      <vt:lpstr>SimSun</vt:lpstr>
      <vt:lpstr>Arial</vt:lpstr>
      <vt:lpstr>Calibri</vt:lpstr>
      <vt:lpstr>Calibri Light</vt:lpstr>
      <vt:lpstr>Times New Roman</vt:lpstr>
      <vt:lpstr>Office Theme</vt:lpstr>
      <vt:lpstr>ANDROID MOBILE APP COMPANION FOR  UNIVERSITY STUDENT</vt:lpstr>
      <vt:lpstr>Outline</vt:lpstr>
      <vt:lpstr>CHAPTER 1 INTRODUCTION</vt:lpstr>
      <vt:lpstr>CHAPTER 1 INTRODUCTION</vt:lpstr>
      <vt:lpstr>Problem Statement</vt:lpstr>
      <vt:lpstr>Project Objective</vt:lpstr>
      <vt:lpstr>Main features of the Project</vt:lpstr>
      <vt:lpstr>PowerPoint Presentation</vt:lpstr>
      <vt:lpstr>CHAPTER 2 LITERATURE REVIEW</vt:lpstr>
      <vt:lpstr>Methodology Comparison</vt:lpstr>
      <vt:lpstr>Agile vs Waterfall</vt:lpstr>
      <vt:lpstr>Waterfall is recommended if:</vt:lpstr>
      <vt:lpstr>Agile is recommended if:</vt:lpstr>
      <vt:lpstr>Application Type Comparison</vt:lpstr>
      <vt:lpstr>PowerPoint Presentation</vt:lpstr>
      <vt:lpstr>CHAPTER 3 METHODOLOGY AND WORK PLAN</vt:lpstr>
      <vt:lpstr>Project Methodology</vt:lpstr>
      <vt:lpstr>PowerPoint Presentation</vt:lpstr>
      <vt:lpstr>PowerPoint Presentation</vt:lpstr>
      <vt:lpstr>CHAPTER 5 SYSTEM DESIGN</vt:lpstr>
      <vt:lpstr>PowerPoint Presentation</vt:lpstr>
      <vt:lpstr>PowerPoint Presentation</vt:lpstr>
      <vt:lpstr>PowerPoint Presentation</vt:lpstr>
      <vt:lpstr>PowerPoint Presentation</vt:lpstr>
      <vt:lpstr>CHAPTER 6 SYSTEM TESTING</vt:lpstr>
      <vt:lpstr>User Acceptance Testing</vt:lpstr>
      <vt:lpstr>PowerPoint Presentation</vt:lpstr>
      <vt:lpstr>CONCLUSIONS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MOBILE APP COMPANION FOR  UNIVERSITY STUDENT</dc:title>
  <dc:creator>Ching Ming Siew</dc:creator>
  <cp:lastModifiedBy>Ching Ming Siew</cp:lastModifiedBy>
  <cp:revision>49</cp:revision>
  <dcterms:created xsi:type="dcterms:W3CDTF">2018-02-12T04:29:16Z</dcterms:created>
  <dcterms:modified xsi:type="dcterms:W3CDTF">2018-08-20T13:04:44Z</dcterms:modified>
</cp:coreProperties>
</file>