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5"/>
    <p:sldMasterId id="2147483679" r:id="rId6"/>
  </p:sldMasterIdLst>
  <p:notesMasterIdLst>
    <p:notesMasterId r:id="rId24"/>
  </p:notesMasterIdLst>
  <p:handoutMasterIdLst>
    <p:handoutMasterId r:id="rId25"/>
  </p:handoutMasterIdLst>
  <p:sldIdLst>
    <p:sldId id="264" r:id="rId7"/>
    <p:sldId id="275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76" r:id="rId16"/>
    <p:sldId id="277" r:id="rId17"/>
    <p:sldId id="269" r:id="rId18"/>
    <p:sldId id="270" r:id="rId19"/>
    <p:sldId id="271" r:id="rId20"/>
    <p:sldId id="272" r:id="rId21"/>
    <p:sldId id="273" r:id="rId22"/>
    <p:sldId id="274" r:id="rId23"/>
  </p:sldIdLst>
  <p:sldSz cx="12190413" cy="6858000"/>
  <p:notesSz cx="6858000" cy="9144000"/>
  <p:custDataLst>
    <p:tags r:id="rId2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FFFFF"/>
    <a:srgbClr val="990000"/>
    <a:srgbClr val="000000"/>
    <a:srgbClr val="FFCC00"/>
    <a:srgbClr val="FF6600"/>
    <a:srgbClr val="FF0000"/>
    <a:srgbClr val="FF0099"/>
    <a:srgbClr val="CC33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AEE7C-EC5F-02E9-85F2-0110D48A04C7}" v="650" dt="2020-06-23T12:02:52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41" autoAdjust="0"/>
    <p:restoredTop sz="96098" autoAdjust="0"/>
  </p:normalViewPr>
  <p:slideViewPr>
    <p:cSldViewPr showGuides="1">
      <p:cViewPr>
        <p:scale>
          <a:sx n="75" d="100"/>
          <a:sy n="75" d="100"/>
        </p:scale>
        <p:origin x="36" y="-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Nicholas Hansen" userId="S::pnha@win.dtu.dk::e912d330-feac-498a-b49a-5ab61358e153" providerId="AD" clId="Web-{D8FAEE7C-EC5F-02E9-85F2-0110D48A04C7}"/>
    <pc:docChg chg="addSld modSld sldOrd">
      <pc:chgData name="Peter Nicholas Hansen" userId="S::pnha@win.dtu.dk::e912d330-feac-498a-b49a-5ab61358e153" providerId="AD" clId="Web-{D8FAEE7C-EC5F-02E9-85F2-0110D48A04C7}" dt="2020-06-23T12:02:52.228" v="642"/>
      <pc:docMkLst>
        <pc:docMk/>
      </pc:docMkLst>
      <pc:sldChg chg="modSp">
        <pc:chgData name="Peter Nicholas Hansen" userId="S::pnha@win.dtu.dk::e912d330-feac-498a-b49a-5ab61358e153" providerId="AD" clId="Web-{D8FAEE7C-EC5F-02E9-85F2-0110D48A04C7}" dt="2020-06-23T11:56:34.616" v="574" actId="20577"/>
        <pc:sldMkLst>
          <pc:docMk/>
          <pc:sldMk cId="1046093178" sldId="261"/>
        </pc:sldMkLst>
        <pc:spChg chg="mod">
          <ac:chgData name="Peter Nicholas Hansen" userId="S::pnha@win.dtu.dk::e912d330-feac-498a-b49a-5ab61358e153" providerId="AD" clId="Web-{D8FAEE7C-EC5F-02E9-85F2-0110D48A04C7}" dt="2020-06-23T11:56:34.616" v="574" actId="20577"/>
          <ac:spMkLst>
            <pc:docMk/>
            <pc:sldMk cId="1046093178" sldId="261"/>
            <ac:spMk id="14" creationId="{00000000-0000-0000-0000-000000000000}"/>
          </ac:spMkLst>
        </pc:spChg>
      </pc:sldChg>
      <pc:sldChg chg="modSp">
        <pc:chgData name="Peter Nicholas Hansen" userId="S::pnha@win.dtu.dk::e912d330-feac-498a-b49a-5ab61358e153" providerId="AD" clId="Web-{D8FAEE7C-EC5F-02E9-85F2-0110D48A04C7}" dt="2020-06-23T11:56:44.429" v="577" actId="20577"/>
        <pc:sldMkLst>
          <pc:docMk/>
          <pc:sldMk cId="2335876282" sldId="262"/>
        </pc:sldMkLst>
        <pc:spChg chg="mod">
          <ac:chgData name="Peter Nicholas Hansen" userId="S::pnha@win.dtu.dk::e912d330-feac-498a-b49a-5ab61358e153" providerId="AD" clId="Web-{D8FAEE7C-EC5F-02E9-85F2-0110D48A04C7}" dt="2020-06-23T11:56:44.429" v="577" actId="20577"/>
          <ac:spMkLst>
            <pc:docMk/>
            <pc:sldMk cId="2335876282" sldId="262"/>
            <ac:spMk id="14" creationId="{00000000-0000-0000-0000-000000000000}"/>
          </ac:spMkLst>
        </pc:spChg>
      </pc:sldChg>
      <pc:sldChg chg="modSp">
        <pc:chgData name="Peter Nicholas Hansen" userId="S::pnha@win.dtu.dk::e912d330-feac-498a-b49a-5ab61358e153" providerId="AD" clId="Web-{D8FAEE7C-EC5F-02E9-85F2-0110D48A04C7}" dt="2020-06-23T11:57:34.070" v="581" actId="20577"/>
        <pc:sldMkLst>
          <pc:docMk/>
          <pc:sldMk cId="2097534207" sldId="268"/>
        </pc:sldMkLst>
        <pc:spChg chg="mod">
          <ac:chgData name="Peter Nicholas Hansen" userId="S::pnha@win.dtu.dk::e912d330-feac-498a-b49a-5ab61358e153" providerId="AD" clId="Web-{D8FAEE7C-EC5F-02E9-85F2-0110D48A04C7}" dt="2020-06-23T11:57:34.070" v="581" actId="20577"/>
          <ac:spMkLst>
            <pc:docMk/>
            <pc:sldMk cId="2097534207" sldId="268"/>
            <ac:spMk id="3" creationId="{00000000-0000-0000-0000-000000000000}"/>
          </ac:spMkLst>
        </pc:spChg>
      </pc:sldChg>
      <pc:sldChg chg="modSp">
        <pc:chgData name="Peter Nicholas Hansen" userId="S::pnha@win.dtu.dk::e912d330-feac-498a-b49a-5ab61358e153" providerId="AD" clId="Web-{D8FAEE7C-EC5F-02E9-85F2-0110D48A04C7}" dt="2020-06-23T11:56:07.022" v="573" actId="20577"/>
        <pc:sldMkLst>
          <pc:docMk/>
          <pc:sldMk cId="3722316762" sldId="274"/>
        </pc:sldMkLst>
        <pc:spChg chg="mod">
          <ac:chgData name="Peter Nicholas Hansen" userId="S::pnha@win.dtu.dk::e912d330-feac-498a-b49a-5ab61358e153" providerId="AD" clId="Web-{D8FAEE7C-EC5F-02E9-85F2-0110D48A04C7}" dt="2020-06-23T11:56:07.022" v="573" actId="20577"/>
          <ac:spMkLst>
            <pc:docMk/>
            <pc:sldMk cId="3722316762" sldId="274"/>
            <ac:spMk id="7" creationId="{B4B64A90-FD45-4407-9D4D-C1CAF3E11E47}"/>
          </ac:spMkLst>
        </pc:spChg>
      </pc:sldChg>
      <pc:sldChg chg="addSp delSp modSp new mod ord modClrScheme chgLayout">
        <pc:chgData name="Peter Nicholas Hansen" userId="S::pnha@win.dtu.dk::e912d330-feac-498a-b49a-5ab61358e153" providerId="AD" clId="Web-{D8FAEE7C-EC5F-02E9-85F2-0110D48A04C7}" dt="2020-06-23T11:54:21.240" v="528"/>
        <pc:sldMkLst>
          <pc:docMk/>
          <pc:sldMk cId="543069327" sldId="275"/>
        </pc:sldMkLst>
        <pc:spChg chg="add del">
          <ac:chgData name="Peter Nicholas Hansen" userId="S::pnha@win.dtu.dk::e912d330-feac-498a-b49a-5ab61358e153" providerId="AD" clId="Web-{D8FAEE7C-EC5F-02E9-85F2-0110D48A04C7}" dt="2020-06-23T08:54:16.248" v="8"/>
          <ac:spMkLst>
            <pc:docMk/>
            <pc:sldMk cId="543069327" sldId="275"/>
            <ac:spMk id="2" creationId="{86272967-7189-458A-8CD9-6292CC40F958}"/>
          </ac:spMkLst>
        </pc:spChg>
        <pc:spChg chg="add del">
          <ac:chgData name="Peter Nicholas Hansen" userId="S::pnha@win.dtu.dk::e912d330-feac-498a-b49a-5ab61358e153" providerId="AD" clId="Web-{D8FAEE7C-EC5F-02E9-85F2-0110D48A04C7}" dt="2020-06-23T08:54:16.248" v="8"/>
          <ac:spMkLst>
            <pc:docMk/>
            <pc:sldMk cId="543069327" sldId="275"/>
            <ac:spMk id="3" creationId="{8B56B245-D4FF-4D6F-AFE8-4427CD7A9D43}"/>
          </ac:spMkLst>
        </pc:spChg>
        <pc:spChg chg="del">
          <ac:chgData name="Peter Nicholas Hansen" userId="S::pnha@win.dtu.dk::e912d330-feac-498a-b49a-5ab61358e153" providerId="AD" clId="Web-{D8FAEE7C-EC5F-02E9-85F2-0110D48A04C7}" dt="2020-06-23T08:53:44.248" v="1"/>
          <ac:spMkLst>
            <pc:docMk/>
            <pc:sldMk cId="543069327" sldId="275"/>
            <ac:spMk id="4" creationId="{7ACE6368-5E16-41FC-8C90-974BDBB17770}"/>
          </ac:spMkLst>
        </pc:spChg>
        <pc:spChg chg="mod ord">
          <ac:chgData name="Peter Nicholas Hansen" userId="S::pnha@win.dtu.dk::e912d330-feac-498a-b49a-5ab61358e153" providerId="AD" clId="Web-{D8FAEE7C-EC5F-02E9-85F2-0110D48A04C7}" dt="2020-06-23T08:54:16.248" v="8"/>
          <ac:spMkLst>
            <pc:docMk/>
            <pc:sldMk cId="543069327" sldId="275"/>
            <ac:spMk id="5" creationId="{DA14208C-2229-422D-AF36-C546F6EA7340}"/>
          </ac:spMkLst>
        </pc:spChg>
        <pc:spChg chg="mod modVis">
          <ac:chgData name="Peter Nicholas Hansen" userId="S::pnha@win.dtu.dk::e912d330-feac-498a-b49a-5ab61358e153" providerId="AD" clId="Web-{D8FAEE7C-EC5F-02E9-85F2-0110D48A04C7}" dt="2020-06-23T08:54:16.248" v="8"/>
          <ac:spMkLst>
            <pc:docMk/>
            <pc:sldMk cId="543069327" sldId="275"/>
            <ac:spMk id="6" creationId="{92E04B29-D3F2-4883-8495-F5E612CC3D45}"/>
          </ac:spMkLst>
        </pc:spChg>
        <pc:spChg chg="add mod">
          <ac:chgData name="Peter Nicholas Hansen" userId="S::pnha@win.dtu.dk::e912d330-feac-498a-b49a-5ab61358e153" providerId="AD" clId="Web-{D8FAEE7C-EC5F-02E9-85F2-0110D48A04C7}" dt="2020-06-23T09:21:43.521" v="525" actId="20577"/>
          <ac:spMkLst>
            <pc:docMk/>
            <pc:sldMk cId="543069327" sldId="275"/>
            <ac:spMk id="8" creationId="{175BF5FA-028E-4F46-8918-538168358741}"/>
          </ac:spMkLst>
        </pc:spChg>
        <pc:spChg chg="add mod">
          <ac:chgData name="Peter Nicholas Hansen" userId="S::pnha@win.dtu.dk::e912d330-feac-498a-b49a-5ab61358e153" providerId="AD" clId="Web-{D8FAEE7C-EC5F-02E9-85F2-0110D48A04C7}" dt="2020-06-23T09:21:32.255" v="524" actId="20577"/>
          <ac:spMkLst>
            <pc:docMk/>
            <pc:sldMk cId="543069327" sldId="275"/>
            <ac:spMk id="9" creationId="{8553038A-DD82-42F8-A419-14A09B010E81}"/>
          </ac:spMkLst>
        </pc:spChg>
        <pc:spChg chg="add mod">
          <ac:chgData name="Peter Nicholas Hansen" userId="S::pnha@win.dtu.dk::e912d330-feac-498a-b49a-5ab61358e153" providerId="AD" clId="Web-{D8FAEE7C-EC5F-02E9-85F2-0110D48A04C7}" dt="2020-06-23T09:21:00.395" v="522" actId="20577"/>
          <ac:spMkLst>
            <pc:docMk/>
            <pc:sldMk cId="543069327" sldId="275"/>
            <ac:spMk id="10" creationId="{1C54DB63-2088-4BA3-A654-F86D903E44D4}"/>
          </ac:spMkLst>
        </pc:spChg>
        <pc:spChg chg="add del">
          <ac:chgData name="Peter Nicholas Hansen" userId="S::pnha@win.dtu.dk::e912d330-feac-498a-b49a-5ab61358e153" providerId="AD" clId="Web-{D8FAEE7C-EC5F-02E9-85F2-0110D48A04C7}" dt="2020-06-23T08:54:09.889" v="5"/>
          <ac:spMkLst>
            <pc:docMk/>
            <pc:sldMk cId="543069327" sldId="275"/>
            <ac:spMk id="12" creationId="{8553038A-DD82-42F8-A419-14A09B010E81}"/>
          </ac:spMkLst>
        </pc:spChg>
        <pc:spChg chg="add del">
          <ac:chgData name="Peter Nicholas Hansen" userId="S::pnha@win.dtu.dk::e912d330-feac-498a-b49a-5ab61358e153" providerId="AD" clId="Web-{D8FAEE7C-EC5F-02E9-85F2-0110D48A04C7}" dt="2020-06-23T08:54:09.889" v="5"/>
          <ac:spMkLst>
            <pc:docMk/>
            <pc:sldMk cId="543069327" sldId="275"/>
            <ac:spMk id="14" creationId="{1C54DB63-2088-4BA3-A654-F86D903E44D4}"/>
          </ac:spMkLst>
        </pc:spChg>
        <pc:picChg chg="add mod ord">
          <ac:chgData name="Peter Nicholas Hansen" userId="S::pnha@win.dtu.dk::e912d330-feac-498a-b49a-5ab61358e153" providerId="AD" clId="Web-{D8FAEE7C-EC5F-02E9-85F2-0110D48A04C7}" dt="2020-06-23T09:19:30.551" v="442" actId="14100"/>
          <ac:picMkLst>
            <pc:docMk/>
            <pc:sldMk cId="543069327" sldId="275"/>
            <ac:picMk id="7" creationId="{54078FE7-F965-4610-BF35-BDFE44B8E346}"/>
          </ac:picMkLst>
        </pc:picChg>
        <pc:picChg chg="add del mod">
          <ac:chgData name="Peter Nicholas Hansen" userId="S::pnha@win.dtu.dk::e912d330-feac-498a-b49a-5ab61358e153" providerId="AD" clId="Web-{D8FAEE7C-EC5F-02E9-85F2-0110D48A04C7}" dt="2020-06-23T09:11:41.299" v="225"/>
          <ac:picMkLst>
            <pc:docMk/>
            <pc:sldMk cId="543069327" sldId="275"/>
            <ac:picMk id="11" creationId="{6A802CB2-FE2B-4B82-9C6F-423E088B80E3}"/>
          </ac:picMkLst>
        </pc:picChg>
      </pc:sldChg>
      <pc:sldChg chg="addSp delSp modSp new">
        <pc:chgData name="Peter Nicholas Hansen" userId="S::pnha@win.dtu.dk::e912d330-feac-498a-b49a-5ab61358e153" providerId="AD" clId="Web-{D8FAEE7C-EC5F-02E9-85F2-0110D48A04C7}" dt="2020-06-23T12:02:52.228" v="642"/>
        <pc:sldMkLst>
          <pc:docMk/>
          <pc:sldMk cId="2453233639" sldId="276"/>
        </pc:sldMkLst>
        <pc:spChg chg="mod">
          <ac:chgData name="Peter Nicholas Hansen" userId="S::pnha@win.dtu.dk::e912d330-feac-498a-b49a-5ab61358e153" providerId="AD" clId="Web-{D8FAEE7C-EC5F-02E9-85F2-0110D48A04C7}" dt="2020-06-23T11:58:20.367" v="585" actId="20577"/>
          <ac:spMkLst>
            <pc:docMk/>
            <pc:sldMk cId="2453233639" sldId="276"/>
            <ac:spMk id="2" creationId="{EEB66EB5-7287-415F-AB63-978453633D9F}"/>
          </ac:spMkLst>
        </pc:spChg>
        <pc:spChg chg="mod">
          <ac:chgData name="Peter Nicholas Hansen" userId="S::pnha@win.dtu.dk::e912d330-feac-498a-b49a-5ab61358e153" providerId="AD" clId="Web-{D8FAEE7C-EC5F-02E9-85F2-0110D48A04C7}" dt="2020-06-23T11:59:37.196" v="599" actId="14100"/>
          <ac:spMkLst>
            <pc:docMk/>
            <pc:sldMk cId="2453233639" sldId="276"/>
            <ac:spMk id="3" creationId="{4A6A4FE6-BCBA-4AA1-814D-0AE486A8A872}"/>
          </ac:spMkLst>
        </pc:spChg>
        <pc:spChg chg="del">
          <ac:chgData name="Peter Nicholas Hansen" userId="S::pnha@win.dtu.dk::e912d330-feac-498a-b49a-5ab61358e153" providerId="AD" clId="Web-{D8FAEE7C-EC5F-02E9-85F2-0110D48A04C7}" dt="2020-06-23T11:58:36.242" v="586"/>
          <ac:spMkLst>
            <pc:docMk/>
            <pc:sldMk cId="2453233639" sldId="276"/>
            <ac:spMk id="4" creationId="{BD9DC5CF-6677-4C94-A1C2-4F44FF9C28AB}"/>
          </ac:spMkLst>
        </pc:spChg>
        <pc:spChg chg="add mod">
          <ac:chgData name="Peter Nicholas Hansen" userId="S::pnha@win.dtu.dk::e912d330-feac-498a-b49a-5ab61358e153" providerId="AD" clId="Web-{D8FAEE7C-EC5F-02E9-85F2-0110D48A04C7}" dt="2020-06-23T12:01:49.384" v="626"/>
          <ac:spMkLst>
            <pc:docMk/>
            <pc:sldMk cId="2453233639" sldId="276"/>
            <ac:spMk id="13" creationId="{CE52B027-4931-4A83-996F-C5E63099CEAD}"/>
          </ac:spMkLst>
        </pc:spChg>
        <pc:spChg chg="add del mod">
          <ac:chgData name="Peter Nicholas Hansen" userId="S::pnha@win.dtu.dk::e912d330-feac-498a-b49a-5ab61358e153" providerId="AD" clId="Web-{D8FAEE7C-EC5F-02E9-85F2-0110D48A04C7}" dt="2020-06-23T12:02:52.228" v="640"/>
          <ac:spMkLst>
            <pc:docMk/>
            <pc:sldMk cId="2453233639" sldId="276"/>
            <ac:spMk id="17" creationId="{BEFA5859-DA98-4CEE-B4D4-D534C3375A4A}"/>
          </ac:spMkLst>
        </pc:spChg>
        <pc:spChg chg="add mod">
          <ac:chgData name="Peter Nicholas Hansen" userId="S::pnha@win.dtu.dk::e912d330-feac-498a-b49a-5ab61358e153" providerId="AD" clId="Web-{D8FAEE7C-EC5F-02E9-85F2-0110D48A04C7}" dt="2020-06-23T12:02:22.134" v="635"/>
          <ac:spMkLst>
            <pc:docMk/>
            <pc:sldMk cId="2453233639" sldId="276"/>
            <ac:spMk id="18" creationId="{AE348010-400B-49EA-AF9A-DE55BAF6C28D}"/>
          </ac:spMkLst>
        </pc:spChg>
        <pc:spChg chg="add mod">
          <ac:chgData name="Peter Nicholas Hansen" userId="S::pnha@win.dtu.dk::e912d330-feac-498a-b49a-5ab61358e153" providerId="AD" clId="Web-{D8FAEE7C-EC5F-02E9-85F2-0110D48A04C7}" dt="2020-06-23T12:02:48.760" v="639" actId="14100"/>
          <ac:spMkLst>
            <pc:docMk/>
            <pc:sldMk cId="2453233639" sldId="276"/>
            <ac:spMk id="19" creationId="{5D09CD73-5E79-4C47-9AC8-0EB230591434}"/>
          </ac:spMkLst>
        </pc:spChg>
        <pc:picChg chg="add mod">
          <ac:chgData name="Peter Nicholas Hansen" userId="S::pnha@win.dtu.dk::e912d330-feac-498a-b49a-5ab61358e153" providerId="AD" clId="Web-{D8FAEE7C-EC5F-02E9-85F2-0110D48A04C7}" dt="2020-06-23T12:02:34.166" v="636"/>
          <ac:picMkLst>
            <pc:docMk/>
            <pc:sldMk cId="2453233639" sldId="276"/>
            <ac:picMk id="8" creationId="{E6505E6B-2CE0-4DF7-A73A-39E5A52630B2}"/>
          </ac:picMkLst>
        </pc:picChg>
        <pc:picChg chg="add mod">
          <ac:chgData name="Peter Nicholas Hansen" userId="S::pnha@win.dtu.dk::e912d330-feac-498a-b49a-5ab61358e153" providerId="AD" clId="Web-{D8FAEE7C-EC5F-02E9-85F2-0110D48A04C7}" dt="2020-06-23T11:59:39.274" v="600" actId="1076"/>
          <ac:picMkLst>
            <pc:docMk/>
            <pc:sldMk cId="2453233639" sldId="276"/>
            <ac:picMk id="10" creationId="{47BFCACC-3E1C-4F07-9B9E-92E3C4094051}"/>
          </ac:picMkLst>
        </pc:picChg>
        <pc:picChg chg="add mod">
          <ac:chgData name="Peter Nicholas Hansen" userId="S::pnha@win.dtu.dk::e912d330-feac-498a-b49a-5ab61358e153" providerId="AD" clId="Web-{D8FAEE7C-EC5F-02E9-85F2-0110D48A04C7}" dt="2020-06-23T12:01:55.197" v="628" actId="1076"/>
          <ac:picMkLst>
            <pc:docMk/>
            <pc:sldMk cId="2453233639" sldId="276"/>
            <ac:picMk id="12" creationId="{D9706E95-9C20-4F4F-8F55-BAA5A779BE89}"/>
          </ac:picMkLst>
        </pc:picChg>
        <pc:picChg chg="add del mod">
          <ac:chgData name="Peter Nicholas Hansen" userId="S::pnha@win.dtu.dk::e912d330-feac-498a-b49a-5ab61358e153" providerId="AD" clId="Web-{D8FAEE7C-EC5F-02E9-85F2-0110D48A04C7}" dt="2020-06-23T12:02:52.228" v="642"/>
          <ac:picMkLst>
            <pc:docMk/>
            <pc:sldMk cId="2453233639" sldId="276"/>
            <ac:picMk id="15" creationId="{D6EECB2D-0C00-4946-9B96-851EC5D0FBB8}"/>
          </ac:picMkLst>
        </pc:picChg>
        <pc:picChg chg="add del mod">
          <ac:chgData name="Peter Nicholas Hansen" userId="S::pnha@win.dtu.dk::e912d330-feac-498a-b49a-5ab61358e153" providerId="AD" clId="Web-{D8FAEE7C-EC5F-02E9-85F2-0110D48A04C7}" dt="2020-06-23T12:02:52.228" v="641"/>
          <ac:picMkLst>
            <pc:docMk/>
            <pc:sldMk cId="2453233639" sldId="276"/>
            <ac:picMk id="16" creationId="{27FD2BD3-4FC0-477A-B7AB-0616316E212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According to Endsley, situational awareness can be divided into three parts: 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1) Perception: The 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23364F8B-A3A9-454F-97A6-2D85A93F422C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963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339036BD-120F-47FA-A34C-6A0D330059C6}" type="datetime1">
              <a:rPr lang="da-DK" smtClean="0"/>
              <a:t>24-06-2020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35A132DC-F9A2-4809-A468-A2A2E423A522}" type="datetime1">
              <a:rPr lang="da-DK" smtClean="0"/>
              <a:t>24-06-2020</a:t>
            </a:fld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1774800" y="1706400"/>
            <a:ext cx="4543920" cy="454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91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3920" cy="454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295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693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774800" y="1706400"/>
            <a:ext cx="4543920" cy="454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557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3920" cy="454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05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2217240" cy="454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103280" y="1706400"/>
            <a:ext cx="2217240" cy="454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4237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770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774800" y="339840"/>
            <a:ext cx="931176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23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221724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103280" y="1706400"/>
            <a:ext cx="2217240" cy="454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221724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5656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2217240" cy="454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103280" y="1706400"/>
            <a:ext cx="221724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103280" y="4080600"/>
            <a:ext cx="221724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0790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221724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103280" y="1706400"/>
            <a:ext cx="221724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392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972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454392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774800" y="4080600"/>
            <a:ext cx="454392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549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221724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103280" y="1706400"/>
            <a:ext cx="221724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1774800" y="4080600"/>
            <a:ext cx="221724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103280" y="4080600"/>
            <a:ext cx="221724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54113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74800" y="339840"/>
            <a:ext cx="931176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74800" y="1706400"/>
            <a:ext cx="146304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311280" y="1706400"/>
            <a:ext cx="146304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848120" y="1706400"/>
            <a:ext cx="146304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1774800" y="4080600"/>
            <a:ext cx="146304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311280" y="4080600"/>
            <a:ext cx="146304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4848120" y="4080600"/>
            <a:ext cx="1463040" cy="2167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5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  <a:r>
              <a:rPr lang="en-US" sz="700" b="1" strike="noStrike" spc="-1" dirty="0">
                <a:solidFill>
                  <a:srgbClr val="FFFFFF"/>
                </a:solidFill>
                <a:latin typeface="Arial"/>
                <a:ea typeface="ＭＳ Ｐゴシック"/>
              </a:rPr>
              <a:t> Electrical Engineering</a:t>
            </a:r>
            <a:endParaRPr lang="en-GB" sz="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11-06-2020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>
              <a:lnSpc>
                <a:spcPct val="100000"/>
              </a:lnSpc>
              <a:spcBef>
                <a:spcPts val="349"/>
              </a:spcBef>
            </a:pPr>
            <a:r>
              <a:rPr lang="en-US" sz="700" b="0" strike="noStrike" spc="-1" dirty="0">
                <a:solidFill>
                  <a:srgbClr val="FFFFFF"/>
                </a:solidFill>
                <a:latin typeface="Arial"/>
                <a:ea typeface="ＭＳ Ｐゴシック"/>
              </a:rPr>
              <a:t>COLREGs-based Situation Awareness for Marine Vessels - a Discrete Event Systems Approach</a:t>
            </a:r>
            <a:endParaRPr lang="en-US" sz="700" b="0" strike="noStrike" spc="-1" dirty="0">
              <a:latin typeface="Arial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  <p:sldLayoutId id="2147483678" r:id="rId12"/>
    <p:sldLayoutId id="2147483692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cxn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6541200"/>
            <a:ext cx="12192480" cy="31608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1774800" y="6541200"/>
            <a:ext cx="3396240" cy="3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700" b="1" strike="noStrike" spc="-1" dirty="0">
                <a:solidFill>
                  <a:srgbClr val="FFFFFF"/>
                </a:solidFill>
                <a:latin typeface="Arial"/>
                <a:ea typeface="ＭＳ Ｐゴシック"/>
              </a:rPr>
              <a:t>DTU Electrical Engineering</a:t>
            </a:r>
            <a:endParaRPr lang="en-US" sz="700" b="0" strike="noStrike" spc="-1" dirty="0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251280" y="6541200"/>
            <a:ext cx="1103400" cy="316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49"/>
              </a:spcBef>
            </a:pPr>
            <a:r>
              <a:rPr lang="en-US" sz="700" b="1" strike="noStrike" spc="-1" dirty="0">
                <a:solidFill>
                  <a:srgbClr val="FFFFFF"/>
                </a:solidFill>
                <a:latin typeface="Arial"/>
                <a:ea typeface="ＭＳ Ｐゴシック"/>
              </a:rPr>
              <a:t>11-06-2020</a:t>
            </a:r>
            <a:endParaRPr lang="en-US" sz="700" b="0" strike="noStrike" spc="-1" dirty="0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5591160" y="6541200"/>
            <a:ext cx="5495400" cy="3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349"/>
              </a:spcBef>
            </a:pPr>
            <a:r>
              <a:rPr lang="en-US" sz="700" b="0" strike="noStrike" spc="-1" dirty="0">
                <a:solidFill>
                  <a:srgbClr val="FFFFFF"/>
                </a:solidFill>
                <a:latin typeface="Arial"/>
                <a:ea typeface="ＭＳ Ｐゴシック"/>
              </a:rPr>
              <a:t>COLREGs-based Situation Awareness for Marine Vessels - a Discrete Event Systems Approach</a:t>
            </a:r>
            <a:endParaRPr lang="en-US" sz="700" b="0" strike="noStrike" spc="-1" dirty="0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0" y="0"/>
            <a:ext cx="12192480" cy="4968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7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99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8"/>
          <p:cNvSpPr/>
          <p:nvPr/>
        </p:nvSpPr>
        <p:spPr>
          <a:xfrm>
            <a:off x="252000" y="252000"/>
            <a:ext cx="419040" cy="611280"/>
          </a:xfrm>
          <a:custGeom>
            <a:avLst/>
            <a:gdLst/>
            <a:ahLst/>
            <a:cxn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5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21992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mrb@simac.dk" TargetMode="External"/><Relationship Id="rId3" Type="http://schemas.openxmlformats.org/officeDocument/2006/relationships/hyperlink" Target="mailto:dimpa@elektro.dtu.dk" TargetMode="External"/><Relationship Id="rId7" Type="http://schemas.openxmlformats.org/officeDocument/2006/relationships/hyperlink" Target="mailto:jmo@simac.dk" TargetMode="External"/><Relationship Id="rId2" Type="http://schemas.openxmlformats.org/officeDocument/2006/relationships/hyperlink" Target="mailto:tthen@elektro.dtu.dk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mal@simac.dk" TargetMode="External"/><Relationship Id="rId5" Type="http://schemas.openxmlformats.org/officeDocument/2006/relationships/hyperlink" Target="mailto:rg@elektro.dtu.dk" TargetMode="External"/><Relationship Id="rId4" Type="http://schemas.openxmlformats.org/officeDocument/2006/relationships/hyperlink" Target="mailto:mb@elektro.dtu.dk" TargetMode="External"/><Relationship Id="rId9" Type="http://schemas.openxmlformats.org/officeDocument/2006/relationships/hyperlink" Target="mailto:doh@simac.d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83080" y="1182060"/>
            <a:ext cx="10839240" cy="16889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COLREGs-based Situation Awareness for Marine Vessels - a Discrete Event Systems Approach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83080" y="3554550"/>
            <a:ext cx="10839240" cy="17466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Peter Nicholas Hansen*, Dimitrios Papageorgiou*, Mogens Blanke*, Roberto Galeazzi*,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Marie Lützen**, John Mogensen**, Mette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Bennedsen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**, Dorthe Hansen**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* Department of Electrical Engineering, Technical University of Denmark, 2800 Lyngby, Denmark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** </a:t>
            </a:r>
            <a:r>
              <a:rPr kumimoji="0" lang="da-DK" sz="16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Svendborg International Maritime Academy, 5700 Svendborg, Denmark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spc="-1" dirty="0">
              <a:solidFill>
                <a:srgbClr val="FFFFFF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1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This research is </a:t>
            </a:r>
            <a:r>
              <a:rPr kumimoji="0" lang="da-DK" sz="1600" b="0" i="1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results</a:t>
            </a:r>
            <a:r>
              <a:rPr kumimoji="0" lang="da-DK" sz="1600" b="0" i="1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of the ASAN (Autonomous Situation </a:t>
            </a:r>
            <a:r>
              <a:rPr kumimoji="0" lang="da-DK" sz="1600" b="0" i="1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Awareness</a:t>
            </a:r>
            <a:r>
              <a:rPr kumimoji="0" lang="da-DK" sz="1600" b="0" i="1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for Navigation)</a:t>
            </a:r>
            <a:r>
              <a:rPr kumimoji="0" lang="da-DK" sz="1600" b="0" i="1" u="none" strike="noStrike" kern="1200" cap="none" spc="-1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i="1" spc="-1" baseline="0" dirty="0">
                <a:solidFill>
                  <a:srgbClr val="FFFFFF"/>
                </a:solidFill>
                <a:latin typeface="Arial"/>
              </a:rPr>
              <a:t>ShippingLab-Autonomy</a:t>
            </a:r>
            <a:r>
              <a:rPr lang="da-DK" i="1" spc="-1" dirty="0">
                <a:solidFill>
                  <a:srgbClr val="FFFFFF"/>
                </a:solidFill>
                <a:latin typeface="Arial"/>
              </a:rPr>
              <a:t> </a:t>
            </a:r>
            <a:r>
              <a:rPr lang="da-DK" i="1" spc="-1" dirty="0" err="1">
                <a:solidFill>
                  <a:srgbClr val="FFFFFF"/>
                </a:solidFill>
                <a:latin typeface="Arial"/>
              </a:rPr>
              <a:t>projects</a:t>
            </a:r>
            <a:r>
              <a:rPr lang="da-DK" i="1" spc="-1" dirty="0">
                <a:solidFill>
                  <a:srgbClr val="FFFFFF"/>
                </a:solidFill>
                <a:latin typeface="Arial"/>
              </a:rPr>
              <a:t>.  The </a:t>
            </a:r>
            <a:r>
              <a:rPr lang="da-DK" i="1" spc="-1" dirty="0" err="1">
                <a:solidFill>
                  <a:srgbClr val="FFFFFF"/>
                </a:solidFill>
                <a:latin typeface="Arial"/>
              </a:rPr>
              <a:t>first</a:t>
            </a:r>
            <a:r>
              <a:rPr lang="da-DK" i="1" spc="-1" dirty="0">
                <a:solidFill>
                  <a:srgbClr val="FFFFFF"/>
                </a:solidFill>
                <a:latin typeface="Arial"/>
              </a:rPr>
              <a:t> is </a:t>
            </a:r>
            <a:r>
              <a:rPr lang="da-DK" i="1" spc="-1" dirty="0" err="1">
                <a:solidFill>
                  <a:srgbClr val="FFFFFF"/>
                </a:solidFill>
                <a:latin typeface="Arial"/>
              </a:rPr>
              <a:t>sponsored</a:t>
            </a:r>
            <a:r>
              <a:rPr lang="da-DK" i="1" spc="-1" dirty="0">
                <a:solidFill>
                  <a:srgbClr val="FFFFFF"/>
                </a:solidFill>
                <a:latin typeface="Arial"/>
              </a:rPr>
              <a:t> by 3 private </a:t>
            </a:r>
            <a:r>
              <a:rPr lang="da-DK" i="1" spc="-1" dirty="0" err="1">
                <a:solidFill>
                  <a:srgbClr val="FFFFFF"/>
                </a:solidFill>
                <a:latin typeface="Arial"/>
              </a:rPr>
              <a:t>foundstions</a:t>
            </a:r>
            <a:r>
              <a:rPr lang="da-DK" i="1" spc="-1" dirty="0">
                <a:solidFill>
                  <a:srgbClr val="FFFFFF"/>
                </a:solidFill>
                <a:latin typeface="Arial"/>
              </a:rPr>
              <a:t>: The Danish Maritime Fund, Orients Fund and Lauritzen Foundation. </a:t>
            </a:r>
            <a:r>
              <a:rPr lang="da-DK" i="1" spc="-1" dirty="0" err="1">
                <a:solidFill>
                  <a:srgbClr val="FFFFFF"/>
                </a:solidFill>
                <a:latin typeface="Arial"/>
              </a:rPr>
              <a:t>Shippinglab</a:t>
            </a:r>
            <a:r>
              <a:rPr lang="da-DK" i="1" spc="-1" dirty="0">
                <a:solidFill>
                  <a:srgbClr val="FFFFFF"/>
                </a:solidFill>
                <a:latin typeface="Arial"/>
              </a:rPr>
              <a:t> is </a:t>
            </a:r>
            <a:r>
              <a:rPr lang="da-DK" i="1" spc="-1" dirty="0" err="1">
                <a:solidFill>
                  <a:srgbClr val="FFFFFF"/>
                </a:solidFill>
                <a:latin typeface="Arial"/>
              </a:rPr>
              <a:t>sponsored</a:t>
            </a:r>
            <a:r>
              <a:rPr lang="da-DK" i="1" spc="-1" dirty="0">
                <a:solidFill>
                  <a:srgbClr val="FFFFFF"/>
                </a:solidFill>
                <a:latin typeface="Arial"/>
              </a:rPr>
              <a:t> by The Danish Innovation Fund and the </a:t>
            </a:r>
            <a:r>
              <a:rPr lang="da-DK" i="1" spc="-1" dirty="0" err="1">
                <a:solidFill>
                  <a:srgbClr val="FFFFFF"/>
                </a:solidFill>
                <a:latin typeface="Arial"/>
              </a:rPr>
              <a:t>said</a:t>
            </a:r>
            <a:r>
              <a:rPr lang="da-DK" i="1" spc="-1" dirty="0">
                <a:solidFill>
                  <a:srgbClr val="FFFFFF"/>
                </a:solidFill>
                <a:latin typeface="Arial"/>
              </a:rPr>
              <a:t> private funds.</a:t>
            </a:r>
            <a:endParaRPr kumimoji="0" lang="en-US" sz="1600" b="0" i="1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11506320" y="6541200"/>
            <a:ext cx="432000" cy="3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4FB06-5CA4-4F4E-ADDB-3DC3D1266C50}" type="slidenum">
              <a:rPr kumimoji="0" lang="en-US" sz="7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7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" name="Billede 2" descr="Et billede, der indeholder tegning&#10;&#10;Beskrivelse, der er oprettet med meget høj tiltro">
            <a:extLst>
              <a:ext uri="{FF2B5EF4-FFF2-40B4-BE49-F238E27FC236}">
                <a16:creationId xmlns:a16="http://schemas.microsoft.com/office/drawing/2014/main" id="{2EE959EA-B258-4326-800F-E31494A45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849" y="221083"/>
            <a:ext cx="1366527" cy="62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1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167214" y="3803467"/>
            <a:ext cx="4831073" cy="2001797"/>
            <a:chOff x="6456732" y="4077534"/>
            <a:chExt cx="4831073" cy="2001797"/>
          </a:xfrm>
        </p:grpSpPr>
        <p:sp>
          <p:nvSpPr>
            <p:cNvPr id="16" name="Rektangel: afrundede hjørner 12">
              <a:extLst>
                <a:ext uri="{FF2B5EF4-FFF2-40B4-BE49-F238E27FC236}">
                  <a16:creationId xmlns:a16="http://schemas.microsoft.com/office/drawing/2014/main" id="{CE52B027-4931-4A83-996F-C5E63099CEAD}"/>
                </a:ext>
              </a:extLst>
            </p:cNvPr>
            <p:cNvSpPr/>
            <p:nvPr/>
          </p:nvSpPr>
          <p:spPr bwMode="auto">
            <a:xfrm>
              <a:off x="6456732" y="4077534"/>
              <a:ext cx="4831073" cy="2001797"/>
            </a:xfrm>
            <a:prstGeom prst="roundRect">
              <a:avLst/>
            </a:prstGeom>
            <a:solidFill>
              <a:srgbClr val="C0C0C0">
                <a:alpha val="63922"/>
              </a:srgbClr>
            </a:solidFill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17" name="Rektangel: afrundede hjørner 17">
              <a:extLst>
                <a:ext uri="{FF2B5EF4-FFF2-40B4-BE49-F238E27FC236}">
                  <a16:creationId xmlns:a16="http://schemas.microsoft.com/office/drawing/2014/main" id="{AE348010-400B-49EA-AF9A-DE55BAF6C28D}"/>
                </a:ext>
              </a:extLst>
            </p:cNvPr>
            <p:cNvSpPr/>
            <p:nvPr/>
          </p:nvSpPr>
          <p:spPr bwMode="auto">
            <a:xfrm>
              <a:off x="8937817" y="4674507"/>
              <a:ext cx="2096255" cy="807848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 w="63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20" name="Rektangel: afrundede hjørner 18">
              <a:extLst>
                <a:ext uri="{FF2B5EF4-FFF2-40B4-BE49-F238E27FC236}">
                  <a16:creationId xmlns:a16="http://schemas.microsoft.com/office/drawing/2014/main" id="{5D09CD73-5E79-4C47-9AC8-0EB230591434}"/>
                </a:ext>
              </a:extLst>
            </p:cNvPr>
            <p:cNvSpPr/>
            <p:nvPr/>
          </p:nvSpPr>
          <p:spPr bwMode="auto">
            <a:xfrm>
              <a:off x="6711692" y="4164466"/>
              <a:ext cx="1952021" cy="1827931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 w="63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cxnSp>
        <p:nvCxnSpPr>
          <p:cNvPr id="85" name="Elbow Connector 84"/>
          <p:cNvCxnSpPr>
            <a:stCxn id="17" idx="0"/>
            <a:endCxn id="9" idx="2"/>
          </p:cNvCxnSpPr>
          <p:nvPr/>
        </p:nvCxnSpPr>
        <p:spPr bwMode="auto">
          <a:xfrm rot="5400000" flipH="1" flipV="1">
            <a:off x="9391280" y="3621697"/>
            <a:ext cx="1083891" cy="473596"/>
          </a:xfrm>
          <a:prstGeom prst="bentConnector3">
            <a:avLst>
              <a:gd name="adj1" fmla="val 73434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EEB66EB5-7287-415F-AB63-97845363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da-DK" sz="2800" dirty="0" err="1">
                <a:ea typeface="+mj-lt"/>
                <a:cs typeface="+mj-lt"/>
              </a:rPr>
              <a:t>Automata-based</a:t>
            </a:r>
            <a:r>
              <a:rPr lang="da-DK" sz="2800" dirty="0">
                <a:ea typeface="+mj-lt"/>
                <a:cs typeface="+mj-lt"/>
              </a:rPr>
              <a:t> </a:t>
            </a:r>
            <a:r>
              <a:rPr lang="da-DK" sz="2800" dirty="0" err="1">
                <a:ea typeface="+mj-lt"/>
                <a:cs typeface="+mj-lt"/>
              </a:rPr>
              <a:t>framework</a:t>
            </a:r>
            <a:r>
              <a:rPr lang="da-DK" sz="2800" dirty="0">
                <a:ea typeface="+mj-lt"/>
                <a:cs typeface="+mj-lt"/>
              </a:rPr>
              <a:t> for </a:t>
            </a:r>
            <a:r>
              <a:rPr lang="da-DK" sz="2800" dirty="0" err="1">
                <a:ea typeface="+mj-lt"/>
                <a:cs typeface="+mj-lt"/>
              </a:rPr>
              <a:t>Situational</a:t>
            </a:r>
            <a:r>
              <a:rPr lang="da-DK" sz="2800" dirty="0">
                <a:ea typeface="+mj-lt"/>
                <a:cs typeface="+mj-lt"/>
              </a:rPr>
              <a:t> </a:t>
            </a:r>
            <a:r>
              <a:rPr lang="da-DK" sz="2800" dirty="0" err="1">
                <a:ea typeface="+mj-lt"/>
                <a:cs typeface="+mj-lt"/>
              </a:rPr>
              <a:t>Awareness</a:t>
            </a:r>
            <a:endParaRPr lang="da-DK" sz="2800" b="0" dirty="0">
              <a:ea typeface="+mj-lt"/>
              <a:cs typeface="+mj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A6A4FE6-BCBA-4AA1-814D-0AE486A8A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3060" y="1712924"/>
            <a:ext cx="3732416" cy="4540275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The </a:t>
            </a:r>
            <a:r>
              <a:rPr lang="en-US" dirty="0" smtClean="0"/>
              <a:t>proposed</a:t>
            </a:r>
            <a:r>
              <a:rPr lang="da-DK" dirty="0" smtClean="0"/>
              <a:t> </a:t>
            </a:r>
            <a:r>
              <a:rPr lang="da-DK" dirty="0" err="1" smtClean="0"/>
              <a:t>framework</a:t>
            </a:r>
            <a:r>
              <a:rPr lang="da-DK" dirty="0" smtClean="0"/>
              <a:t> </a:t>
            </a:r>
            <a:r>
              <a:rPr lang="da-DK" dirty="0" err="1" smtClean="0"/>
              <a:t>consists</a:t>
            </a:r>
            <a:r>
              <a:rPr lang="da-DK" dirty="0" smtClean="0"/>
              <a:t> of:</a:t>
            </a:r>
          </a:p>
          <a:p>
            <a:r>
              <a:rPr lang="da-DK" dirty="0" smtClean="0"/>
              <a:t>A single </a:t>
            </a:r>
            <a:r>
              <a:rPr lang="da-DK" i="1" dirty="0" err="1" smtClean="0"/>
              <a:t>Coordinator</a:t>
            </a:r>
            <a:r>
              <a:rPr lang="da-DK" dirty="0" smtClean="0"/>
              <a:t> </a:t>
            </a:r>
            <a:r>
              <a:rPr lang="da-DK" dirty="0" err="1" smtClean="0"/>
              <a:t>automaton</a:t>
            </a:r>
            <a:endParaRPr lang="da-DK" dirty="0" smtClean="0"/>
          </a:p>
          <a:p>
            <a:r>
              <a:rPr lang="da-DK" dirty="0" smtClean="0"/>
              <a:t>A Single </a:t>
            </a:r>
            <a:r>
              <a:rPr lang="da-DK" i="1" dirty="0" smtClean="0"/>
              <a:t>Perception</a:t>
            </a:r>
            <a:r>
              <a:rPr lang="da-DK" dirty="0" smtClean="0"/>
              <a:t> </a:t>
            </a:r>
            <a:r>
              <a:rPr lang="da-DK" dirty="0" err="1" smtClean="0"/>
              <a:t>automaton</a:t>
            </a:r>
            <a:endParaRPr lang="da-DK" dirty="0" smtClean="0"/>
          </a:p>
          <a:p>
            <a:r>
              <a:rPr lang="da-DK" dirty="0" smtClean="0"/>
              <a:t>Multiple, </a:t>
            </a:r>
            <a:r>
              <a:rPr lang="da-DK" dirty="0" err="1" smtClean="0"/>
              <a:t>linked</a:t>
            </a:r>
            <a:r>
              <a:rPr lang="da-DK" dirty="0" smtClean="0"/>
              <a:t> </a:t>
            </a:r>
            <a:r>
              <a:rPr lang="da-DK" i="1" dirty="0" err="1" smtClean="0"/>
              <a:t>Understanding</a:t>
            </a:r>
            <a:r>
              <a:rPr lang="da-DK" dirty="0" smtClean="0"/>
              <a:t> and </a:t>
            </a:r>
            <a:r>
              <a:rPr lang="da-DK" i="1" dirty="0" smtClean="0"/>
              <a:t>Anticipation</a:t>
            </a:r>
            <a:r>
              <a:rPr lang="da-DK" dirty="0" smtClean="0"/>
              <a:t> </a:t>
            </a:r>
            <a:r>
              <a:rPr lang="da-DK" dirty="0" err="1" smtClean="0"/>
              <a:t>automata</a:t>
            </a:r>
            <a:endParaRPr lang="da-DK" dirty="0"/>
          </a:p>
          <a:p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i="1" dirty="0" err="1" smtClean="0"/>
              <a:t>Understanding</a:t>
            </a:r>
            <a:r>
              <a:rPr lang="da-DK" dirty="0" smtClean="0"/>
              <a:t> and </a:t>
            </a:r>
            <a:r>
              <a:rPr lang="da-DK" i="1" dirty="0" smtClean="0"/>
              <a:t>Anticipation</a:t>
            </a:r>
            <a:r>
              <a:rPr lang="da-DK" dirty="0" smtClean="0"/>
              <a:t> </a:t>
            </a:r>
            <a:r>
              <a:rPr lang="da-DK" dirty="0" err="1" smtClean="0"/>
              <a:t>automaton</a:t>
            </a:r>
            <a:r>
              <a:rPr lang="da-DK" dirty="0" smtClean="0"/>
              <a:t> pair </a:t>
            </a:r>
            <a:r>
              <a:rPr lang="en-US" dirty="0" smtClean="0"/>
              <a:t>operates on</a:t>
            </a:r>
            <a:r>
              <a:rPr lang="da-DK" dirty="0" smtClean="0"/>
              <a:t> data from a single </a:t>
            </a:r>
            <a:r>
              <a:rPr lang="da-DK" dirty="0" err="1" smtClean="0"/>
              <a:t>target</a:t>
            </a:r>
            <a:r>
              <a:rPr lang="da-DK" dirty="0" smtClean="0"/>
              <a:t> </a:t>
            </a:r>
            <a:r>
              <a:rPr lang="da-DK" dirty="0" err="1" smtClean="0"/>
              <a:t>object</a:t>
            </a:r>
            <a:endParaRPr lang="da-DK" dirty="0" smtClean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7EA88A1-DA42-41BB-AD96-3AEE5D8858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E3A80E-FB1F-44B5-B9EB-75B715C60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324714"/>
            <a:ext cx="432600" cy="31680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cxnSp>
        <p:nvCxnSpPr>
          <p:cNvPr id="31" name="Elbow Connector 30"/>
          <p:cNvCxnSpPr>
            <a:stCxn id="20" idx="0"/>
            <a:endCxn id="9" idx="2"/>
          </p:cNvCxnSpPr>
          <p:nvPr/>
        </p:nvCxnSpPr>
        <p:spPr bwMode="auto">
          <a:xfrm rot="5400000" flipH="1" flipV="1">
            <a:off x="8497179" y="2217555"/>
            <a:ext cx="573850" cy="27718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" name="Group 50"/>
          <p:cNvGrpSpPr/>
          <p:nvPr/>
        </p:nvGrpSpPr>
        <p:grpSpPr>
          <a:xfrm>
            <a:off x="8367320" y="1164398"/>
            <a:ext cx="3605406" cy="2152151"/>
            <a:chOff x="5194575" y="1268760"/>
            <a:chExt cx="3605406" cy="2152151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5194575" y="1268760"/>
              <a:ext cx="3605406" cy="2152151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28975" y="3079878"/>
              <a:ext cx="108012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 err="1" smtClean="0">
                  <a:latin typeface="+mn-lt"/>
                </a:rPr>
                <a:t>Coordinator</a:t>
              </a:r>
              <a:endParaRPr lang="da-DK" dirty="0" smtClean="0">
                <a:latin typeface="+mn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19242" y="1619178"/>
            <a:ext cx="2648013" cy="1235787"/>
            <a:chOff x="2998862" y="4137428"/>
            <a:chExt cx="2648013" cy="1235787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2998862" y="4137428"/>
              <a:ext cx="2648013" cy="1235787"/>
            </a:xfrm>
            <a:prstGeom prst="roundRect">
              <a:avLst/>
            </a:prstGeom>
            <a:blipFill>
              <a:blip r:embed="rId5"/>
              <a:stretch>
                <a:fillRect/>
              </a:stretch>
            </a:blip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3163" y="5019648"/>
              <a:ext cx="108012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 smtClean="0">
                  <a:latin typeface="+mn-lt"/>
                </a:rPr>
                <a:t>Perception</a:t>
              </a:r>
              <a:endParaRPr lang="da-DK" dirty="0" smtClean="0">
                <a:latin typeface="+mn-lt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3921463" y="6207115"/>
            <a:ext cx="32130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 smtClean="0">
                <a:latin typeface="+mn-lt"/>
              </a:rPr>
              <a:t>Understanding</a:t>
            </a:r>
            <a:r>
              <a:rPr lang="da-DK" dirty="0" smtClean="0">
                <a:latin typeface="+mn-lt"/>
              </a:rPr>
              <a:t> &amp; anticipation pairs </a:t>
            </a:r>
            <a:endParaRPr lang="da-DK" dirty="0" smtClean="0">
              <a:latin typeface="+mn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80757" y="4235515"/>
            <a:ext cx="4831073" cy="2001797"/>
            <a:chOff x="6456732" y="4077534"/>
            <a:chExt cx="4831073" cy="2001797"/>
          </a:xfrm>
        </p:grpSpPr>
        <p:sp>
          <p:nvSpPr>
            <p:cNvPr id="22" name="Rektangel: afrundede hjørner 12">
              <a:extLst>
                <a:ext uri="{FF2B5EF4-FFF2-40B4-BE49-F238E27FC236}">
                  <a16:creationId xmlns:a16="http://schemas.microsoft.com/office/drawing/2014/main" id="{CE52B027-4931-4A83-996F-C5E63099CEAD}"/>
                </a:ext>
              </a:extLst>
            </p:cNvPr>
            <p:cNvSpPr/>
            <p:nvPr/>
          </p:nvSpPr>
          <p:spPr bwMode="auto">
            <a:xfrm>
              <a:off x="6456732" y="4077534"/>
              <a:ext cx="4831073" cy="2001797"/>
            </a:xfrm>
            <a:prstGeom prst="roundRect">
              <a:avLst/>
            </a:prstGeom>
            <a:solidFill>
              <a:srgbClr val="C0C0C0">
                <a:alpha val="63922"/>
              </a:srgbClr>
            </a:solidFill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23" name="Rektangel: afrundede hjørner 17">
              <a:extLst>
                <a:ext uri="{FF2B5EF4-FFF2-40B4-BE49-F238E27FC236}">
                  <a16:creationId xmlns:a16="http://schemas.microsoft.com/office/drawing/2014/main" id="{AE348010-400B-49EA-AF9A-DE55BAF6C28D}"/>
                </a:ext>
              </a:extLst>
            </p:cNvPr>
            <p:cNvSpPr/>
            <p:nvPr/>
          </p:nvSpPr>
          <p:spPr bwMode="auto">
            <a:xfrm>
              <a:off x="8937817" y="4674507"/>
              <a:ext cx="2096255" cy="807848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 w="63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24" name="Rektangel: afrundede hjørner 18">
              <a:extLst>
                <a:ext uri="{FF2B5EF4-FFF2-40B4-BE49-F238E27FC236}">
                  <a16:creationId xmlns:a16="http://schemas.microsoft.com/office/drawing/2014/main" id="{5D09CD73-5E79-4C47-9AC8-0EB230591434}"/>
                </a:ext>
              </a:extLst>
            </p:cNvPr>
            <p:cNvSpPr/>
            <p:nvPr/>
          </p:nvSpPr>
          <p:spPr bwMode="auto">
            <a:xfrm>
              <a:off x="6711692" y="4164466"/>
              <a:ext cx="1952021" cy="1827931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 w="63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cxnSp>
        <p:nvCxnSpPr>
          <p:cNvPr id="53" name="Elbow Connector 52"/>
          <p:cNvCxnSpPr>
            <a:stCxn id="46" idx="3"/>
            <a:endCxn id="9" idx="1"/>
          </p:cNvCxnSpPr>
          <p:nvPr/>
        </p:nvCxnSpPr>
        <p:spPr bwMode="auto">
          <a:xfrm>
            <a:off x="7967255" y="2237072"/>
            <a:ext cx="400065" cy="34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 rot="2264383">
            <a:off x="6623346" y="5754598"/>
            <a:ext cx="287720" cy="255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b="1" dirty="0" smtClean="0">
                <a:latin typeface="+mn-lt"/>
              </a:rPr>
              <a:t>….</a:t>
            </a:r>
            <a:endParaRPr lang="da-DK" b="1" dirty="0" smtClean="0">
              <a:latin typeface="+mn-lt"/>
            </a:endParaRPr>
          </a:p>
        </p:txBody>
      </p:sp>
      <p:cxnSp>
        <p:nvCxnSpPr>
          <p:cNvPr id="82" name="Elbow Connector 81"/>
          <p:cNvCxnSpPr>
            <a:stCxn id="23" idx="0"/>
            <a:endCxn id="9" idx="2"/>
          </p:cNvCxnSpPr>
          <p:nvPr/>
        </p:nvCxnSpPr>
        <p:spPr bwMode="auto">
          <a:xfrm rot="16200000" flipV="1">
            <a:off x="9532028" y="3954545"/>
            <a:ext cx="1515939" cy="239947"/>
          </a:xfrm>
          <a:prstGeom prst="bentConnector3">
            <a:avLst>
              <a:gd name="adj1" fmla="val 8071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Group 24"/>
          <p:cNvGrpSpPr/>
          <p:nvPr/>
        </p:nvGrpSpPr>
        <p:grpSpPr>
          <a:xfrm>
            <a:off x="7168789" y="4441065"/>
            <a:ext cx="4831073" cy="2012271"/>
            <a:chOff x="6456732" y="4077534"/>
            <a:chExt cx="4831073" cy="2001797"/>
          </a:xfrm>
        </p:grpSpPr>
        <p:sp>
          <p:nvSpPr>
            <p:cNvPr id="26" name="Rektangel: afrundede hjørner 12">
              <a:extLst>
                <a:ext uri="{FF2B5EF4-FFF2-40B4-BE49-F238E27FC236}">
                  <a16:creationId xmlns:a16="http://schemas.microsoft.com/office/drawing/2014/main" id="{CE52B027-4931-4A83-996F-C5E63099CEAD}"/>
                </a:ext>
              </a:extLst>
            </p:cNvPr>
            <p:cNvSpPr/>
            <p:nvPr/>
          </p:nvSpPr>
          <p:spPr bwMode="auto">
            <a:xfrm>
              <a:off x="6456732" y="4077534"/>
              <a:ext cx="4831073" cy="2001797"/>
            </a:xfrm>
            <a:prstGeom prst="roundRect">
              <a:avLst/>
            </a:prstGeom>
            <a:solidFill>
              <a:srgbClr val="C0C0C0">
                <a:alpha val="63922"/>
              </a:srgbClr>
            </a:solidFill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27" name="Rektangel: afrundede hjørner 17">
              <a:extLst>
                <a:ext uri="{FF2B5EF4-FFF2-40B4-BE49-F238E27FC236}">
                  <a16:creationId xmlns:a16="http://schemas.microsoft.com/office/drawing/2014/main" id="{AE348010-400B-49EA-AF9A-DE55BAF6C28D}"/>
                </a:ext>
              </a:extLst>
            </p:cNvPr>
            <p:cNvSpPr/>
            <p:nvPr/>
          </p:nvSpPr>
          <p:spPr bwMode="auto">
            <a:xfrm>
              <a:off x="8937817" y="4674507"/>
              <a:ext cx="2096255" cy="807848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 w="63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28" name="Rektangel: afrundede hjørner 18">
              <a:extLst>
                <a:ext uri="{FF2B5EF4-FFF2-40B4-BE49-F238E27FC236}">
                  <a16:creationId xmlns:a16="http://schemas.microsoft.com/office/drawing/2014/main" id="{5D09CD73-5E79-4C47-9AC8-0EB230591434}"/>
                </a:ext>
              </a:extLst>
            </p:cNvPr>
            <p:cNvSpPr/>
            <p:nvPr/>
          </p:nvSpPr>
          <p:spPr bwMode="auto">
            <a:xfrm>
              <a:off x="6711692" y="4164466"/>
              <a:ext cx="1952021" cy="1827931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 w="63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cxnSp>
        <p:nvCxnSpPr>
          <p:cNvPr id="78" name="Elbow Connector 77"/>
          <p:cNvCxnSpPr>
            <a:stCxn id="27" idx="0"/>
            <a:endCxn id="9" idx="2"/>
          </p:cNvCxnSpPr>
          <p:nvPr/>
        </p:nvCxnSpPr>
        <p:spPr bwMode="auto">
          <a:xfrm rot="16200000" flipV="1">
            <a:off x="9571707" y="3914866"/>
            <a:ext cx="1724613" cy="527979"/>
          </a:xfrm>
          <a:prstGeom prst="bentConnector3">
            <a:avLst>
              <a:gd name="adj1" fmla="val 8289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Elbow Connector 38"/>
          <p:cNvCxnSpPr>
            <a:stCxn id="24" idx="0"/>
            <a:endCxn id="9" idx="2"/>
          </p:cNvCxnSpPr>
          <p:nvPr/>
        </p:nvCxnSpPr>
        <p:spPr bwMode="auto">
          <a:xfrm rot="5400000" flipH="1" flipV="1">
            <a:off x="8637926" y="2790351"/>
            <a:ext cx="1005898" cy="2058295"/>
          </a:xfrm>
          <a:prstGeom prst="bentConnector3">
            <a:avLst>
              <a:gd name="adj1" fmla="val 7104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Elbow Connector 39"/>
          <p:cNvCxnSpPr>
            <a:stCxn id="28" idx="0"/>
            <a:endCxn id="9" idx="2"/>
          </p:cNvCxnSpPr>
          <p:nvPr/>
        </p:nvCxnSpPr>
        <p:spPr bwMode="auto">
          <a:xfrm rot="5400000" flipH="1" flipV="1">
            <a:off x="8678940" y="3037370"/>
            <a:ext cx="1211903" cy="1770263"/>
          </a:xfrm>
          <a:prstGeom prst="bentConnector3">
            <a:avLst>
              <a:gd name="adj1" fmla="val 7584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323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66EB5-7287-415F-AB63-97845363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da-DK" sz="2800" dirty="0" err="1">
                <a:ea typeface="+mj-lt"/>
                <a:cs typeface="+mj-lt"/>
              </a:rPr>
              <a:t>Automata-based</a:t>
            </a:r>
            <a:r>
              <a:rPr lang="da-DK" sz="2800" dirty="0">
                <a:ea typeface="+mj-lt"/>
                <a:cs typeface="+mj-lt"/>
              </a:rPr>
              <a:t> </a:t>
            </a:r>
            <a:r>
              <a:rPr lang="da-DK" sz="2800" dirty="0" err="1">
                <a:ea typeface="+mj-lt"/>
                <a:cs typeface="+mj-lt"/>
              </a:rPr>
              <a:t>framework</a:t>
            </a:r>
            <a:r>
              <a:rPr lang="da-DK" sz="2800" dirty="0">
                <a:ea typeface="+mj-lt"/>
                <a:cs typeface="+mj-lt"/>
              </a:rPr>
              <a:t> for </a:t>
            </a:r>
            <a:r>
              <a:rPr lang="da-DK" sz="2800" dirty="0" err="1">
                <a:ea typeface="+mj-lt"/>
                <a:cs typeface="+mj-lt"/>
              </a:rPr>
              <a:t>Situational</a:t>
            </a:r>
            <a:r>
              <a:rPr lang="da-DK" sz="2800" dirty="0">
                <a:ea typeface="+mj-lt"/>
                <a:cs typeface="+mj-lt"/>
              </a:rPr>
              <a:t> </a:t>
            </a:r>
            <a:r>
              <a:rPr lang="da-DK" sz="2800" dirty="0" err="1">
                <a:ea typeface="+mj-lt"/>
                <a:cs typeface="+mj-lt"/>
              </a:rPr>
              <a:t>Awareness</a:t>
            </a:r>
            <a:endParaRPr lang="da-DK" sz="2800" b="0" dirty="0">
              <a:ea typeface="+mj-lt"/>
              <a:cs typeface="+mj-lt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A6A4FE6-BCBA-4AA1-814D-0AE486A8A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3060" y="1712924"/>
            <a:ext cx="3732416" cy="4540275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The </a:t>
            </a:r>
            <a:r>
              <a:rPr lang="en-US" dirty="0" smtClean="0"/>
              <a:t>proposed</a:t>
            </a:r>
            <a:r>
              <a:rPr lang="da-DK" dirty="0" smtClean="0"/>
              <a:t> </a:t>
            </a:r>
            <a:r>
              <a:rPr lang="da-DK" dirty="0" err="1" smtClean="0"/>
              <a:t>framework</a:t>
            </a:r>
            <a:r>
              <a:rPr lang="da-DK" dirty="0" smtClean="0"/>
              <a:t> </a:t>
            </a:r>
            <a:r>
              <a:rPr lang="da-DK" dirty="0" err="1" smtClean="0"/>
              <a:t>consists</a:t>
            </a:r>
            <a:r>
              <a:rPr lang="da-DK" dirty="0" smtClean="0"/>
              <a:t> of:</a:t>
            </a:r>
          </a:p>
          <a:p>
            <a:r>
              <a:rPr lang="da-DK" dirty="0" smtClean="0"/>
              <a:t>A single </a:t>
            </a:r>
            <a:r>
              <a:rPr lang="da-DK" i="1" dirty="0" err="1" smtClean="0"/>
              <a:t>Coordinator</a:t>
            </a:r>
            <a:r>
              <a:rPr lang="da-DK" dirty="0" smtClean="0"/>
              <a:t> </a:t>
            </a:r>
            <a:r>
              <a:rPr lang="da-DK" dirty="0" err="1" smtClean="0"/>
              <a:t>automaton</a:t>
            </a:r>
            <a:endParaRPr lang="da-DK" dirty="0" smtClean="0"/>
          </a:p>
          <a:p>
            <a:r>
              <a:rPr lang="da-DK" dirty="0" smtClean="0"/>
              <a:t>A Single </a:t>
            </a:r>
            <a:r>
              <a:rPr lang="da-DK" i="1" dirty="0" smtClean="0"/>
              <a:t>Perception</a:t>
            </a:r>
            <a:r>
              <a:rPr lang="da-DK" dirty="0" smtClean="0"/>
              <a:t> </a:t>
            </a:r>
            <a:r>
              <a:rPr lang="da-DK" dirty="0" err="1" smtClean="0"/>
              <a:t>automaton</a:t>
            </a:r>
            <a:endParaRPr lang="da-DK" dirty="0" smtClean="0"/>
          </a:p>
          <a:p>
            <a:r>
              <a:rPr lang="da-DK" dirty="0" smtClean="0"/>
              <a:t>Multiple, </a:t>
            </a:r>
            <a:r>
              <a:rPr lang="da-DK" dirty="0" err="1" smtClean="0"/>
              <a:t>linked</a:t>
            </a:r>
            <a:r>
              <a:rPr lang="da-DK" dirty="0" smtClean="0"/>
              <a:t> </a:t>
            </a:r>
            <a:r>
              <a:rPr lang="da-DK" i="1" dirty="0" err="1" smtClean="0"/>
              <a:t>Understanding</a:t>
            </a:r>
            <a:r>
              <a:rPr lang="da-DK" dirty="0" smtClean="0"/>
              <a:t> and </a:t>
            </a:r>
            <a:r>
              <a:rPr lang="da-DK" i="1" dirty="0" smtClean="0"/>
              <a:t>Anticipation</a:t>
            </a:r>
            <a:r>
              <a:rPr lang="da-DK" dirty="0" smtClean="0"/>
              <a:t> </a:t>
            </a:r>
            <a:r>
              <a:rPr lang="da-DK" dirty="0" err="1" smtClean="0"/>
              <a:t>automata</a:t>
            </a:r>
            <a:endParaRPr lang="da-DK" dirty="0"/>
          </a:p>
          <a:p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i="1" dirty="0" err="1" smtClean="0"/>
              <a:t>Understanding</a:t>
            </a:r>
            <a:r>
              <a:rPr lang="da-DK" dirty="0" smtClean="0"/>
              <a:t> and </a:t>
            </a:r>
            <a:r>
              <a:rPr lang="da-DK" i="1" dirty="0" smtClean="0"/>
              <a:t>Anticipation</a:t>
            </a:r>
            <a:r>
              <a:rPr lang="da-DK" dirty="0" smtClean="0"/>
              <a:t> </a:t>
            </a:r>
            <a:r>
              <a:rPr lang="da-DK" dirty="0" err="1" smtClean="0"/>
              <a:t>automaton</a:t>
            </a:r>
            <a:r>
              <a:rPr lang="da-DK" dirty="0" smtClean="0"/>
              <a:t> pair </a:t>
            </a:r>
            <a:r>
              <a:rPr lang="en-US" dirty="0" smtClean="0"/>
              <a:t>operates on</a:t>
            </a:r>
            <a:r>
              <a:rPr lang="da-DK" dirty="0" smtClean="0"/>
              <a:t> data from a single </a:t>
            </a:r>
            <a:r>
              <a:rPr lang="da-DK" dirty="0" err="1" smtClean="0"/>
              <a:t>target</a:t>
            </a:r>
            <a:r>
              <a:rPr lang="da-DK" dirty="0" smtClean="0"/>
              <a:t> </a:t>
            </a:r>
            <a:r>
              <a:rPr lang="da-DK" dirty="0" err="1" smtClean="0"/>
              <a:t>object</a:t>
            </a:r>
            <a:endParaRPr lang="da-DK" dirty="0" smtClean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7EA88A1-DA42-41BB-AD96-3AEE5D8858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916476" y="6675475"/>
            <a:ext cx="0" cy="0"/>
          </a:xfrm>
        </p:spPr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grpSp>
        <p:nvGrpSpPr>
          <p:cNvPr id="51" name="Group 50"/>
          <p:cNvGrpSpPr/>
          <p:nvPr/>
        </p:nvGrpSpPr>
        <p:grpSpPr>
          <a:xfrm>
            <a:off x="8367320" y="1164398"/>
            <a:ext cx="3605406" cy="2152151"/>
            <a:chOff x="5194575" y="1268760"/>
            <a:chExt cx="3605406" cy="2152151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5194575" y="1268760"/>
              <a:ext cx="3605406" cy="2152151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28975" y="3079878"/>
              <a:ext cx="108012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 err="1" smtClean="0">
                  <a:latin typeface="+mn-lt"/>
                </a:rPr>
                <a:t>Coordinator</a:t>
              </a:r>
              <a:endParaRPr lang="da-DK" dirty="0" smtClean="0">
                <a:latin typeface="+mn-lt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319242" y="1619178"/>
            <a:ext cx="2648013" cy="1235787"/>
            <a:chOff x="2998862" y="4137428"/>
            <a:chExt cx="2648013" cy="1235787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2998862" y="4137428"/>
              <a:ext cx="2648013" cy="1235787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83163" y="5019648"/>
              <a:ext cx="108012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 smtClean="0">
                  <a:latin typeface="+mn-lt"/>
                </a:rPr>
                <a:t>Perception</a:t>
              </a:r>
              <a:endParaRPr lang="da-DK" dirty="0" smtClean="0">
                <a:latin typeface="+mn-lt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547506" y="6050241"/>
            <a:ext cx="32130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 smtClean="0">
                <a:latin typeface="+mn-lt"/>
              </a:rPr>
              <a:t>Understanding</a:t>
            </a:r>
            <a:r>
              <a:rPr lang="da-DK" dirty="0" smtClean="0">
                <a:latin typeface="+mn-lt"/>
              </a:rPr>
              <a:t> &amp; anticipation pairs </a:t>
            </a:r>
            <a:endParaRPr lang="da-DK" dirty="0" smtClean="0">
              <a:latin typeface="+mn-lt"/>
            </a:endParaRPr>
          </a:p>
        </p:txBody>
      </p:sp>
      <p:cxnSp>
        <p:nvCxnSpPr>
          <p:cNvPr id="53" name="Elbow Connector 52"/>
          <p:cNvCxnSpPr>
            <a:stCxn id="46" idx="3"/>
            <a:endCxn id="9" idx="1"/>
          </p:cNvCxnSpPr>
          <p:nvPr/>
        </p:nvCxnSpPr>
        <p:spPr bwMode="auto">
          <a:xfrm>
            <a:off x="7967255" y="2237072"/>
            <a:ext cx="400065" cy="340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oup 7"/>
          <p:cNvGrpSpPr/>
          <p:nvPr/>
        </p:nvGrpSpPr>
        <p:grpSpPr>
          <a:xfrm>
            <a:off x="8985001" y="3959190"/>
            <a:ext cx="2380380" cy="1087992"/>
            <a:chOff x="9412472" y="4956022"/>
            <a:chExt cx="2380380" cy="1087992"/>
          </a:xfrm>
        </p:grpSpPr>
        <p:sp>
          <p:nvSpPr>
            <p:cNvPr id="70" name="Rektangel: afrundede hjørner 12">
              <a:extLst>
                <a:ext uri="{FF2B5EF4-FFF2-40B4-BE49-F238E27FC236}">
                  <a16:creationId xmlns:a16="http://schemas.microsoft.com/office/drawing/2014/main" id="{CE52B027-4931-4A83-996F-C5E63099CEAD}"/>
                </a:ext>
              </a:extLst>
            </p:cNvPr>
            <p:cNvSpPr/>
            <p:nvPr/>
          </p:nvSpPr>
          <p:spPr bwMode="auto">
            <a:xfrm>
              <a:off x="9412472" y="4956022"/>
              <a:ext cx="2380380" cy="1087992"/>
            </a:xfrm>
            <a:prstGeom prst="roundRect">
              <a:avLst/>
            </a:prstGeom>
            <a:solidFill>
              <a:srgbClr val="C0C0C0">
                <a:alpha val="63922"/>
              </a:srgbClr>
            </a:solidFill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67" name="Rektangel: afrundede hjørner 17">
              <a:extLst>
                <a:ext uri="{FF2B5EF4-FFF2-40B4-BE49-F238E27FC236}">
                  <a16:creationId xmlns:a16="http://schemas.microsoft.com/office/drawing/2014/main" id="{AE348010-400B-49EA-AF9A-DE55BAF6C28D}"/>
                </a:ext>
              </a:extLst>
            </p:cNvPr>
            <p:cNvSpPr/>
            <p:nvPr/>
          </p:nvSpPr>
          <p:spPr bwMode="auto">
            <a:xfrm>
              <a:off x="9554533" y="5093979"/>
              <a:ext cx="2096255" cy="812075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63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01952" y="3893783"/>
            <a:ext cx="2183445" cy="2012271"/>
            <a:chOff x="6825878" y="4310647"/>
            <a:chExt cx="2183445" cy="2012271"/>
          </a:xfrm>
        </p:grpSpPr>
        <p:sp>
          <p:nvSpPr>
            <p:cNvPr id="66" name="Rektangel: afrundede hjørner 12">
              <a:extLst>
                <a:ext uri="{FF2B5EF4-FFF2-40B4-BE49-F238E27FC236}">
                  <a16:creationId xmlns:a16="http://schemas.microsoft.com/office/drawing/2014/main" id="{CE52B027-4931-4A83-996F-C5E63099CEAD}"/>
                </a:ext>
              </a:extLst>
            </p:cNvPr>
            <p:cNvSpPr/>
            <p:nvPr/>
          </p:nvSpPr>
          <p:spPr bwMode="auto">
            <a:xfrm>
              <a:off x="6825878" y="4310647"/>
              <a:ext cx="2183445" cy="2012271"/>
            </a:xfrm>
            <a:prstGeom prst="roundRect">
              <a:avLst/>
            </a:prstGeom>
            <a:solidFill>
              <a:srgbClr val="C0C0C0">
                <a:alpha val="63922"/>
              </a:srgbClr>
            </a:solidFill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68" name="Rektangel: afrundede hjørner 18">
              <a:extLst>
                <a:ext uri="{FF2B5EF4-FFF2-40B4-BE49-F238E27FC236}">
                  <a16:creationId xmlns:a16="http://schemas.microsoft.com/office/drawing/2014/main" id="{5D09CD73-5E79-4C47-9AC8-0EB230591434}"/>
                </a:ext>
              </a:extLst>
            </p:cNvPr>
            <p:cNvSpPr/>
            <p:nvPr/>
          </p:nvSpPr>
          <p:spPr bwMode="auto">
            <a:xfrm>
              <a:off x="6947591" y="4398034"/>
              <a:ext cx="1952021" cy="1837495"/>
            </a:xfrm>
            <a:prstGeom prst="roundRect">
              <a:avLst/>
            </a:prstGeom>
            <a:blipFill>
              <a:blip r:embed="rId5"/>
              <a:stretch>
                <a:fillRect/>
              </a:stretch>
            </a:blipFill>
            <a:ln w="63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020197" y="4419821"/>
            <a:ext cx="2183445" cy="2012271"/>
            <a:chOff x="6825878" y="4310647"/>
            <a:chExt cx="2183445" cy="2012271"/>
          </a:xfrm>
        </p:grpSpPr>
        <p:sp>
          <p:nvSpPr>
            <p:cNvPr id="37" name="Rektangel: afrundede hjørner 12">
              <a:extLst>
                <a:ext uri="{FF2B5EF4-FFF2-40B4-BE49-F238E27FC236}">
                  <a16:creationId xmlns:a16="http://schemas.microsoft.com/office/drawing/2014/main" id="{CE52B027-4931-4A83-996F-C5E63099CEAD}"/>
                </a:ext>
              </a:extLst>
            </p:cNvPr>
            <p:cNvSpPr/>
            <p:nvPr/>
          </p:nvSpPr>
          <p:spPr bwMode="auto">
            <a:xfrm>
              <a:off x="6825878" y="4310647"/>
              <a:ext cx="2183445" cy="2012271"/>
            </a:xfrm>
            <a:prstGeom prst="roundRect">
              <a:avLst/>
            </a:prstGeom>
            <a:solidFill>
              <a:srgbClr val="C0C0C0">
                <a:alpha val="63922"/>
              </a:srgbClr>
            </a:solidFill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38" name="Rektangel: afrundede hjørner 18">
              <a:extLst>
                <a:ext uri="{FF2B5EF4-FFF2-40B4-BE49-F238E27FC236}">
                  <a16:creationId xmlns:a16="http://schemas.microsoft.com/office/drawing/2014/main" id="{5D09CD73-5E79-4C47-9AC8-0EB230591434}"/>
                </a:ext>
              </a:extLst>
            </p:cNvPr>
            <p:cNvSpPr/>
            <p:nvPr/>
          </p:nvSpPr>
          <p:spPr bwMode="auto">
            <a:xfrm>
              <a:off x="6947591" y="4398034"/>
              <a:ext cx="1952021" cy="1837495"/>
            </a:xfrm>
            <a:prstGeom prst="roundRect">
              <a:avLst/>
            </a:prstGeom>
            <a:blipFill>
              <a:blip r:embed="rId5"/>
              <a:stretch>
                <a:fillRect/>
              </a:stretch>
            </a:blipFill>
            <a:ln w="63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72597" y="4572221"/>
            <a:ext cx="2183445" cy="2012271"/>
            <a:chOff x="6825878" y="4310647"/>
            <a:chExt cx="2183445" cy="2012271"/>
          </a:xfrm>
        </p:grpSpPr>
        <p:sp>
          <p:nvSpPr>
            <p:cNvPr id="42" name="Rektangel: afrundede hjørner 12">
              <a:extLst>
                <a:ext uri="{FF2B5EF4-FFF2-40B4-BE49-F238E27FC236}">
                  <a16:creationId xmlns:a16="http://schemas.microsoft.com/office/drawing/2014/main" id="{CE52B027-4931-4A83-996F-C5E63099CEAD}"/>
                </a:ext>
              </a:extLst>
            </p:cNvPr>
            <p:cNvSpPr/>
            <p:nvPr/>
          </p:nvSpPr>
          <p:spPr bwMode="auto">
            <a:xfrm>
              <a:off x="6825878" y="4310647"/>
              <a:ext cx="2183445" cy="2012271"/>
            </a:xfrm>
            <a:prstGeom prst="roundRect">
              <a:avLst/>
            </a:prstGeom>
            <a:solidFill>
              <a:srgbClr val="C0C0C0">
                <a:alpha val="63922"/>
              </a:srgbClr>
            </a:solidFill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43" name="Rektangel: afrundede hjørner 18">
              <a:extLst>
                <a:ext uri="{FF2B5EF4-FFF2-40B4-BE49-F238E27FC236}">
                  <a16:creationId xmlns:a16="http://schemas.microsoft.com/office/drawing/2014/main" id="{5D09CD73-5E79-4C47-9AC8-0EB230591434}"/>
                </a:ext>
              </a:extLst>
            </p:cNvPr>
            <p:cNvSpPr/>
            <p:nvPr/>
          </p:nvSpPr>
          <p:spPr bwMode="auto">
            <a:xfrm>
              <a:off x="6947591" y="4398034"/>
              <a:ext cx="1952021" cy="1837495"/>
            </a:xfrm>
            <a:prstGeom prst="roundRect">
              <a:avLst/>
            </a:prstGeom>
            <a:blipFill>
              <a:blip r:embed="rId5"/>
              <a:stretch>
                <a:fillRect/>
              </a:stretch>
            </a:blipFill>
            <a:ln w="63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 rot="2264383">
            <a:off x="5737273" y="5876852"/>
            <a:ext cx="287720" cy="255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….</a:t>
            </a:r>
            <a:endParaRPr lang="da-DK" dirty="0" smtClean="0">
              <a:latin typeface="+mn-lt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9539090" y="4461504"/>
            <a:ext cx="2380380" cy="1087992"/>
            <a:chOff x="9412472" y="4956022"/>
            <a:chExt cx="2380380" cy="1087992"/>
          </a:xfrm>
        </p:grpSpPr>
        <p:sp>
          <p:nvSpPr>
            <p:cNvPr id="57" name="Rektangel: afrundede hjørner 12">
              <a:extLst>
                <a:ext uri="{FF2B5EF4-FFF2-40B4-BE49-F238E27FC236}">
                  <a16:creationId xmlns:a16="http://schemas.microsoft.com/office/drawing/2014/main" id="{CE52B027-4931-4A83-996F-C5E63099CEAD}"/>
                </a:ext>
              </a:extLst>
            </p:cNvPr>
            <p:cNvSpPr/>
            <p:nvPr/>
          </p:nvSpPr>
          <p:spPr bwMode="auto">
            <a:xfrm>
              <a:off x="9412472" y="4956022"/>
              <a:ext cx="2380380" cy="1087992"/>
            </a:xfrm>
            <a:prstGeom prst="roundRect">
              <a:avLst/>
            </a:prstGeom>
            <a:solidFill>
              <a:srgbClr val="C0C0C0">
                <a:alpha val="63922"/>
              </a:srgbClr>
            </a:solidFill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58" name="Rektangel: afrundede hjørner 17">
              <a:extLst>
                <a:ext uri="{FF2B5EF4-FFF2-40B4-BE49-F238E27FC236}">
                  <a16:creationId xmlns:a16="http://schemas.microsoft.com/office/drawing/2014/main" id="{AE348010-400B-49EA-AF9A-DE55BAF6C28D}"/>
                </a:ext>
              </a:extLst>
            </p:cNvPr>
            <p:cNvSpPr/>
            <p:nvPr/>
          </p:nvSpPr>
          <p:spPr bwMode="auto">
            <a:xfrm>
              <a:off x="9554533" y="5093979"/>
              <a:ext cx="2096255" cy="812075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63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691490" y="4613904"/>
            <a:ext cx="2380380" cy="1087992"/>
            <a:chOff x="9412472" y="4956022"/>
            <a:chExt cx="2380380" cy="1087992"/>
          </a:xfrm>
        </p:grpSpPr>
        <p:sp>
          <p:nvSpPr>
            <p:cNvPr id="60" name="Rektangel: afrundede hjørner 12">
              <a:extLst>
                <a:ext uri="{FF2B5EF4-FFF2-40B4-BE49-F238E27FC236}">
                  <a16:creationId xmlns:a16="http://schemas.microsoft.com/office/drawing/2014/main" id="{CE52B027-4931-4A83-996F-C5E63099CEAD}"/>
                </a:ext>
              </a:extLst>
            </p:cNvPr>
            <p:cNvSpPr/>
            <p:nvPr/>
          </p:nvSpPr>
          <p:spPr bwMode="auto">
            <a:xfrm>
              <a:off x="9412472" y="4956022"/>
              <a:ext cx="2380380" cy="1087992"/>
            </a:xfrm>
            <a:prstGeom prst="roundRect">
              <a:avLst/>
            </a:prstGeom>
            <a:solidFill>
              <a:srgbClr val="C0C0C0">
                <a:alpha val="63922"/>
              </a:srgbClr>
            </a:solidFill>
            <a:ln w="2857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61" name="Rektangel: afrundede hjørner 17">
              <a:extLst>
                <a:ext uri="{FF2B5EF4-FFF2-40B4-BE49-F238E27FC236}">
                  <a16:creationId xmlns:a16="http://schemas.microsoft.com/office/drawing/2014/main" id="{AE348010-400B-49EA-AF9A-DE55BAF6C28D}"/>
                </a:ext>
              </a:extLst>
            </p:cNvPr>
            <p:cNvSpPr/>
            <p:nvPr/>
          </p:nvSpPr>
          <p:spPr bwMode="auto">
            <a:xfrm>
              <a:off x="9554533" y="5093979"/>
              <a:ext cx="2096255" cy="812075"/>
            </a:xfrm>
            <a:prstGeom prst="roundRect">
              <a:avLst/>
            </a:prstGeom>
            <a:blipFill>
              <a:blip r:embed="rId4"/>
              <a:stretch>
                <a:fillRect/>
              </a:stretch>
            </a:blipFill>
            <a:ln w="635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 rot="2264383">
            <a:off x="9245824" y="5094303"/>
            <a:ext cx="287720" cy="2559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smtClean="0">
                <a:latin typeface="+mn-lt"/>
              </a:rPr>
              <a:t>….</a:t>
            </a:r>
            <a:endParaRPr lang="da-DK" dirty="0" smtClean="0">
              <a:latin typeface="+mn-lt"/>
            </a:endParaRPr>
          </a:p>
        </p:txBody>
      </p:sp>
      <p:cxnSp>
        <p:nvCxnSpPr>
          <p:cNvPr id="11" name="Elbow Connector 10"/>
          <p:cNvCxnSpPr>
            <a:stCxn id="66" idx="0"/>
            <a:endCxn id="9" idx="2"/>
          </p:cNvCxnSpPr>
          <p:nvPr/>
        </p:nvCxnSpPr>
        <p:spPr bwMode="auto">
          <a:xfrm rot="5400000" flipH="1" flipV="1">
            <a:off x="8043232" y="1766992"/>
            <a:ext cx="577234" cy="3676348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Elbow Connector 12"/>
          <p:cNvCxnSpPr>
            <a:stCxn id="37" idx="0"/>
            <a:endCxn id="9" idx="2"/>
          </p:cNvCxnSpPr>
          <p:nvPr/>
        </p:nvCxnSpPr>
        <p:spPr bwMode="auto">
          <a:xfrm rot="5400000" flipH="1" flipV="1">
            <a:off x="8089335" y="2339134"/>
            <a:ext cx="1103272" cy="3058103"/>
          </a:xfrm>
          <a:prstGeom prst="bentConnector3">
            <a:avLst>
              <a:gd name="adj1" fmla="val 7427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Elbow Connector 14"/>
          <p:cNvCxnSpPr>
            <a:stCxn id="42" idx="0"/>
            <a:endCxn id="9" idx="2"/>
          </p:cNvCxnSpPr>
          <p:nvPr/>
        </p:nvCxnSpPr>
        <p:spPr bwMode="auto">
          <a:xfrm rot="5400000" flipH="1" flipV="1">
            <a:off x="8089335" y="2491534"/>
            <a:ext cx="1255672" cy="2905703"/>
          </a:xfrm>
          <a:prstGeom prst="bentConnector3">
            <a:avLst>
              <a:gd name="adj1" fmla="val 7721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Elbow Connector 29"/>
          <p:cNvCxnSpPr>
            <a:stCxn id="70" idx="0"/>
            <a:endCxn id="9" idx="2"/>
          </p:cNvCxnSpPr>
          <p:nvPr/>
        </p:nvCxnSpPr>
        <p:spPr bwMode="auto">
          <a:xfrm rot="16200000" flipV="1">
            <a:off x="9851287" y="3635286"/>
            <a:ext cx="642641" cy="5168"/>
          </a:xfrm>
          <a:prstGeom prst="bentConnector3">
            <a:avLst>
              <a:gd name="adj1" fmla="val 56423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Elbow Connector 32"/>
          <p:cNvCxnSpPr>
            <a:stCxn id="57" idx="0"/>
            <a:endCxn id="9" idx="2"/>
          </p:cNvCxnSpPr>
          <p:nvPr/>
        </p:nvCxnSpPr>
        <p:spPr bwMode="auto">
          <a:xfrm rot="16200000" flipV="1">
            <a:off x="9877175" y="3609398"/>
            <a:ext cx="1144955" cy="559257"/>
          </a:xfrm>
          <a:prstGeom prst="bentConnector3">
            <a:avLst>
              <a:gd name="adj1" fmla="val 7500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Elbow Connector 34"/>
          <p:cNvCxnSpPr>
            <a:stCxn id="60" idx="0"/>
            <a:endCxn id="9" idx="2"/>
          </p:cNvCxnSpPr>
          <p:nvPr/>
        </p:nvCxnSpPr>
        <p:spPr bwMode="auto">
          <a:xfrm rot="16200000" flipV="1">
            <a:off x="9877175" y="3609398"/>
            <a:ext cx="1297355" cy="711657"/>
          </a:xfrm>
          <a:prstGeom prst="bentConnector3">
            <a:avLst>
              <a:gd name="adj1" fmla="val 7827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814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6">
            <a:extLst>
              <a:ext uri="{FF2B5EF4-FFF2-40B4-BE49-F238E27FC236}">
                <a16:creationId xmlns:a16="http://schemas.microsoft.com/office/drawing/2014/main" id="{0F2E52B5-4CFC-47BE-9E88-D7E89222A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829" y="4374178"/>
            <a:ext cx="6110868" cy="269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800" y="696976"/>
            <a:ext cx="9311760" cy="43088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Automata-based</a:t>
            </a:r>
            <a:r>
              <a:rPr lang="da-DK" sz="2800" b="1" dirty="0"/>
              <a:t> </a:t>
            </a:r>
            <a:r>
              <a:rPr lang="da-DK" sz="2800" b="1" dirty="0" err="1"/>
              <a:t>framework</a:t>
            </a:r>
            <a:r>
              <a:rPr lang="da-DK" sz="2800" b="1" dirty="0"/>
              <a:t> for </a:t>
            </a:r>
            <a:r>
              <a:rPr lang="da-DK" sz="2800" b="1" dirty="0" err="1"/>
              <a:t>Situational</a:t>
            </a:r>
            <a:r>
              <a:rPr lang="da-DK" sz="2800" b="1" dirty="0"/>
              <a:t> </a:t>
            </a:r>
            <a:r>
              <a:rPr lang="da-DK" sz="2800" b="1" dirty="0" err="1"/>
              <a:t>Awareness</a:t>
            </a:r>
            <a:endParaRPr lang="da-DK" sz="2800" b="1" dirty="0"/>
          </a:p>
        </p:txBody>
      </p:sp>
      <p:pic>
        <p:nvPicPr>
          <p:cNvPr id="5" name="Billede 5">
            <a:extLst>
              <a:ext uri="{FF2B5EF4-FFF2-40B4-BE49-F238E27FC236}">
                <a16:creationId xmlns:a16="http://schemas.microsoft.com/office/drawing/2014/main" id="{9608192E-37C0-4578-812B-1FC15A9C9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831" y="3122414"/>
            <a:ext cx="6110868" cy="280383"/>
          </a:xfrm>
          <a:prstGeom prst="rect">
            <a:avLst/>
          </a:prstGeom>
        </p:spPr>
      </p:pic>
      <p:grpSp>
        <p:nvGrpSpPr>
          <p:cNvPr id="13" name="Gruppe 12">
            <a:extLst>
              <a:ext uri="{FF2B5EF4-FFF2-40B4-BE49-F238E27FC236}">
                <a16:creationId xmlns:a16="http://schemas.microsoft.com/office/drawing/2014/main" id="{9618AED6-3844-46F2-AEC8-2F8DFC8D261D}"/>
              </a:ext>
            </a:extLst>
          </p:cNvPr>
          <p:cNvGrpSpPr/>
          <p:nvPr/>
        </p:nvGrpSpPr>
        <p:grpSpPr>
          <a:xfrm>
            <a:off x="3763602" y="2462371"/>
            <a:ext cx="4074487" cy="972718"/>
            <a:chOff x="3763602" y="1803324"/>
            <a:chExt cx="4170460" cy="972718"/>
          </a:xfrm>
        </p:grpSpPr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BA9CC7E8-524B-483B-90B9-ED6106CC1DD0}"/>
                </a:ext>
              </a:extLst>
            </p:cNvPr>
            <p:cNvSpPr/>
            <p:nvPr/>
          </p:nvSpPr>
          <p:spPr>
            <a:xfrm>
              <a:off x="3876008" y="2423680"/>
              <a:ext cx="3857486" cy="35236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1C492A1E-840F-48DC-B9D8-59BB42E10A89}"/>
                </a:ext>
              </a:extLst>
            </p:cNvPr>
            <p:cNvSpPr txBox="1"/>
            <p:nvPr/>
          </p:nvSpPr>
          <p:spPr>
            <a:xfrm>
              <a:off x="3763602" y="1803324"/>
              <a:ext cx="417046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>
                  <a:solidFill>
                    <a:schemeClr val="accent1"/>
                  </a:solidFill>
                </a:rPr>
                <a:t>Report from </a:t>
              </a:r>
              <a:r>
                <a:rPr lang="da-DK" err="1">
                  <a:solidFill>
                    <a:schemeClr val="accent1"/>
                  </a:solidFill>
                </a:rPr>
                <a:t>Understanding</a:t>
              </a:r>
              <a:r>
                <a:rPr lang="da-DK">
                  <a:solidFill>
                    <a:schemeClr val="accent1"/>
                  </a:solidFill>
                </a:rPr>
                <a:t> </a:t>
              </a:r>
              <a:r>
                <a:rPr lang="da-DK" err="1">
                  <a:solidFill>
                    <a:schemeClr val="accent1"/>
                  </a:solidFill>
                </a:rPr>
                <a:t>automata</a:t>
              </a:r>
              <a:endParaRPr lang="da-DK">
                <a:solidFill>
                  <a:schemeClr val="accent1"/>
                </a:solidFill>
              </a:endParaRPr>
            </a:p>
          </p:txBody>
        </p:sp>
        <p:cxnSp>
          <p:nvCxnSpPr>
            <p:cNvPr id="10" name="Lige pilforbindelse 9">
              <a:extLst>
                <a:ext uri="{FF2B5EF4-FFF2-40B4-BE49-F238E27FC236}">
                  <a16:creationId xmlns:a16="http://schemas.microsoft.com/office/drawing/2014/main" id="{E12C9206-CC63-40BE-A761-69CF93E8260D}"/>
                </a:ext>
              </a:extLst>
            </p:cNvPr>
            <p:cNvCxnSpPr/>
            <p:nvPr/>
          </p:nvCxnSpPr>
          <p:spPr>
            <a:xfrm flipH="1">
              <a:off x="5702648" y="2174365"/>
              <a:ext cx="5753" cy="21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F4C10A13-22A3-469F-9F8B-9F8D2B9F38A9}"/>
              </a:ext>
            </a:extLst>
          </p:cNvPr>
          <p:cNvGrpSpPr/>
          <p:nvPr/>
        </p:nvGrpSpPr>
        <p:grpSpPr>
          <a:xfrm>
            <a:off x="6431311" y="3082727"/>
            <a:ext cx="3917864" cy="954782"/>
            <a:chOff x="6633614" y="2423680"/>
            <a:chExt cx="3604621" cy="954782"/>
          </a:xfrm>
        </p:grpSpPr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7B00B31D-FDC4-4164-A412-F31EA92DF4FF}"/>
                </a:ext>
              </a:extLst>
            </p:cNvPr>
            <p:cNvSpPr/>
            <p:nvPr/>
          </p:nvSpPr>
          <p:spPr>
            <a:xfrm>
              <a:off x="7800001" y="2423680"/>
              <a:ext cx="1309781" cy="352362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1" name="Tekstfelt 10">
              <a:extLst>
                <a:ext uri="{FF2B5EF4-FFF2-40B4-BE49-F238E27FC236}">
                  <a16:creationId xmlns:a16="http://schemas.microsoft.com/office/drawing/2014/main" id="{884C0D83-5222-4A0E-AE9E-723BF96142A6}"/>
                </a:ext>
              </a:extLst>
            </p:cNvPr>
            <p:cNvSpPr txBox="1"/>
            <p:nvPr/>
          </p:nvSpPr>
          <p:spPr>
            <a:xfrm>
              <a:off x="6633614" y="3009130"/>
              <a:ext cx="360462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err="1">
                  <a:solidFill>
                    <a:schemeClr val="accent2"/>
                  </a:solidFill>
                </a:rPr>
                <a:t>Appended</a:t>
              </a:r>
              <a:r>
                <a:rPr lang="da-DK">
                  <a:solidFill>
                    <a:schemeClr val="accent2"/>
                  </a:solidFill>
                </a:rPr>
                <a:t> </a:t>
              </a:r>
              <a:r>
                <a:rPr lang="da-DK" err="1">
                  <a:solidFill>
                    <a:schemeClr val="accent2"/>
                  </a:solidFill>
                </a:rPr>
                <a:t>word</a:t>
              </a:r>
              <a:r>
                <a:rPr lang="da-DK">
                  <a:solidFill>
                    <a:schemeClr val="accent2"/>
                  </a:solidFill>
                </a:rPr>
                <a:t> from </a:t>
              </a:r>
              <a:r>
                <a:rPr lang="da-DK" err="1">
                  <a:solidFill>
                    <a:schemeClr val="accent2"/>
                  </a:solidFill>
                </a:rPr>
                <a:t>Coordinator</a:t>
              </a:r>
              <a:endParaRPr lang="da-DK">
                <a:solidFill>
                  <a:schemeClr val="accent2"/>
                </a:solidFill>
              </a:endParaRPr>
            </a:p>
          </p:txBody>
        </p:sp>
        <p:cxnSp>
          <p:nvCxnSpPr>
            <p:cNvPr id="12" name="Lige pilforbindelse 11">
              <a:extLst>
                <a:ext uri="{FF2B5EF4-FFF2-40B4-BE49-F238E27FC236}">
                  <a16:creationId xmlns:a16="http://schemas.microsoft.com/office/drawing/2014/main" id="{C1FBADAF-4A50-44BC-B52B-D13423CA66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29851" y="2814705"/>
              <a:ext cx="5753" cy="1948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Undertitel 2">
            <a:extLst>
              <a:ext uri="{FF2B5EF4-FFF2-40B4-BE49-F238E27FC236}">
                <a16:creationId xmlns:a16="http://schemas.microsoft.com/office/drawing/2014/main" id="{94F46610-C64D-4E22-89B8-37ADDA26847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74800" y="1712925"/>
            <a:ext cx="9497090" cy="4538475"/>
          </a:xfrm>
        </p:spPr>
        <p:txBody>
          <a:bodyPr lIns="0" tIns="0" rIns="0" bIns="0" anchor="t">
            <a:normAutofit/>
          </a:bodyPr>
          <a:lstStyle/>
          <a:p>
            <a:r>
              <a:rPr lang="en-US" sz="2000" b="0" dirty="0"/>
              <a:t>Each event in the anticipation automaton, represents a unique situation, which is encoded as a unique string:</a:t>
            </a: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B1B9D9AC-94EC-4702-B196-C648C1DA8DD8}"/>
              </a:ext>
            </a:extLst>
          </p:cNvPr>
          <p:cNvGrpSpPr/>
          <p:nvPr/>
        </p:nvGrpSpPr>
        <p:grpSpPr>
          <a:xfrm>
            <a:off x="3288122" y="4331363"/>
            <a:ext cx="2195021" cy="1078761"/>
            <a:chOff x="6189306" y="2423680"/>
            <a:chExt cx="2019524" cy="1078761"/>
          </a:xfrm>
        </p:grpSpPr>
        <p:sp>
          <p:nvSpPr>
            <p:cNvPr id="16" name="Rektangel 15">
              <a:extLst>
                <a:ext uri="{FF2B5EF4-FFF2-40B4-BE49-F238E27FC236}">
                  <a16:creationId xmlns:a16="http://schemas.microsoft.com/office/drawing/2014/main" id="{B4B78963-B50C-4170-80B5-AC36AB811D6C}"/>
                </a:ext>
              </a:extLst>
            </p:cNvPr>
            <p:cNvSpPr/>
            <p:nvPr/>
          </p:nvSpPr>
          <p:spPr>
            <a:xfrm>
              <a:off x="7775984" y="2423680"/>
              <a:ext cx="379137" cy="35236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7" name="Tekstfelt 16">
              <a:extLst>
                <a:ext uri="{FF2B5EF4-FFF2-40B4-BE49-F238E27FC236}">
                  <a16:creationId xmlns:a16="http://schemas.microsoft.com/office/drawing/2014/main" id="{B6795B21-EC2F-4321-BFBD-D8E62448AD07}"/>
                </a:ext>
              </a:extLst>
            </p:cNvPr>
            <p:cNvSpPr txBox="1"/>
            <p:nvPr/>
          </p:nvSpPr>
          <p:spPr>
            <a:xfrm>
              <a:off x="6189306" y="3133109"/>
              <a:ext cx="201952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>
                  <a:solidFill>
                    <a:schemeClr val="accent6"/>
                  </a:solidFill>
                </a:rPr>
                <a:t>Target is </a:t>
              </a:r>
              <a:r>
                <a:rPr lang="da-DK" err="1">
                  <a:solidFill>
                    <a:schemeClr val="accent6"/>
                  </a:solidFill>
                </a:rPr>
                <a:t>overtaking</a:t>
              </a:r>
              <a:endParaRPr lang="da-DK">
                <a:solidFill>
                  <a:schemeClr val="accent6"/>
                </a:solidFill>
              </a:endParaRPr>
            </a:p>
          </p:txBody>
        </p:sp>
        <p:cxnSp>
          <p:nvCxnSpPr>
            <p:cNvPr id="18" name="Lige pilforbindelse 17">
              <a:extLst>
                <a:ext uri="{FF2B5EF4-FFF2-40B4-BE49-F238E27FC236}">
                  <a16:creationId xmlns:a16="http://schemas.microsoft.com/office/drawing/2014/main" id="{B89E565C-3283-474E-A547-50CC01AD3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0757" y="2827755"/>
              <a:ext cx="540626" cy="338442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73569962-B01F-4D8C-83B0-03F81FBB4CA5}"/>
              </a:ext>
            </a:extLst>
          </p:cNvPr>
          <p:cNvGrpSpPr/>
          <p:nvPr/>
        </p:nvGrpSpPr>
        <p:grpSpPr>
          <a:xfrm>
            <a:off x="5443978" y="4327158"/>
            <a:ext cx="2521316" cy="1059185"/>
            <a:chOff x="6189306" y="2443256"/>
            <a:chExt cx="2319731" cy="1059185"/>
          </a:xfrm>
        </p:grpSpPr>
        <p:sp>
          <p:nvSpPr>
            <p:cNvPr id="23" name="Rektangel 22">
              <a:extLst>
                <a:ext uri="{FF2B5EF4-FFF2-40B4-BE49-F238E27FC236}">
                  <a16:creationId xmlns:a16="http://schemas.microsoft.com/office/drawing/2014/main" id="{630935E0-8438-494F-B8DA-3F8C3DB501C9}"/>
                </a:ext>
              </a:extLst>
            </p:cNvPr>
            <p:cNvSpPr/>
            <p:nvPr/>
          </p:nvSpPr>
          <p:spPr>
            <a:xfrm>
              <a:off x="6202896" y="2443256"/>
              <a:ext cx="379137" cy="352362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rgbClr val="1FD082"/>
                </a:solidFill>
              </a:endParaRPr>
            </a:p>
          </p:txBody>
        </p:sp>
        <p:sp>
          <p:nvSpPr>
            <p:cNvPr id="24" name="Tekstfelt 23">
              <a:extLst>
                <a:ext uri="{FF2B5EF4-FFF2-40B4-BE49-F238E27FC236}">
                  <a16:creationId xmlns:a16="http://schemas.microsoft.com/office/drawing/2014/main" id="{94E8724B-1786-4B37-A649-F2E59FAC6D9A}"/>
                </a:ext>
              </a:extLst>
            </p:cNvPr>
            <p:cNvSpPr txBox="1"/>
            <p:nvPr/>
          </p:nvSpPr>
          <p:spPr>
            <a:xfrm>
              <a:off x="6189306" y="3133109"/>
              <a:ext cx="231973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>
                  <a:solidFill>
                    <a:srgbClr val="1FD082"/>
                  </a:solidFill>
                </a:rPr>
                <a:t>Target is power-driven</a:t>
              </a:r>
              <a:endParaRPr lang="da-DK" err="1">
                <a:solidFill>
                  <a:srgbClr val="1FD082"/>
                </a:solidFill>
              </a:endParaRPr>
            </a:p>
          </p:txBody>
        </p:sp>
        <p:cxnSp>
          <p:nvCxnSpPr>
            <p:cNvPr id="25" name="Lige pilforbindelse 24">
              <a:extLst>
                <a:ext uri="{FF2B5EF4-FFF2-40B4-BE49-F238E27FC236}">
                  <a16:creationId xmlns:a16="http://schemas.microsoft.com/office/drawing/2014/main" id="{999EDFFB-A8DB-42CD-87EE-B12A544015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8627" y="2840805"/>
              <a:ext cx="552130" cy="32539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8591CBD4-A9A7-4D64-95E7-A0A426C4F012}"/>
              </a:ext>
            </a:extLst>
          </p:cNvPr>
          <p:cNvGrpSpPr/>
          <p:nvPr/>
        </p:nvGrpSpPr>
        <p:grpSpPr>
          <a:xfrm>
            <a:off x="7045130" y="4342529"/>
            <a:ext cx="2873715" cy="1946725"/>
            <a:chOff x="5384749" y="2443256"/>
            <a:chExt cx="2643955" cy="1946725"/>
          </a:xfrm>
        </p:grpSpPr>
        <p:sp>
          <p:nvSpPr>
            <p:cNvPr id="28" name="Rektangel 27">
              <a:extLst>
                <a:ext uri="{FF2B5EF4-FFF2-40B4-BE49-F238E27FC236}">
                  <a16:creationId xmlns:a16="http://schemas.microsoft.com/office/drawing/2014/main" id="{765BA3F0-3C6D-488B-96C2-E3EAF6B00FC7}"/>
                </a:ext>
              </a:extLst>
            </p:cNvPr>
            <p:cNvSpPr/>
            <p:nvPr/>
          </p:nvSpPr>
          <p:spPr>
            <a:xfrm>
              <a:off x="6202896" y="2443256"/>
              <a:ext cx="379137" cy="35236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rgbClr val="1FD082"/>
                </a:solidFill>
              </a:endParaRPr>
            </a:p>
          </p:txBody>
        </p:sp>
        <p:sp>
          <p:nvSpPr>
            <p:cNvPr id="29" name="Tekstfelt 28">
              <a:extLst>
                <a:ext uri="{FF2B5EF4-FFF2-40B4-BE49-F238E27FC236}">
                  <a16:creationId xmlns:a16="http://schemas.microsoft.com/office/drawing/2014/main" id="{7580F1CD-FBC6-494E-B038-300A01704634}"/>
                </a:ext>
              </a:extLst>
            </p:cNvPr>
            <p:cNvSpPr txBox="1"/>
            <p:nvPr/>
          </p:nvSpPr>
          <p:spPr>
            <a:xfrm>
              <a:off x="5384749" y="3805206"/>
              <a:ext cx="2643955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dirty="0">
                  <a:solidFill>
                    <a:schemeClr val="bg2"/>
                  </a:solidFill>
                </a:rPr>
                <a:t>Report </a:t>
              </a:r>
              <a:r>
                <a:rPr lang="da-DK" dirty="0" err="1">
                  <a:solidFill>
                    <a:schemeClr val="bg2"/>
                  </a:solidFill>
                </a:rPr>
                <a:t>comes</a:t>
              </a:r>
              <a:r>
                <a:rPr lang="da-DK" dirty="0">
                  <a:solidFill>
                    <a:schemeClr val="bg2"/>
                  </a:solidFill>
                </a:rPr>
                <a:t> from the </a:t>
              </a:r>
              <a:r>
                <a:rPr lang="da-DK" dirty="0" err="1">
                  <a:solidFill>
                    <a:schemeClr val="bg2"/>
                  </a:solidFill>
                </a:rPr>
                <a:t>Understanding</a:t>
              </a:r>
              <a:r>
                <a:rPr lang="da-DK" dirty="0">
                  <a:solidFill>
                    <a:schemeClr val="bg2"/>
                  </a:solidFill>
                </a:rPr>
                <a:t> </a:t>
              </a:r>
              <a:r>
                <a:rPr lang="da-DK" dirty="0" err="1">
                  <a:solidFill>
                    <a:schemeClr val="bg2"/>
                  </a:solidFill>
                </a:rPr>
                <a:t>Automaton</a:t>
              </a:r>
              <a:endParaRPr lang="da-DK" dirty="0">
                <a:solidFill>
                  <a:schemeClr val="bg2"/>
                </a:solidFill>
              </a:endParaRPr>
            </a:p>
          </p:txBody>
        </p:sp>
        <p:cxnSp>
          <p:nvCxnSpPr>
            <p:cNvPr id="30" name="Lige pilforbindelse 29">
              <a:extLst>
                <a:ext uri="{FF2B5EF4-FFF2-40B4-BE49-F238E27FC236}">
                  <a16:creationId xmlns:a16="http://schemas.microsoft.com/office/drawing/2014/main" id="{53698549-B0D1-460E-9052-B1464BA803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2478" y="2866905"/>
              <a:ext cx="5753" cy="951814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uppe 19">
            <a:extLst>
              <a:ext uri="{FF2B5EF4-FFF2-40B4-BE49-F238E27FC236}">
                <a16:creationId xmlns:a16="http://schemas.microsoft.com/office/drawing/2014/main" id="{ACC83D78-74BC-4555-904C-E121BDFB2FFD}"/>
              </a:ext>
            </a:extLst>
          </p:cNvPr>
          <p:cNvGrpSpPr/>
          <p:nvPr/>
        </p:nvGrpSpPr>
        <p:grpSpPr>
          <a:xfrm>
            <a:off x="9188106" y="4322058"/>
            <a:ext cx="3355168" cy="369332"/>
            <a:chOff x="9188106" y="4322058"/>
            <a:chExt cx="3355168" cy="369332"/>
          </a:xfrm>
        </p:grpSpPr>
        <p:cxnSp>
          <p:nvCxnSpPr>
            <p:cNvPr id="4" name="Lige pilforbindelse 3">
              <a:extLst>
                <a:ext uri="{FF2B5EF4-FFF2-40B4-BE49-F238E27FC236}">
                  <a16:creationId xmlns:a16="http://schemas.microsoft.com/office/drawing/2014/main" id="{93F3283E-B94E-4BFF-8C8C-AEDF35F79D66}"/>
                </a:ext>
              </a:extLst>
            </p:cNvPr>
            <p:cNvCxnSpPr/>
            <p:nvPr/>
          </p:nvCxnSpPr>
          <p:spPr>
            <a:xfrm>
              <a:off x="9188106" y="4505225"/>
              <a:ext cx="666414" cy="8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kstfelt 14">
              <a:extLst>
                <a:ext uri="{FF2B5EF4-FFF2-40B4-BE49-F238E27FC236}">
                  <a16:creationId xmlns:a16="http://schemas.microsoft.com/office/drawing/2014/main" id="{B8413EDA-F5C6-4CA7-9E6F-3BCFBF1E1F9D}"/>
                </a:ext>
              </a:extLst>
            </p:cNvPr>
            <p:cNvSpPr txBox="1"/>
            <p:nvPr/>
          </p:nvSpPr>
          <p:spPr>
            <a:xfrm>
              <a:off x="9800074" y="4322058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a-DK" err="1">
                  <a:solidFill>
                    <a:srgbClr val="000000"/>
                  </a:solidFill>
                </a:rPr>
                <a:t>Stand-on</a:t>
              </a:r>
              <a:endParaRPr lang="da-DK">
                <a:solidFill>
                  <a:srgbClr val="000000"/>
                </a:solidFill>
              </a:endParaRPr>
            </a:p>
          </p:txBody>
        </p:sp>
      </p:grp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71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47" y="3400437"/>
            <a:ext cx="3305938" cy="2088728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8791814" y="4173087"/>
            <a:ext cx="3499596" cy="349959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7000">
                <a:schemeClr val="bg1">
                  <a:alpha val="0"/>
                </a:schemeClr>
              </a:gs>
            </a:gsLst>
            <a:lin ang="5400000" scaled="1"/>
            <a:tileRect/>
          </a:gradFill>
          <a:ln w="19050" cap="flat" cmpd="sng" algn="ctr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1" name="Gruppe 8">
            <a:extLst>
              <a:ext uri="{FF2B5EF4-FFF2-40B4-BE49-F238E27FC236}">
                <a16:creationId xmlns:a16="http://schemas.microsoft.com/office/drawing/2014/main" id="{1FBCAD90-42DF-4616-B8FF-6130F9254144}"/>
              </a:ext>
            </a:extLst>
          </p:cNvPr>
          <p:cNvGrpSpPr/>
          <p:nvPr/>
        </p:nvGrpSpPr>
        <p:grpSpPr>
          <a:xfrm>
            <a:off x="10381474" y="5242766"/>
            <a:ext cx="313145" cy="789356"/>
            <a:chOff x="7908151" y="5020909"/>
            <a:chExt cx="313145" cy="789356"/>
          </a:xfrm>
        </p:grpSpPr>
        <p:sp>
          <p:nvSpPr>
            <p:cNvPr id="42" name="Ellipse 6">
              <a:extLst>
                <a:ext uri="{FF2B5EF4-FFF2-40B4-BE49-F238E27FC236}">
                  <a16:creationId xmlns:a16="http://schemas.microsoft.com/office/drawing/2014/main" id="{50226A0A-3618-469B-9142-66167CB90E2A}"/>
                </a:ext>
              </a:extLst>
            </p:cNvPr>
            <p:cNvSpPr/>
            <p:nvPr/>
          </p:nvSpPr>
          <p:spPr>
            <a:xfrm>
              <a:off x="7908151" y="5490531"/>
              <a:ext cx="313145" cy="319734"/>
            </a:xfrm>
            <a:prstGeom prst="ellipse">
              <a:avLst/>
            </a:prstGeom>
            <a:solidFill>
              <a:srgbClr val="990000">
                <a:alpha val="0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Ellipse 5">
              <a:extLst>
                <a:ext uri="{FF2B5EF4-FFF2-40B4-BE49-F238E27FC236}">
                  <a16:creationId xmlns:a16="http://schemas.microsoft.com/office/drawing/2014/main" id="{0B8A0B35-834C-4405-984F-D62BA28BB36F}"/>
                </a:ext>
              </a:extLst>
            </p:cNvPr>
            <p:cNvSpPr/>
            <p:nvPr/>
          </p:nvSpPr>
          <p:spPr>
            <a:xfrm>
              <a:off x="7974284" y="5562309"/>
              <a:ext cx="176101" cy="17618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44" name="Lige pilforbindelse 7">
              <a:extLst>
                <a:ext uri="{FF2B5EF4-FFF2-40B4-BE49-F238E27FC236}">
                  <a16:creationId xmlns:a16="http://schemas.microsoft.com/office/drawing/2014/main" id="{EC9E9A26-0CAE-4AC7-8658-2897270E5FF0}"/>
                </a:ext>
              </a:extLst>
            </p:cNvPr>
            <p:cNvCxnSpPr/>
            <p:nvPr/>
          </p:nvCxnSpPr>
          <p:spPr>
            <a:xfrm flipV="1">
              <a:off x="8064952" y="5020909"/>
              <a:ext cx="772" cy="45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Picture 3" descr="Et billede, der indeholder ur&#10;&#10;Beskrivelse, der er oprettet med meget høj tiltro">
            <a:extLst>
              <a:ext uri="{FF2B5EF4-FFF2-40B4-BE49-F238E27FC236}">
                <a16:creationId xmlns:a16="http://schemas.microsoft.com/office/drawing/2014/main" id="{6C84667C-04AF-4D5C-958F-7F94A65C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22" y="3592569"/>
            <a:ext cx="3230323" cy="1506787"/>
          </a:xfrm>
          <a:prstGeom prst="rect">
            <a:avLst/>
          </a:prstGeom>
        </p:spPr>
      </p:pic>
      <p:cxnSp>
        <p:nvCxnSpPr>
          <p:cNvPr id="47" name="Straight Arrow Connector 46"/>
          <p:cNvCxnSpPr/>
          <p:nvPr/>
        </p:nvCxnSpPr>
        <p:spPr>
          <a:xfrm flipH="1" flipV="1">
            <a:off x="6678822" y="3739683"/>
            <a:ext cx="648929" cy="924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779687" y="3602946"/>
            <a:ext cx="1639445" cy="8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582040" y="3779384"/>
            <a:ext cx="1" cy="408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7572300" y="4468435"/>
            <a:ext cx="888398" cy="344434"/>
          </a:xfrm>
          <a:custGeom>
            <a:avLst/>
            <a:gdLst>
              <a:gd name="connsiteX0" fmla="*/ 888398 w 888398"/>
              <a:gd name="connsiteY0" fmla="*/ 0 h 344434"/>
              <a:gd name="connsiteX1" fmla="*/ 732386 w 888398"/>
              <a:gd name="connsiteY1" fmla="*/ 143010 h 344434"/>
              <a:gd name="connsiteX2" fmla="*/ 455033 w 888398"/>
              <a:gd name="connsiteY2" fmla="*/ 299022 h 344434"/>
              <a:gd name="connsiteX3" fmla="*/ 225349 w 888398"/>
              <a:gd name="connsiteY3" fmla="*/ 342358 h 344434"/>
              <a:gd name="connsiteX4" fmla="*/ 0 w 888398"/>
              <a:gd name="connsiteY4" fmla="*/ 338024 h 34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398" h="344434">
                <a:moveTo>
                  <a:pt x="888398" y="0"/>
                </a:moveTo>
                <a:cubicBezTo>
                  <a:pt x="846505" y="46586"/>
                  <a:pt x="804613" y="93173"/>
                  <a:pt x="732386" y="143010"/>
                </a:cubicBezTo>
                <a:cubicBezTo>
                  <a:pt x="660158" y="192847"/>
                  <a:pt x="539539" y="265797"/>
                  <a:pt x="455033" y="299022"/>
                </a:cubicBezTo>
                <a:cubicBezTo>
                  <a:pt x="370527" y="332247"/>
                  <a:pt x="301188" y="335858"/>
                  <a:pt x="225349" y="342358"/>
                </a:cubicBezTo>
                <a:cubicBezTo>
                  <a:pt x="149510" y="348858"/>
                  <a:pt x="36836" y="338024"/>
                  <a:pt x="0" y="33802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Tekstfelt 4">
            <a:extLst>
              <a:ext uri="{FF2B5EF4-FFF2-40B4-BE49-F238E27FC236}">
                <a16:creationId xmlns:a16="http://schemas.microsoft.com/office/drawing/2014/main" id="{234A1324-7510-437D-84CC-12408570A186}"/>
              </a:ext>
            </a:extLst>
          </p:cNvPr>
          <p:cNvSpPr txBox="1"/>
          <p:nvPr/>
        </p:nvSpPr>
        <p:spPr>
          <a:xfrm>
            <a:off x="2851593" y="5393734"/>
            <a:ext cx="3842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68416" y="5393734"/>
            <a:ext cx="42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accent1"/>
                </a:solidFill>
              </a:rPr>
              <a:t>c</a:t>
            </a:r>
            <a:r>
              <a:rPr lang="en-US" baseline="-25000">
                <a:solidFill>
                  <a:schemeClr val="accent1"/>
                </a:solidFill>
              </a:rPr>
              <a:t>2</a:t>
            </a:r>
            <a:endParaRPr lang="da-DK"/>
          </a:p>
        </p:txBody>
      </p:sp>
      <p:sp>
        <p:nvSpPr>
          <p:cNvPr id="53" name="TextBox 52"/>
          <p:cNvSpPr txBox="1"/>
          <p:nvPr/>
        </p:nvSpPr>
        <p:spPr>
          <a:xfrm>
            <a:off x="3193397" y="5393734"/>
            <a:ext cx="63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da-DK" dirty="0">
                <a:solidFill>
                  <a:schemeClr val="accent1"/>
                </a:solidFill>
              </a:rPr>
              <a:t>¬</a:t>
            </a:r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baseline="-25000" dirty="0">
                <a:solidFill>
                  <a:schemeClr val="accent1"/>
                </a:solidFill>
              </a:rPr>
              <a:t>4</a:t>
            </a:r>
            <a:endParaRPr lang="da-DK" dirty="0"/>
          </a:p>
        </p:txBody>
      </p:sp>
      <p:sp>
        <p:nvSpPr>
          <p:cNvPr id="54" name="TextBox 53"/>
          <p:cNvSpPr txBox="1"/>
          <p:nvPr/>
        </p:nvSpPr>
        <p:spPr>
          <a:xfrm>
            <a:off x="3650254" y="5393734"/>
            <a:ext cx="46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baseline="-25000" dirty="0">
                <a:solidFill>
                  <a:schemeClr val="accent1"/>
                </a:solidFill>
              </a:rPr>
              <a:t>7</a:t>
            </a:r>
            <a:endParaRPr lang="da-DK" dirty="0">
              <a:solidFill>
                <a:schemeClr val="accent1"/>
              </a:solidFill>
            </a:endParaRPr>
          </a:p>
        </p:txBody>
      </p:sp>
      <p:grpSp>
        <p:nvGrpSpPr>
          <p:cNvPr id="61" name="Gruppe 13">
            <a:extLst>
              <a:ext uri="{FF2B5EF4-FFF2-40B4-BE49-F238E27FC236}">
                <a16:creationId xmlns:a16="http://schemas.microsoft.com/office/drawing/2014/main" id="{649E8BAB-56E3-408D-BA74-BBCCC76A5363}"/>
              </a:ext>
            </a:extLst>
          </p:cNvPr>
          <p:cNvGrpSpPr/>
          <p:nvPr/>
        </p:nvGrpSpPr>
        <p:grpSpPr>
          <a:xfrm rot="9540000">
            <a:off x="10497466" y="3155450"/>
            <a:ext cx="313145" cy="776131"/>
            <a:chOff x="6670785" y="5025599"/>
            <a:chExt cx="313145" cy="776131"/>
          </a:xfrm>
        </p:grpSpPr>
        <p:sp>
          <p:nvSpPr>
            <p:cNvPr id="62" name="Ellipse 10">
              <a:extLst>
                <a:ext uri="{FF2B5EF4-FFF2-40B4-BE49-F238E27FC236}">
                  <a16:creationId xmlns:a16="http://schemas.microsoft.com/office/drawing/2014/main" id="{D9FA7561-C2CD-452E-9C93-F642066B3B3C}"/>
                </a:ext>
              </a:extLst>
            </p:cNvPr>
            <p:cNvSpPr/>
            <p:nvPr/>
          </p:nvSpPr>
          <p:spPr>
            <a:xfrm rot="12060000">
              <a:off x="6670785" y="5481996"/>
              <a:ext cx="313145" cy="319734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63" name="Lige pilforbindelse 12">
              <a:extLst>
                <a:ext uri="{FF2B5EF4-FFF2-40B4-BE49-F238E27FC236}">
                  <a16:creationId xmlns:a16="http://schemas.microsoft.com/office/drawing/2014/main" id="{BBE9993F-A846-4203-8B1B-F5D792FE385F}"/>
                </a:ext>
              </a:extLst>
            </p:cNvPr>
            <p:cNvCxnSpPr>
              <a:cxnSpLocks/>
            </p:cNvCxnSpPr>
            <p:nvPr/>
          </p:nvCxnSpPr>
          <p:spPr>
            <a:xfrm rot="12060000">
              <a:off x="6972654" y="5025599"/>
              <a:ext cx="4374" cy="47633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0778265" y="3319616"/>
            <a:ext cx="60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TV1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650477" y="5633137"/>
            <a:ext cx="60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OS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041669" y="5332675"/>
            <a:ext cx="3174153" cy="584775"/>
            <a:chOff x="4041669" y="5332675"/>
            <a:chExt cx="3174153" cy="584775"/>
          </a:xfrm>
        </p:grpSpPr>
        <p:cxnSp>
          <p:nvCxnSpPr>
            <p:cNvPr id="66" name="Lige pilforbindelse 3">
              <a:extLst>
                <a:ext uri="{FF2B5EF4-FFF2-40B4-BE49-F238E27FC236}">
                  <a16:creationId xmlns:a16="http://schemas.microsoft.com/office/drawing/2014/main" id="{93F3283E-B94E-4BFF-8C8C-AEDF35F79D66}"/>
                </a:ext>
              </a:extLst>
            </p:cNvPr>
            <p:cNvCxnSpPr/>
            <p:nvPr/>
          </p:nvCxnSpPr>
          <p:spPr>
            <a:xfrm flipV="1">
              <a:off x="4041669" y="5595407"/>
              <a:ext cx="439358" cy="98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kstfelt 14">
              <a:extLst>
                <a:ext uri="{FF2B5EF4-FFF2-40B4-BE49-F238E27FC236}">
                  <a16:creationId xmlns:a16="http://schemas.microsoft.com/office/drawing/2014/main" id="{B8413EDA-F5C6-4CA7-9E6F-3BCFBF1E1F9D}"/>
                </a:ext>
              </a:extLst>
            </p:cNvPr>
            <p:cNvSpPr txBox="1"/>
            <p:nvPr/>
          </p:nvSpPr>
          <p:spPr>
            <a:xfrm>
              <a:off x="4472622" y="5332675"/>
              <a:ext cx="274320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sz="1600" dirty="0" err="1"/>
                <a:t>Spawn</a:t>
              </a:r>
              <a:r>
                <a:rPr lang="da-DK" sz="1600" dirty="0"/>
                <a:t> </a:t>
              </a:r>
              <a:r>
                <a:rPr lang="da-DK" sz="1600" i="1" dirty="0" err="1"/>
                <a:t>Understanding</a:t>
              </a:r>
              <a:r>
                <a:rPr lang="da-DK" sz="1600" dirty="0"/>
                <a:t> and </a:t>
              </a:r>
              <a:r>
                <a:rPr lang="da-DK" sz="1600" i="1" dirty="0"/>
                <a:t>Anticipation</a:t>
              </a:r>
              <a:r>
                <a:rPr lang="da-DK" sz="1600" dirty="0"/>
                <a:t> </a:t>
              </a:r>
              <a:r>
                <a:rPr lang="da-DK" sz="1600" dirty="0" err="1"/>
                <a:t>Automata</a:t>
              </a:r>
              <a:endParaRPr lang="da-DK" sz="1600" dirty="0"/>
            </a:p>
          </p:txBody>
        </p:sp>
      </p:grpSp>
      <p:sp>
        <p:nvSpPr>
          <p:cNvPr id="68" name="Title 6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a-DK" sz="2800" dirty="0" err="1"/>
              <a:t>Example</a:t>
            </a:r>
            <a:r>
              <a:rPr lang="da-DK" sz="2800" dirty="0"/>
              <a:t> Scenario – Head on</a:t>
            </a:r>
          </a:p>
        </p:txBody>
      </p:sp>
      <p:sp>
        <p:nvSpPr>
          <p:cNvPr id="69" name="Content Placeholder 68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5356180" cy="1652851"/>
          </a:xfrm>
        </p:spPr>
        <p:txBody>
          <a:bodyPr/>
          <a:lstStyle/>
          <a:p>
            <a:pPr marL="342900" indent="-342900">
              <a:buFontTx/>
              <a:buAutoNum type="arabicPeriod"/>
            </a:pPr>
            <a:r>
              <a:rPr lang="da-DK" dirty="0"/>
              <a:t>TV1 is a power-driven </a:t>
            </a:r>
            <a:r>
              <a:rPr lang="da-DK" dirty="0" err="1"/>
              <a:t>vessel</a:t>
            </a:r>
            <a:endParaRPr lang="da-DK" dirty="0"/>
          </a:p>
          <a:p>
            <a:pPr marL="342900" indent="-342900">
              <a:buAutoNum type="arabicPeriod"/>
            </a:pPr>
            <a:r>
              <a:rPr lang="da-DK" dirty="0"/>
              <a:t>TV1 is </a:t>
            </a:r>
            <a:r>
              <a:rPr lang="da-DK" dirty="0" err="1"/>
              <a:t>detected</a:t>
            </a:r>
            <a:r>
              <a:rPr lang="da-DK" dirty="0"/>
              <a:t>, </a:t>
            </a:r>
            <a:r>
              <a:rPr lang="da-DK" i="1" dirty="0"/>
              <a:t>Perception </a:t>
            </a:r>
            <a:r>
              <a:rPr lang="da-DK" dirty="0" err="1"/>
              <a:t>automaton</a:t>
            </a:r>
            <a:r>
              <a:rPr lang="da-DK" dirty="0"/>
              <a:t> </a:t>
            </a:r>
            <a:r>
              <a:rPr lang="da-DK" dirty="0" err="1"/>
              <a:t>reports</a:t>
            </a:r>
            <a:r>
              <a:rPr lang="da-DK" dirty="0"/>
              <a:t> to </a:t>
            </a:r>
            <a:r>
              <a:rPr lang="da-DK" i="1" dirty="0" err="1"/>
              <a:t>Coordinator</a:t>
            </a:r>
            <a:endParaRPr lang="da-DK" i="1" dirty="0"/>
          </a:p>
          <a:p>
            <a:pPr marL="342900" indent="-342900">
              <a:buAutoNum type="arabicPeriod"/>
            </a:pPr>
            <a:r>
              <a:rPr lang="da-DK" i="1" dirty="0" err="1"/>
              <a:t>Coordinator</a:t>
            </a:r>
            <a:r>
              <a:rPr lang="da-DK" i="1" dirty="0"/>
              <a:t> </a:t>
            </a:r>
            <a:r>
              <a:rPr lang="da-DK" dirty="0" err="1"/>
              <a:t>instanciates</a:t>
            </a:r>
            <a:r>
              <a:rPr lang="da-DK" dirty="0"/>
              <a:t> new </a:t>
            </a:r>
            <a:r>
              <a:rPr lang="da-DK" i="1" dirty="0" err="1"/>
              <a:t>Understanding</a:t>
            </a:r>
            <a:r>
              <a:rPr lang="da-DK" dirty="0"/>
              <a:t> &amp; </a:t>
            </a:r>
            <a:r>
              <a:rPr lang="da-DK" i="1" dirty="0"/>
              <a:t>Anticipation</a:t>
            </a:r>
            <a:r>
              <a:rPr lang="da-DK" dirty="0"/>
              <a:t> </a:t>
            </a:r>
            <a:r>
              <a:rPr lang="da-DK" dirty="0" err="1"/>
              <a:t>automaton</a:t>
            </a:r>
            <a:r>
              <a:rPr lang="da-DK" dirty="0"/>
              <a:t> for TV1</a:t>
            </a:r>
          </a:p>
          <a:p>
            <a:endParaRPr lang="da-DK" dirty="0"/>
          </a:p>
        </p:txBody>
      </p:sp>
      <p:sp>
        <p:nvSpPr>
          <p:cNvPr id="40" name="Tekstfelt 4">
            <a:extLst>
              <a:ext uri="{FF2B5EF4-FFF2-40B4-BE49-F238E27FC236}">
                <a16:creationId xmlns:a16="http://schemas.microsoft.com/office/drawing/2014/main" id="{234A1324-7510-437D-84CC-12408570A186}"/>
              </a:ext>
            </a:extLst>
          </p:cNvPr>
          <p:cNvSpPr txBox="1"/>
          <p:nvPr/>
        </p:nvSpPr>
        <p:spPr>
          <a:xfrm>
            <a:off x="1860014" y="5399397"/>
            <a:ext cx="11527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/>
              <a:t>Event: </a:t>
            </a:r>
            <a:r>
              <a:rPr lang="en-US" i="1" dirty="0">
                <a:solidFill>
                  <a:schemeClr val="accent2"/>
                </a:solidFill>
              </a:rPr>
              <a:t>p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716594" y="3919253"/>
            <a:ext cx="1013307" cy="141471"/>
          </a:xfrm>
          <a:custGeom>
            <a:avLst/>
            <a:gdLst>
              <a:gd name="connsiteX0" fmla="*/ 0 w 1013307"/>
              <a:gd name="connsiteY0" fmla="*/ 141471 h 141471"/>
              <a:gd name="connsiteX1" fmla="*/ 216309 w 1013307"/>
              <a:gd name="connsiteY1" fmla="*/ 43148 h 141471"/>
              <a:gd name="connsiteX2" fmla="*/ 609600 w 1013307"/>
              <a:gd name="connsiteY2" fmla="*/ 3819 h 141471"/>
              <a:gd name="connsiteX3" fmla="*/ 983225 w 1013307"/>
              <a:gd name="connsiteY3" fmla="*/ 131638 h 141471"/>
              <a:gd name="connsiteX4" fmla="*/ 963561 w 1013307"/>
              <a:gd name="connsiteY4" fmla="*/ 121806 h 14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3307" h="141471">
                <a:moveTo>
                  <a:pt x="0" y="141471"/>
                </a:moveTo>
                <a:cubicBezTo>
                  <a:pt x="57354" y="103780"/>
                  <a:pt x="114709" y="66090"/>
                  <a:pt x="216309" y="43148"/>
                </a:cubicBezTo>
                <a:cubicBezTo>
                  <a:pt x="317909" y="20206"/>
                  <a:pt x="481781" y="-10929"/>
                  <a:pt x="609600" y="3819"/>
                </a:cubicBezTo>
                <a:cubicBezTo>
                  <a:pt x="737419" y="18567"/>
                  <a:pt x="924232" y="111974"/>
                  <a:pt x="983225" y="131638"/>
                </a:cubicBezTo>
                <a:cubicBezTo>
                  <a:pt x="1042218" y="151302"/>
                  <a:pt x="1002889" y="136554"/>
                  <a:pt x="963561" y="121806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60" name="Billede 4" descr="Et billede, der indeholder vand, skilt, luft, mand&#10;&#10;Beskrivelse, der er oprettet med meget høj tiltro">
            <a:extLst>
              <a:ext uri="{FF2B5EF4-FFF2-40B4-BE49-F238E27FC236}">
                <a16:creationId xmlns:a16="http://schemas.microsoft.com/office/drawing/2014/main" id="{396014FA-57A7-4B1B-BFC5-B7E6F7093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416" y="1139175"/>
            <a:ext cx="4538122" cy="1153913"/>
          </a:xfrm>
          <a:prstGeom prst="rect">
            <a:avLst/>
          </a:prstGeom>
        </p:spPr>
      </p:pic>
      <p:cxnSp>
        <p:nvCxnSpPr>
          <p:cNvPr id="73" name="Straight Arrow Connector 72"/>
          <p:cNvCxnSpPr/>
          <p:nvPr/>
        </p:nvCxnSpPr>
        <p:spPr>
          <a:xfrm>
            <a:off x="10271670" y="1844824"/>
            <a:ext cx="266605" cy="1152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Freeform 79"/>
          <p:cNvSpPr/>
          <p:nvPr/>
        </p:nvSpPr>
        <p:spPr bwMode="auto">
          <a:xfrm>
            <a:off x="5054600" y="4445000"/>
            <a:ext cx="2184400" cy="762004"/>
          </a:xfrm>
          <a:custGeom>
            <a:avLst/>
            <a:gdLst>
              <a:gd name="connsiteX0" fmla="*/ 0 w 2184400"/>
              <a:gd name="connsiteY0" fmla="*/ 0 h 762004"/>
              <a:gd name="connsiteX1" fmla="*/ 270933 w 2184400"/>
              <a:gd name="connsiteY1" fmla="*/ 406400 h 762004"/>
              <a:gd name="connsiteX2" fmla="*/ 914400 w 2184400"/>
              <a:gd name="connsiteY2" fmla="*/ 762000 h 762004"/>
              <a:gd name="connsiteX3" fmla="*/ 2184400 w 2184400"/>
              <a:gd name="connsiteY3" fmla="*/ 414867 h 762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400" h="762004">
                <a:moveTo>
                  <a:pt x="0" y="0"/>
                </a:moveTo>
                <a:cubicBezTo>
                  <a:pt x="59266" y="139700"/>
                  <a:pt x="118533" y="279400"/>
                  <a:pt x="270933" y="406400"/>
                </a:cubicBezTo>
                <a:cubicBezTo>
                  <a:pt x="423333" y="533400"/>
                  <a:pt x="595489" y="760589"/>
                  <a:pt x="914400" y="762000"/>
                </a:cubicBezTo>
                <a:cubicBezTo>
                  <a:pt x="1233311" y="763411"/>
                  <a:pt x="2047522" y="461434"/>
                  <a:pt x="2184400" y="414867"/>
                </a:cubicBezTo>
              </a:path>
            </a:pathLst>
          </a:custGeom>
          <a:ln w="285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6830070" y="1523135"/>
            <a:ext cx="3009552" cy="186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99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/>
      <p:bldP spid="53" grpId="0"/>
      <p:bldP spid="54" grpId="0"/>
      <p:bldP spid="40" grpId="0"/>
      <p:bldP spid="46" grpId="0" animBg="1"/>
      <p:bldP spid="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a-DK" sz="2800" dirty="0" err="1"/>
              <a:t>Example</a:t>
            </a:r>
            <a:r>
              <a:rPr lang="da-DK" sz="2800" dirty="0"/>
              <a:t> Scenario – Head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5" name="Billede 4" descr="Et billede, der indeholder tekst, kort&#10;&#10;Beskrivelse, der er oprettet med meget høj tiltro">
            <a:extLst>
              <a:ext uri="{FF2B5EF4-FFF2-40B4-BE49-F238E27FC236}">
                <a16:creationId xmlns:a16="http://schemas.microsoft.com/office/drawing/2014/main" id="{DA1E1DA3-545B-4BE1-813D-08A1AB63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831" y="1570972"/>
            <a:ext cx="2881056" cy="2673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27" y="3200032"/>
            <a:ext cx="3305938" cy="2088728"/>
          </a:xfrm>
          <a:prstGeom prst="rect">
            <a:avLst/>
          </a:prstGeom>
        </p:spPr>
      </p:pic>
      <p:sp>
        <p:nvSpPr>
          <p:cNvPr id="8" name="Tekstfelt 4">
            <a:extLst>
              <a:ext uri="{FF2B5EF4-FFF2-40B4-BE49-F238E27FC236}">
                <a16:creationId xmlns:a16="http://schemas.microsoft.com/office/drawing/2014/main" id="{234A1324-7510-437D-84CC-12408570A186}"/>
              </a:ext>
            </a:extLst>
          </p:cNvPr>
          <p:cNvSpPr txBox="1"/>
          <p:nvPr/>
        </p:nvSpPr>
        <p:spPr>
          <a:xfrm>
            <a:off x="1054646" y="5574770"/>
            <a:ext cx="11642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/>
              <a:t>Event: </a:t>
            </a:r>
            <a:r>
              <a:rPr lang="en-US" i="1" dirty="0">
                <a:solidFill>
                  <a:schemeClr val="accent3"/>
                </a:solidFill>
              </a:rPr>
              <a:t>u</a:t>
            </a:r>
            <a:r>
              <a:rPr lang="en-US" baseline="-25000" dirty="0">
                <a:solidFill>
                  <a:schemeClr val="accent3"/>
                </a:solidFill>
              </a:rPr>
              <a:t>1</a:t>
            </a:r>
            <a:endParaRPr lang="da-DK" dirty="0">
              <a:solidFill>
                <a:schemeClr val="accent3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18720" y="2990848"/>
            <a:ext cx="0" cy="581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1" name="Gruppe 13">
            <a:extLst>
              <a:ext uri="{FF2B5EF4-FFF2-40B4-BE49-F238E27FC236}">
                <a16:creationId xmlns:a16="http://schemas.microsoft.com/office/drawing/2014/main" id="{649E8BAB-56E3-408D-BA74-BBCCC76A5363}"/>
              </a:ext>
            </a:extLst>
          </p:cNvPr>
          <p:cNvGrpSpPr/>
          <p:nvPr/>
        </p:nvGrpSpPr>
        <p:grpSpPr>
          <a:xfrm rot="10800000">
            <a:off x="10335661" y="3154552"/>
            <a:ext cx="313145" cy="789356"/>
            <a:chOff x="6882686" y="4975232"/>
            <a:chExt cx="313145" cy="789356"/>
          </a:xfrm>
        </p:grpSpPr>
        <p:sp>
          <p:nvSpPr>
            <p:cNvPr id="13" name="Ellipse 10">
              <a:extLst>
                <a:ext uri="{FF2B5EF4-FFF2-40B4-BE49-F238E27FC236}">
                  <a16:creationId xmlns:a16="http://schemas.microsoft.com/office/drawing/2014/main" id="{D9FA7561-C2CD-452E-9C93-F642066B3B3C}"/>
                </a:ext>
              </a:extLst>
            </p:cNvPr>
            <p:cNvSpPr/>
            <p:nvPr/>
          </p:nvSpPr>
          <p:spPr>
            <a:xfrm>
              <a:off x="6882686" y="5444854"/>
              <a:ext cx="313145" cy="319734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4" name="Lige pilforbindelse 12">
              <a:extLst>
                <a:ext uri="{FF2B5EF4-FFF2-40B4-BE49-F238E27FC236}">
                  <a16:creationId xmlns:a16="http://schemas.microsoft.com/office/drawing/2014/main" id="{BBE9993F-A846-4203-8B1B-F5D792FE3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9487" y="4975232"/>
              <a:ext cx="772" cy="45589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0708127" y="3337113"/>
            <a:ext cx="60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TV1</a:t>
            </a:r>
          </a:p>
        </p:txBody>
      </p:sp>
      <p:pic>
        <p:nvPicPr>
          <p:cNvPr id="15" name="Billede 5" descr="Et billede, der indeholder ur, tegning&#10;&#10;Beskrivelse, der er oprettet med meget høj tiltro">
            <a:extLst>
              <a:ext uri="{FF2B5EF4-FFF2-40B4-BE49-F238E27FC236}">
                <a16:creationId xmlns:a16="http://schemas.microsoft.com/office/drawing/2014/main" id="{D5E2B829-6053-440C-8887-BCE497DA0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332" y="4709049"/>
            <a:ext cx="3090055" cy="1254992"/>
          </a:xfrm>
          <a:prstGeom prst="rect">
            <a:avLst/>
          </a:prstGeom>
        </p:spPr>
      </p:pic>
      <p:sp>
        <p:nvSpPr>
          <p:cNvPr id="17" name="Tekstfelt 4">
            <a:extLst>
              <a:ext uri="{FF2B5EF4-FFF2-40B4-BE49-F238E27FC236}">
                <a16:creationId xmlns:a16="http://schemas.microsoft.com/office/drawing/2014/main" id="{234A1324-7510-437D-84CC-12408570A186}"/>
              </a:ext>
            </a:extLst>
          </p:cNvPr>
          <p:cNvSpPr txBox="1"/>
          <p:nvPr/>
        </p:nvSpPr>
        <p:spPr>
          <a:xfrm>
            <a:off x="1983281" y="5579948"/>
            <a:ext cx="5790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solidFill>
                  <a:schemeClr val="accent3"/>
                </a:solidFill>
              </a:rPr>
              <a:t>¬</a:t>
            </a:r>
            <a:r>
              <a:rPr lang="en-US" i="1" dirty="0">
                <a:solidFill>
                  <a:schemeClr val="accent3"/>
                </a:solidFill>
              </a:rPr>
              <a:t>u</a:t>
            </a:r>
            <a:r>
              <a:rPr lang="en-US" baseline="-25000" dirty="0">
                <a:solidFill>
                  <a:schemeClr val="accent3"/>
                </a:solidFill>
              </a:rPr>
              <a:t>2</a:t>
            </a:r>
            <a:endParaRPr lang="da-DK" dirty="0">
              <a:solidFill>
                <a:schemeClr val="accent3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382901" y="2969342"/>
            <a:ext cx="1580001" cy="799429"/>
          </a:xfrm>
          <a:custGeom>
            <a:avLst/>
            <a:gdLst>
              <a:gd name="connsiteX0" fmla="*/ 0 w 1582993"/>
              <a:gd name="connsiteY0" fmla="*/ 0 h 799429"/>
              <a:gd name="connsiteX1" fmla="*/ 167148 w 1582993"/>
              <a:gd name="connsiteY1" fmla="*/ 265471 h 799429"/>
              <a:gd name="connsiteX2" fmla="*/ 373626 w 1582993"/>
              <a:gd name="connsiteY2" fmla="*/ 471948 h 799429"/>
              <a:gd name="connsiteX3" fmla="*/ 639097 w 1582993"/>
              <a:gd name="connsiteY3" fmla="*/ 658761 h 799429"/>
              <a:gd name="connsiteX4" fmla="*/ 1150374 w 1582993"/>
              <a:gd name="connsiteY4" fmla="*/ 796413 h 799429"/>
              <a:gd name="connsiteX5" fmla="*/ 1582993 w 1582993"/>
              <a:gd name="connsiteY5" fmla="*/ 757084 h 799429"/>
              <a:gd name="connsiteX6" fmla="*/ 1582993 w 1582993"/>
              <a:gd name="connsiteY6" fmla="*/ 757084 h 79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2993" h="799429">
                <a:moveTo>
                  <a:pt x="0" y="0"/>
                </a:moveTo>
                <a:cubicBezTo>
                  <a:pt x="52438" y="93406"/>
                  <a:pt x="104877" y="186813"/>
                  <a:pt x="167148" y="265471"/>
                </a:cubicBezTo>
                <a:cubicBezTo>
                  <a:pt x="229419" y="344129"/>
                  <a:pt x="294968" y="406400"/>
                  <a:pt x="373626" y="471948"/>
                </a:cubicBezTo>
                <a:cubicBezTo>
                  <a:pt x="452284" y="537496"/>
                  <a:pt x="509639" y="604684"/>
                  <a:pt x="639097" y="658761"/>
                </a:cubicBezTo>
                <a:cubicBezTo>
                  <a:pt x="768555" y="712839"/>
                  <a:pt x="993058" y="780026"/>
                  <a:pt x="1150374" y="796413"/>
                </a:cubicBezTo>
                <a:cubicBezTo>
                  <a:pt x="1307690" y="812800"/>
                  <a:pt x="1582993" y="757084"/>
                  <a:pt x="1582993" y="757084"/>
                </a:cubicBezTo>
                <a:lnTo>
                  <a:pt x="1582993" y="757084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2393661" y="5579948"/>
            <a:ext cx="42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da-DK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307428" y="3546576"/>
            <a:ext cx="637012" cy="904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3704" y="5579948"/>
            <a:ext cx="41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  <a:endParaRPr lang="da-DK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733370" y="3403600"/>
            <a:ext cx="333680" cy="4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8468" y="5568398"/>
            <a:ext cx="46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a</a:t>
            </a:r>
            <a:r>
              <a:rPr lang="en-US" baseline="-25000" dirty="0">
                <a:solidFill>
                  <a:schemeClr val="accent6"/>
                </a:solidFill>
              </a:rPr>
              <a:t>7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7045460" y="5430520"/>
            <a:ext cx="163107" cy="325120"/>
          </a:xfrm>
          <a:custGeom>
            <a:avLst/>
            <a:gdLst>
              <a:gd name="connsiteX0" fmla="*/ 142740 w 163107"/>
              <a:gd name="connsiteY0" fmla="*/ 10160 h 325120"/>
              <a:gd name="connsiteX1" fmla="*/ 163060 w 163107"/>
              <a:gd name="connsiteY1" fmla="*/ 152400 h 325120"/>
              <a:gd name="connsiteX2" fmla="*/ 137660 w 163107"/>
              <a:gd name="connsiteY2" fmla="*/ 294640 h 325120"/>
              <a:gd name="connsiteX3" fmla="*/ 86860 w 163107"/>
              <a:gd name="connsiteY3" fmla="*/ 325120 h 325120"/>
              <a:gd name="connsiteX4" fmla="*/ 25900 w 163107"/>
              <a:gd name="connsiteY4" fmla="*/ 294640 h 325120"/>
              <a:gd name="connsiteX5" fmla="*/ 500 w 163107"/>
              <a:gd name="connsiteY5" fmla="*/ 162560 h 325120"/>
              <a:gd name="connsiteX6" fmla="*/ 46220 w 163107"/>
              <a:gd name="connsiteY6" fmla="*/ 0 h 32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107" h="325120">
                <a:moveTo>
                  <a:pt x="142740" y="10160"/>
                </a:moveTo>
                <a:cubicBezTo>
                  <a:pt x="153323" y="57573"/>
                  <a:pt x="163907" y="104987"/>
                  <a:pt x="163060" y="152400"/>
                </a:cubicBezTo>
                <a:cubicBezTo>
                  <a:pt x="162213" y="199813"/>
                  <a:pt x="150360" y="265853"/>
                  <a:pt x="137660" y="294640"/>
                </a:cubicBezTo>
                <a:cubicBezTo>
                  <a:pt x="124960" y="323427"/>
                  <a:pt x="105487" y="325120"/>
                  <a:pt x="86860" y="325120"/>
                </a:cubicBezTo>
                <a:cubicBezTo>
                  <a:pt x="68233" y="325120"/>
                  <a:pt x="40293" y="321733"/>
                  <a:pt x="25900" y="294640"/>
                </a:cubicBezTo>
                <a:cubicBezTo>
                  <a:pt x="11507" y="267547"/>
                  <a:pt x="-2887" y="211667"/>
                  <a:pt x="500" y="162560"/>
                </a:cubicBezTo>
                <a:cubicBezTo>
                  <a:pt x="3887" y="113453"/>
                  <a:pt x="25053" y="56726"/>
                  <a:pt x="4622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733370" y="4580714"/>
            <a:ext cx="1140130" cy="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1183" y="5572248"/>
            <a:ext cx="5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69393" y="4208770"/>
            <a:ext cx="3790" cy="221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98268" y="5576098"/>
            <a:ext cx="40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baseline="-25000" dirty="0">
                <a:solidFill>
                  <a:schemeClr val="accent1"/>
                </a:solidFill>
              </a:rPr>
              <a:t>9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569393" y="3571875"/>
            <a:ext cx="3789" cy="311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54107" y="5579948"/>
            <a:ext cx="38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baseline="-25000" dirty="0">
                <a:solidFill>
                  <a:schemeClr val="accent1"/>
                </a:solidFill>
              </a:rPr>
              <a:t>8</a:t>
            </a:r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39" name="Ellipse 6">
            <a:extLst>
              <a:ext uri="{FF2B5EF4-FFF2-40B4-BE49-F238E27FC236}">
                <a16:creationId xmlns:a16="http://schemas.microsoft.com/office/drawing/2014/main" id="{50226A0A-3618-469B-9142-66167CB90E2A}"/>
              </a:ext>
            </a:extLst>
          </p:cNvPr>
          <p:cNvSpPr/>
          <p:nvPr/>
        </p:nvSpPr>
        <p:spPr>
          <a:xfrm>
            <a:off x="10381474" y="5712388"/>
            <a:ext cx="313145" cy="319734"/>
          </a:xfrm>
          <a:prstGeom prst="ellipse">
            <a:avLst/>
          </a:prstGeom>
          <a:solidFill>
            <a:srgbClr val="990000">
              <a:alpha val="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Ellipse 5">
            <a:extLst>
              <a:ext uri="{FF2B5EF4-FFF2-40B4-BE49-F238E27FC236}">
                <a16:creationId xmlns:a16="http://schemas.microsoft.com/office/drawing/2014/main" id="{0B8A0B35-834C-4405-984F-D62BA28BB36F}"/>
              </a:ext>
            </a:extLst>
          </p:cNvPr>
          <p:cNvSpPr/>
          <p:nvPr/>
        </p:nvSpPr>
        <p:spPr>
          <a:xfrm>
            <a:off x="10447607" y="5784166"/>
            <a:ext cx="176101" cy="1761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1" name="Lige pilforbindelse 7">
            <a:extLst>
              <a:ext uri="{FF2B5EF4-FFF2-40B4-BE49-F238E27FC236}">
                <a16:creationId xmlns:a16="http://schemas.microsoft.com/office/drawing/2014/main" id="{EC9E9A26-0CAE-4AC7-8658-2897270E5FF0}"/>
              </a:ext>
            </a:extLst>
          </p:cNvPr>
          <p:cNvCxnSpPr/>
          <p:nvPr/>
        </p:nvCxnSpPr>
        <p:spPr>
          <a:xfrm flipV="1">
            <a:off x="10538275" y="5242766"/>
            <a:ext cx="772" cy="455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650477" y="5633137"/>
            <a:ext cx="60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OS</a:t>
            </a:r>
          </a:p>
        </p:txBody>
      </p:sp>
      <p:cxnSp>
        <p:nvCxnSpPr>
          <p:cNvPr id="44" name="Lige pilforbindelse 3">
            <a:extLst>
              <a:ext uri="{FF2B5EF4-FFF2-40B4-BE49-F238E27FC236}">
                <a16:creationId xmlns:a16="http://schemas.microsoft.com/office/drawing/2014/main" id="{93F3283E-B94E-4BFF-8C8C-AEDF35F79D66}"/>
              </a:ext>
            </a:extLst>
          </p:cNvPr>
          <p:cNvCxnSpPr/>
          <p:nvPr/>
        </p:nvCxnSpPr>
        <p:spPr>
          <a:xfrm flipV="1">
            <a:off x="4038227" y="5749638"/>
            <a:ext cx="439358" cy="9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kstfelt 14">
            <a:extLst>
              <a:ext uri="{FF2B5EF4-FFF2-40B4-BE49-F238E27FC236}">
                <a16:creationId xmlns:a16="http://schemas.microsoft.com/office/drawing/2014/main" id="{B8413EDA-F5C6-4CA7-9E6F-3BCFBF1E1F9D}"/>
              </a:ext>
            </a:extLst>
          </p:cNvPr>
          <p:cNvSpPr txBox="1"/>
          <p:nvPr/>
        </p:nvSpPr>
        <p:spPr>
          <a:xfrm>
            <a:off x="4469179" y="5568399"/>
            <a:ext cx="11365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1600" dirty="0">
                <a:solidFill>
                  <a:srgbClr val="000000"/>
                </a:solidFill>
              </a:rPr>
              <a:t>Stand-on</a:t>
            </a:r>
          </a:p>
        </p:txBody>
      </p:sp>
      <p:sp>
        <p:nvSpPr>
          <p:cNvPr id="46" name="Freeform 45"/>
          <p:cNvSpPr/>
          <p:nvPr/>
        </p:nvSpPr>
        <p:spPr bwMode="auto">
          <a:xfrm>
            <a:off x="4174067" y="3835400"/>
            <a:ext cx="3943913" cy="954527"/>
          </a:xfrm>
          <a:custGeom>
            <a:avLst/>
            <a:gdLst>
              <a:gd name="connsiteX0" fmla="*/ 3937000 w 3943913"/>
              <a:gd name="connsiteY0" fmla="*/ 0 h 954527"/>
              <a:gd name="connsiteX1" fmla="*/ 3530600 w 3943913"/>
              <a:gd name="connsiteY1" fmla="*/ 423333 h 954527"/>
              <a:gd name="connsiteX2" fmla="*/ 1286933 w 3943913"/>
              <a:gd name="connsiteY2" fmla="*/ 931333 h 954527"/>
              <a:gd name="connsiteX3" fmla="*/ 0 w 3943913"/>
              <a:gd name="connsiteY3" fmla="*/ 821267 h 95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3913" h="954527">
                <a:moveTo>
                  <a:pt x="3937000" y="0"/>
                </a:moveTo>
                <a:cubicBezTo>
                  <a:pt x="3954639" y="134055"/>
                  <a:pt x="3972278" y="268111"/>
                  <a:pt x="3530600" y="423333"/>
                </a:cubicBezTo>
                <a:cubicBezTo>
                  <a:pt x="3088922" y="578555"/>
                  <a:pt x="1875366" y="865011"/>
                  <a:pt x="1286933" y="931333"/>
                </a:cubicBezTo>
                <a:cubicBezTo>
                  <a:pt x="698500" y="997655"/>
                  <a:pt x="349250" y="909461"/>
                  <a:pt x="0" y="821267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Freeform 47"/>
          <p:cNvSpPr/>
          <p:nvPr/>
        </p:nvSpPr>
        <p:spPr bwMode="auto">
          <a:xfrm>
            <a:off x="4064000" y="4758267"/>
            <a:ext cx="2878667" cy="694278"/>
          </a:xfrm>
          <a:custGeom>
            <a:avLst/>
            <a:gdLst>
              <a:gd name="connsiteX0" fmla="*/ 0 w 2878667"/>
              <a:gd name="connsiteY0" fmla="*/ 0 h 694278"/>
              <a:gd name="connsiteX1" fmla="*/ 1134533 w 2878667"/>
              <a:gd name="connsiteY1" fmla="*/ 541866 h 694278"/>
              <a:gd name="connsiteX2" fmla="*/ 2277533 w 2878667"/>
              <a:gd name="connsiteY2" fmla="*/ 694266 h 694278"/>
              <a:gd name="connsiteX3" fmla="*/ 2878667 w 2878667"/>
              <a:gd name="connsiteY3" fmla="*/ 550333 h 69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8667" h="694278">
                <a:moveTo>
                  <a:pt x="0" y="0"/>
                </a:moveTo>
                <a:cubicBezTo>
                  <a:pt x="377472" y="213077"/>
                  <a:pt x="754944" y="426155"/>
                  <a:pt x="1134533" y="541866"/>
                </a:cubicBezTo>
                <a:cubicBezTo>
                  <a:pt x="1514122" y="657577"/>
                  <a:pt x="1986844" y="692855"/>
                  <a:pt x="2277533" y="694266"/>
                </a:cubicBezTo>
                <a:cubicBezTo>
                  <a:pt x="2568222" y="695677"/>
                  <a:pt x="2775656" y="574322"/>
                  <a:pt x="2878667" y="550333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TextBox 48"/>
          <p:cNvSpPr txBox="1"/>
          <p:nvPr/>
        </p:nvSpPr>
        <p:spPr>
          <a:xfrm>
            <a:off x="1630710" y="1628800"/>
            <a:ext cx="4248472" cy="1405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da-DK" dirty="0"/>
              <a:t>TV1 </a:t>
            </a:r>
            <a:r>
              <a:rPr lang="da-DK" dirty="0" err="1"/>
              <a:t>violates</a:t>
            </a:r>
            <a:r>
              <a:rPr lang="da-DK" dirty="0"/>
              <a:t> CPA </a:t>
            </a:r>
            <a:r>
              <a:rPr lang="da-DK" dirty="0" err="1"/>
              <a:t>boundary</a:t>
            </a:r>
            <a:r>
              <a:rPr lang="da-DK" dirty="0"/>
              <a:t>, but not TCPA </a:t>
            </a:r>
            <a:r>
              <a:rPr lang="da-DK" dirty="0" err="1"/>
              <a:t>boundary</a:t>
            </a:r>
            <a:r>
              <a:rPr lang="da-DK" dirty="0"/>
              <a:t>.</a:t>
            </a:r>
          </a:p>
          <a:p>
            <a:pPr marL="342900" indent="-342900">
              <a:buAutoNum type="arabicPeriod"/>
            </a:pPr>
            <a:r>
              <a:rPr lang="da-DK" i="1" dirty="0" err="1"/>
              <a:t>Understanding</a:t>
            </a:r>
            <a:r>
              <a:rPr lang="da-DK" i="1" dirty="0"/>
              <a:t> </a:t>
            </a:r>
            <a:r>
              <a:rPr lang="da-DK" dirty="0" err="1"/>
              <a:t>automaton</a:t>
            </a:r>
            <a:r>
              <a:rPr lang="da-DK" dirty="0"/>
              <a:t> starts </a:t>
            </a:r>
            <a:r>
              <a:rPr lang="da-DK" dirty="0" err="1"/>
              <a:t>testing</a:t>
            </a:r>
            <a:r>
              <a:rPr lang="da-DK" dirty="0"/>
              <a:t> TV1 </a:t>
            </a:r>
            <a:r>
              <a:rPr lang="da-DK" dirty="0" err="1"/>
              <a:t>conditions</a:t>
            </a:r>
            <a:endParaRPr lang="da-DK" dirty="0"/>
          </a:p>
          <a:p>
            <a:pPr algn="l">
              <a:spcBef>
                <a:spcPts val="432"/>
              </a:spcBef>
            </a:pPr>
            <a:endParaRPr lang="da-DK" dirty="0" err="1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8791814" y="4173087"/>
            <a:ext cx="3499596" cy="349959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7000">
                <a:schemeClr val="bg1">
                  <a:alpha val="0"/>
                </a:schemeClr>
              </a:gs>
            </a:gsLst>
            <a:lin ang="5400000" scaled="1"/>
            <a:tileRect/>
          </a:gradFill>
          <a:ln w="19050" cap="flat" cmpd="sng" algn="ctr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659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8" grpId="0" animBg="1"/>
      <p:bldP spid="20" grpId="0"/>
      <p:bldP spid="23" grpId="0"/>
      <p:bldP spid="26" grpId="0"/>
      <p:bldP spid="27" grpId="0" animBg="1"/>
      <p:bldP spid="30" grpId="0"/>
      <p:bldP spid="33" grpId="0"/>
      <p:bldP spid="36" grpId="0"/>
      <p:bldP spid="45" grpId="0"/>
      <p:bldP spid="46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Billede 4" descr="Et billede, der indeholder tekst, kort&#10;&#10;Beskrivelse, der er oprettet med meget høj tiltro">
            <a:extLst>
              <a:ext uri="{FF2B5EF4-FFF2-40B4-BE49-F238E27FC236}">
                <a16:creationId xmlns:a16="http://schemas.microsoft.com/office/drawing/2014/main" id="{DA1E1DA3-545B-4BE1-813D-08A1AB63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831" y="1570972"/>
            <a:ext cx="2881056" cy="2673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a-DK" sz="2800" dirty="0" err="1"/>
              <a:t>Example</a:t>
            </a:r>
            <a:r>
              <a:rPr lang="da-DK" sz="2800" dirty="0"/>
              <a:t> Scenario – Head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27" y="3200032"/>
            <a:ext cx="3305938" cy="2088728"/>
          </a:xfrm>
          <a:prstGeom prst="rect">
            <a:avLst/>
          </a:prstGeom>
        </p:spPr>
      </p:pic>
      <p:sp>
        <p:nvSpPr>
          <p:cNvPr id="7" name="Tekstfelt 4">
            <a:extLst>
              <a:ext uri="{FF2B5EF4-FFF2-40B4-BE49-F238E27FC236}">
                <a16:creationId xmlns:a16="http://schemas.microsoft.com/office/drawing/2014/main" id="{234A1324-7510-437D-84CC-12408570A186}"/>
              </a:ext>
            </a:extLst>
          </p:cNvPr>
          <p:cNvSpPr txBox="1"/>
          <p:nvPr/>
        </p:nvSpPr>
        <p:spPr>
          <a:xfrm>
            <a:off x="334566" y="5601166"/>
            <a:ext cx="11933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/>
              <a:t>Event: </a:t>
            </a:r>
            <a:r>
              <a:rPr lang="en-US" i="1" dirty="0">
                <a:solidFill>
                  <a:schemeClr val="accent3"/>
                </a:solidFill>
              </a:rPr>
              <a:t>u</a:t>
            </a:r>
            <a:r>
              <a:rPr lang="en-US" baseline="-25000" dirty="0">
                <a:solidFill>
                  <a:schemeClr val="accent3"/>
                </a:solidFill>
              </a:rPr>
              <a:t>1</a:t>
            </a:r>
            <a:endParaRPr lang="da-DK" dirty="0">
              <a:solidFill>
                <a:schemeClr val="accent3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318720" y="2990849"/>
            <a:ext cx="0" cy="581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4" name="Billede 5" descr="Et billede, der indeholder ur, tegning&#10;&#10;Beskrivelse, der er oprettet med meget høj tiltro">
            <a:extLst>
              <a:ext uri="{FF2B5EF4-FFF2-40B4-BE49-F238E27FC236}">
                <a16:creationId xmlns:a16="http://schemas.microsoft.com/office/drawing/2014/main" id="{D5E2B829-6053-440C-8887-BCE497DA0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332" y="4709049"/>
            <a:ext cx="3090055" cy="125499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71840" y="5600818"/>
            <a:ext cx="389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endParaRPr lang="da-DK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307428" y="3546576"/>
            <a:ext cx="637012" cy="904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89317" y="5594436"/>
            <a:ext cx="375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baseline="-25000" dirty="0">
                <a:solidFill>
                  <a:schemeClr val="accent1"/>
                </a:solidFill>
              </a:rPr>
              <a:t>3</a:t>
            </a:r>
            <a:endParaRPr lang="da-DK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733370" y="3403600"/>
            <a:ext cx="333680" cy="4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33370" y="4580714"/>
            <a:ext cx="1140130" cy="3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9006" y="5594436"/>
            <a:ext cx="50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baseline="-25000" dirty="0">
                <a:solidFill>
                  <a:schemeClr val="accent1"/>
                </a:solidFill>
              </a:rPr>
              <a:t>10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569393" y="4208770"/>
            <a:ext cx="3790" cy="221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19189" y="5589240"/>
            <a:ext cx="407639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baseline="-25000" dirty="0">
                <a:solidFill>
                  <a:schemeClr val="accent1"/>
                </a:solidFill>
              </a:rPr>
              <a:t>9</a:t>
            </a:r>
            <a:endParaRPr lang="da-DK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569393" y="3571875"/>
            <a:ext cx="3789" cy="311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98610" y="5593556"/>
            <a:ext cx="383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</a:t>
            </a:r>
            <a:r>
              <a:rPr lang="en-US" baseline="-25000" dirty="0">
                <a:solidFill>
                  <a:schemeClr val="accent1"/>
                </a:solidFill>
              </a:rPr>
              <a:t>8</a:t>
            </a:r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32" name="Ellipse 6">
            <a:extLst>
              <a:ext uri="{FF2B5EF4-FFF2-40B4-BE49-F238E27FC236}">
                <a16:creationId xmlns:a16="http://schemas.microsoft.com/office/drawing/2014/main" id="{50226A0A-3618-469B-9142-66167CB90E2A}"/>
              </a:ext>
            </a:extLst>
          </p:cNvPr>
          <p:cNvSpPr/>
          <p:nvPr/>
        </p:nvSpPr>
        <p:spPr>
          <a:xfrm>
            <a:off x="10381474" y="5712388"/>
            <a:ext cx="313145" cy="319734"/>
          </a:xfrm>
          <a:prstGeom prst="ellipse">
            <a:avLst/>
          </a:prstGeom>
          <a:solidFill>
            <a:srgbClr val="990000">
              <a:alpha val="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Ellipse 5">
            <a:extLst>
              <a:ext uri="{FF2B5EF4-FFF2-40B4-BE49-F238E27FC236}">
                <a16:creationId xmlns:a16="http://schemas.microsoft.com/office/drawing/2014/main" id="{0B8A0B35-834C-4405-984F-D62BA28BB36F}"/>
              </a:ext>
            </a:extLst>
          </p:cNvPr>
          <p:cNvSpPr/>
          <p:nvPr/>
        </p:nvSpPr>
        <p:spPr>
          <a:xfrm>
            <a:off x="10447607" y="5784166"/>
            <a:ext cx="176101" cy="176180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4" name="Lige pilforbindelse 7">
            <a:extLst>
              <a:ext uri="{FF2B5EF4-FFF2-40B4-BE49-F238E27FC236}">
                <a16:creationId xmlns:a16="http://schemas.microsoft.com/office/drawing/2014/main" id="{EC9E9A26-0CAE-4AC7-8658-2897270E5FF0}"/>
              </a:ext>
            </a:extLst>
          </p:cNvPr>
          <p:cNvCxnSpPr/>
          <p:nvPr/>
        </p:nvCxnSpPr>
        <p:spPr>
          <a:xfrm flipV="1">
            <a:off x="10538275" y="5242766"/>
            <a:ext cx="772" cy="455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650477" y="5633137"/>
            <a:ext cx="60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OS</a:t>
            </a:r>
          </a:p>
        </p:txBody>
      </p:sp>
      <p:cxnSp>
        <p:nvCxnSpPr>
          <p:cNvPr id="37" name="Lige pilforbindelse 3">
            <a:extLst>
              <a:ext uri="{FF2B5EF4-FFF2-40B4-BE49-F238E27FC236}">
                <a16:creationId xmlns:a16="http://schemas.microsoft.com/office/drawing/2014/main" id="{93F3283E-B94E-4BFF-8C8C-AEDF35F79D66}"/>
              </a:ext>
            </a:extLst>
          </p:cNvPr>
          <p:cNvCxnSpPr>
            <a:endCxn id="38" idx="1"/>
          </p:cNvCxnSpPr>
          <p:nvPr/>
        </p:nvCxnSpPr>
        <p:spPr>
          <a:xfrm flipV="1">
            <a:off x="4861560" y="5780003"/>
            <a:ext cx="440462" cy="1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kstfelt 14">
            <a:extLst>
              <a:ext uri="{FF2B5EF4-FFF2-40B4-BE49-F238E27FC236}">
                <a16:creationId xmlns:a16="http://schemas.microsoft.com/office/drawing/2014/main" id="{B8413EDA-F5C6-4CA7-9E6F-3BCFBF1E1F9D}"/>
              </a:ext>
            </a:extLst>
          </p:cNvPr>
          <p:cNvSpPr txBox="1"/>
          <p:nvPr/>
        </p:nvSpPr>
        <p:spPr>
          <a:xfrm>
            <a:off x="5302022" y="5610726"/>
            <a:ext cx="120301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1600">
                <a:solidFill>
                  <a:srgbClr val="000000"/>
                </a:solidFill>
              </a:rPr>
              <a:t>Give-</a:t>
            </a:r>
            <a:r>
              <a:rPr lang="da-DK" sz="1600" err="1">
                <a:solidFill>
                  <a:srgbClr val="000000"/>
                </a:solidFill>
              </a:rPr>
              <a:t>way</a:t>
            </a:r>
            <a:endParaRPr lang="da-DK" sz="1600" err="1"/>
          </a:p>
        </p:txBody>
      </p:sp>
      <p:sp>
        <p:nvSpPr>
          <p:cNvPr id="40" name="Tekstfelt 4">
            <a:extLst>
              <a:ext uri="{FF2B5EF4-FFF2-40B4-BE49-F238E27FC236}">
                <a16:creationId xmlns:a16="http://schemas.microsoft.com/office/drawing/2014/main" id="{234A1324-7510-437D-84CC-12408570A186}"/>
              </a:ext>
            </a:extLst>
          </p:cNvPr>
          <p:cNvSpPr txBox="1"/>
          <p:nvPr/>
        </p:nvSpPr>
        <p:spPr>
          <a:xfrm>
            <a:off x="1287832" y="5606342"/>
            <a:ext cx="4148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u</a:t>
            </a:r>
            <a:r>
              <a:rPr lang="en-US" baseline="-25000" dirty="0">
                <a:solidFill>
                  <a:schemeClr val="accent3"/>
                </a:solidFill>
              </a:rPr>
              <a:t>2</a:t>
            </a:r>
            <a:endParaRPr lang="da-DK" dirty="0">
              <a:solidFill>
                <a:schemeClr val="accent3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388100" y="1835150"/>
            <a:ext cx="696383" cy="927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238066" y="2298700"/>
            <a:ext cx="457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8813286" y="2425700"/>
            <a:ext cx="6864" cy="320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816975" y="2987675"/>
            <a:ext cx="6351" cy="596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8238066" y="3708400"/>
            <a:ext cx="457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28964" y="5589240"/>
            <a:ext cx="46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/>
                </a:solidFill>
              </a:rPr>
              <a:t>a</a:t>
            </a:r>
            <a:r>
              <a:rPr lang="en-US" baseline="-25000" dirty="0">
                <a:solidFill>
                  <a:schemeClr val="accent6"/>
                </a:solidFill>
              </a:rPr>
              <a:t>7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7321550" y="5006623"/>
            <a:ext cx="1187450" cy="149577"/>
          </a:xfrm>
          <a:custGeom>
            <a:avLst/>
            <a:gdLst>
              <a:gd name="connsiteX0" fmla="*/ 0 w 1187450"/>
              <a:gd name="connsiteY0" fmla="*/ 143227 h 149577"/>
              <a:gd name="connsiteX1" fmla="*/ 273050 w 1187450"/>
              <a:gd name="connsiteY1" fmla="*/ 54327 h 149577"/>
              <a:gd name="connsiteX2" fmla="*/ 546100 w 1187450"/>
              <a:gd name="connsiteY2" fmla="*/ 3527 h 149577"/>
              <a:gd name="connsiteX3" fmla="*/ 755650 w 1187450"/>
              <a:gd name="connsiteY3" fmla="*/ 9877 h 149577"/>
              <a:gd name="connsiteX4" fmla="*/ 958850 w 1187450"/>
              <a:gd name="connsiteY4" fmla="*/ 54327 h 149577"/>
              <a:gd name="connsiteX5" fmla="*/ 1187450 w 1187450"/>
              <a:gd name="connsiteY5" fmla="*/ 149577 h 149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7450" h="149577">
                <a:moveTo>
                  <a:pt x="0" y="143227"/>
                </a:moveTo>
                <a:cubicBezTo>
                  <a:pt x="91016" y="110418"/>
                  <a:pt x="182033" y="77610"/>
                  <a:pt x="273050" y="54327"/>
                </a:cubicBezTo>
                <a:cubicBezTo>
                  <a:pt x="364067" y="31044"/>
                  <a:pt x="465667" y="10935"/>
                  <a:pt x="546100" y="3527"/>
                </a:cubicBezTo>
                <a:cubicBezTo>
                  <a:pt x="626533" y="-3881"/>
                  <a:pt x="686858" y="1410"/>
                  <a:pt x="755650" y="9877"/>
                </a:cubicBezTo>
                <a:cubicBezTo>
                  <a:pt x="824442" y="18344"/>
                  <a:pt x="886883" y="31044"/>
                  <a:pt x="958850" y="54327"/>
                </a:cubicBezTo>
                <a:cubicBezTo>
                  <a:pt x="1030817" y="77610"/>
                  <a:pt x="1109133" y="113593"/>
                  <a:pt x="1187450" y="14957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281333" y="1739900"/>
            <a:ext cx="706967" cy="4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3" name="Tekstfelt 4">
            <a:extLst>
              <a:ext uri="{FF2B5EF4-FFF2-40B4-BE49-F238E27FC236}">
                <a16:creationId xmlns:a16="http://schemas.microsoft.com/office/drawing/2014/main" id="{234A1324-7510-437D-84CC-12408570A186}"/>
              </a:ext>
            </a:extLst>
          </p:cNvPr>
          <p:cNvSpPr txBox="1"/>
          <p:nvPr/>
        </p:nvSpPr>
        <p:spPr>
          <a:xfrm>
            <a:off x="1527881" y="5601166"/>
            <a:ext cx="4148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u</a:t>
            </a:r>
            <a:r>
              <a:rPr lang="en-US" baseline="-25000" dirty="0">
                <a:solidFill>
                  <a:schemeClr val="accent3"/>
                </a:solidFill>
              </a:rPr>
              <a:t>3</a:t>
            </a:r>
            <a:endParaRPr lang="da-DK" dirty="0">
              <a:solidFill>
                <a:schemeClr val="accent3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115299" y="1862667"/>
            <a:ext cx="1" cy="317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Tekstfelt 4">
            <a:extLst>
              <a:ext uri="{FF2B5EF4-FFF2-40B4-BE49-F238E27FC236}">
                <a16:creationId xmlns:a16="http://schemas.microsoft.com/office/drawing/2014/main" id="{234A1324-7510-437D-84CC-12408570A186}"/>
              </a:ext>
            </a:extLst>
          </p:cNvPr>
          <p:cNvSpPr txBox="1"/>
          <p:nvPr/>
        </p:nvSpPr>
        <p:spPr>
          <a:xfrm>
            <a:off x="1782361" y="5594792"/>
            <a:ext cx="4148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u</a:t>
            </a:r>
            <a:r>
              <a:rPr lang="en-US" baseline="-25000" dirty="0">
                <a:solidFill>
                  <a:schemeClr val="accent3"/>
                </a:solidFill>
              </a:rPr>
              <a:t>5</a:t>
            </a:r>
            <a:endParaRPr lang="da-DK" dirty="0">
              <a:solidFill>
                <a:schemeClr val="accent3"/>
              </a:solidFill>
            </a:endParaRPr>
          </a:p>
        </p:txBody>
      </p:sp>
      <p:sp>
        <p:nvSpPr>
          <p:cNvPr id="55" name="Tekstfelt 4">
            <a:extLst>
              <a:ext uri="{FF2B5EF4-FFF2-40B4-BE49-F238E27FC236}">
                <a16:creationId xmlns:a16="http://schemas.microsoft.com/office/drawing/2014/main" id="{234A1324-7510-437D-84CC-12408570A186}"/>
              </a:ext>
            </a:extLst>
          </p:cNvPr>
          <p:cNvSpPr txBox="1"/>
          <p:nvPr/>
        </p:nvSpPr>
        <p:spPr>
          <a:xfrm>
            <a:off x="2036840" y="5594792"/>
            <a:ext cx="4148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u</a:t>
            </a:r>
            <a:r>
              <a:rPr lang="en-US" baseline="-25000" dirty="0">
                <a:solidFill>
                  <a:schemeClr val="accent3"/>
                </a:solidFill>
              </a:rPr>
              <a:t>8</a:t>
            </a:r>
            <a:endParaRPr lang="da-DK" dirty="0">
              <a:solidFill>
                <a:schemeClr val="accent3"/>
              </a:solidFill>
            </a:endParaRPr>
          </a:p>
        </p:txBody>
      </p:sp>
      <p:sp>
        <p:nvSpPr>
          <p:cNvPr id="56" name="Tekstfelt 4">
            <a:extLst>
              <a:ext uri="{FF2B5EF4-FFF2-40B4-BE49-F238E27FC236}">
                <a16:creationId xmlns:a16="http://schemas.microsoft.com/office/drawing/2014/main" id="{234A1324-7510-437D-84CC-12408570A186}"/>
              </a:ext>
            </a:extLst>
          </p:cNvPr>
          <p:cNvSpPr txBox="1"/>
          <p:nvPr/>
        </p:nvSpPr>
        <p:spPr>
          <a:xfrm>
            <a:off x="2256497" y="5603308"/>
            <a:ext cx="5706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>
                <a:solidFill>
                  <a:schemeClr val="accent3"/>
                </a:solidFill>
              </a:rPr>
              <a:t>¬</a:t>
            </a:r>
            <a:r>
              <a:rPr lang="en-US" i="1" dirty="0">
                <a:solidFill>
                  <a:schemeClr val="accent3"/>
                </a:solidFill>
              </a:rPr>
              <a:t>u</a:t>
            </a:r>
            <a:r>
              <a:rPr lang="en-US" baseline="-25000" dirty="0">
                <a:solidFill>
                  <a:schemeClr val="accent3"/>
                </a:solidFill>
              </a:rPr>
              <a:t>9</a:t>
            </a:r>
            <a:endParaRPr lang="da-DK" dirty="0">
              <a:solidFill>
                <a:schemeClr val="accent3"/>
              </a:solidFill>
            </a:endParaRPr>
          </a:p>
        </p:txBody>
      </p:sp>
      <p:sp>
        <p:nvSpPr>
          <p:cNvPr id="57" name="Tekstfelt 4">
            <a:extLst>
              <a:ext uri="{FF2B5EF4-FFF2-40B4-BE49-F238E27FC236}">
                <a16:creationId xmlns:a16="http://schemas.microsoft.com/office/drawing/2014/main" id="{234A1324-7510-437D-84CC-12408570A186}"/>
              </a:ext>
            </a:extLst>
          </p:cNvPr>
          <p:cNvSpPr txBox="1"/>
          <p:nvPr/>
        </p:nvSpPr>
        <p:spPr>
          <a:xfrm>
            <a:off x="2671356" y="5594792"/>
            <a:ext cx="4977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u</a:t>
            </a:r>
            <a:r>
              <a:rPr lang="en-US" baseline="-25000" dirty="0">
                <a:solidFill>
                  <a:schemeClr val="accent3"/>
                </a:solidFill>
              </a:rPr>
              <a:t>14</a:t>
            </a:r>
            <a:endParaRPr lang="da-DK" dirty="0">
              <a:solidFill>
                <a:schemeClr val="accent3"/>
              </a:solidFill>
            </a:endParaRPr>
          </a:p>
        </p:txBody>
      </p:sp>
      <p:sp>
        <p:nvSpPr>
          <p:cNvPr id="58" name="Tekstfelt 4">
            <a:extLst>
              <a:ext uri="{FF2B5EF4-FFF2-40B4-BE49-F238E27FC236}">
                <a16:creationId xmlns:a16="http://schemas.microsoft.com/office/drawing/2014/main" id="{234A1324-7510-437D-84CC-12408570A186}"/>
              </a:ext>
            </a:extLst>
          </p:cNvPr>
          <p:cNvSpPr txBox="1"/>
          <p:nvPr/>
        </p:nvSpPr>
        <p:spPr>
          <a:xfrm>
            <a:off x="3018228" y="5601166"/>
            <a:ext cx="4977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u</a:t>
            </a:r>
            <a:r>
              <a:rPr lang="en-US" baseline="-25000" dirty="0">
                <a:solidFill>
                  <a:schemeClr val="accent3"/>
                </a:solidFill>
              </a:rPr>
              <a:t>15</a:t>
            </a:r>
            <a:endParaRPr lang="da-DK" dirty="0">
              <a:solidFill>
                <a:schemeClr val="accent3"/>
              </a:solidFill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4171950" y="3848100"/>
            <a:ext cx="3937277" cy="929158"/>
          </a:xfrm>
          <a:custGeom>
            <a:avLst/>
            <a:gdLst>
              <a:gd name="connsiteX0" fmla="*/ 3937000 w 3937277"/>
              <a:gd name="connsiteY0" fmla="*/ 0 h 929158"/>
              <a:gd name="connsiteX1" fmla="*/ 3733800 w 3937277"/>
              <a:gd name="connsiteY1" fmla="*/ 361950 h 929158"/>
              <a:gd name="connsiteX2" fmla="*/ 2698750 w 3937277"/>
              <a:gd name="connsiteY2" fmla="*/ 717550 h 929158"/>
              <a:gd name="connsiteX3" fmla="*/ 939800 w 3937277"/>
              <a:gd name="connsiteY3" fmla="*/ 927100 h 929158"/>
              <a:gd name="connsiteX4" fmla="*/ 0 w 3937277"/>
              <a:gd name="connsiteY4" fmla="*/ 806450 h 9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277" h="929158">
                <a:moveTo>
                  <a:pt x="3937000" y="0"/>
                </a:moveTo>
                <a:cubicBezTo>
                  <a:pt x="3938587" y="121179"/>
                  <a:pt x="3940175" y="242358"/>
                  <a:pt x="3733800" y="361950"/>
                </a:cubicBezTo>
                <a:cubicBezTo>
                  <a:pt x="3527425" y="481542"/>
                  <a:pt x="3164416" y="623358"/>
                  <a:pt x="2698750" y="717550"/>
                </a:cubicBezTo>
                <a:cubicBezTo>
                  <a:pt x="2233084" y="811742"/>
                  <a:pt x="1389592" y="912283"/>
                  <a:pt x="939800" y="927100"/>
                </a:cubicBezTo>
                <a:cubicBezTo>
                  <a:pt x="490008" y="941917"/>
                  <a:pt x="245004" y="874183"/>
                  <a:pt x="0" y="806450"/>
                </a:cubicBezTo>
              </a:path>
            </a:pathLst>
          </a:cu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Freeform 63"/>
          <p:cNvSpPr/>
          <p:nvPr/>
        </p:nvSpPr>
        <p:spPr bwMode="auto">
          <a:xfrm>
            <a:off x="4131733" y="4732867"/>
            <a:ext cx="2827867" cy="707615"/>
          </a:xfrm>
          <a:custGeom>
            <a:avLst/>
            <a:gdLst>
              <a:gd name="connsiteX0" fmla="*/ 0 w 2827867"/>
              <a:gd name="connsiteY0" fmla="*/ 0 h 707615"/>
              <a:gd name="connsiteX1" fmla="*/ 1312334 w 2827867"/>
              <a:gd name="connsiteY1" fmla="*/ 516466 h 707615"/>
              <a:gd name="connsiteX2" fmla="*/ 2438400 w 2827867"/>
              <a:gd name="connsiteY2" fmla="*/ 702733 h 707615"/>
              <a:gd name="connsiteX3" fmla="*/ 2827867 w 2827867"/>
              <a:gd name="connsiteY3" fmla="*/ 635000 h 70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7867" h="707615">
                <a:moveTo>
                  <a:pt x="0" y="0"/>
                </a:moveTo>
                <a:cubicBezTo>
                  <a:pt x="452967" y="199672"/>
                  <a:pt x="905934" y="399344"/>
                  <a:pt x="1312334" y="516466"/>
                </a:cubicBezTo>
                <a:cubicBezTo>
                  <a:pt x="1718734" y="633588"/>
                  <a:pt x="2185811" y="682977"/>
                  <a:pt x="2438400" y="702733"/>
                </a:cubicBezTo>
                <a:cubicBezTo>
                  <a:pt x="2690989" y="722489"/>
                  <a:pt x="2759428" y="678744"/>
                  <a:pt x="2827867" y="635000"/>
                </a:cubicBezTo>
              </a:path>
            </a:pathLst>
          </a:custGeom>
          <a:noFill/>
          <a:ln w="28575" cap="flat" cmpd="sng" algn="ctr">
            <a:solidFill>
              <a:schemeClr val="bg1">
                <a:lumMod val="65000"/>
              </a:schemeClr>
            </a:solidFill>
            <a:prstDash val="sysDash"/>
            <a:miter lim="800000"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TextBox 68"/>
          <p:cNvSpPr txBox="1"/>
          <p:nvPr/>
        </p:nvSpPr>
        <p:spPr>
          <a:xfrm>
            <a:off x="1781647" y="1710901"/>
            <a:ext cx="3528418" cy="10361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spcBef>
                <a:spcPts val="432"/>
              </a:spcBef>
              <a:buFont typeface="+mj-lt"/>
              <a:buAutoNum type="arabicPeriod"/>
            </a:pPr>
            <a:r>
              <a:rPr lang="da-DK" dirty="0"/>
              <a:t>TV1 </a:t>
            </a:r>
            <a:r>
              <a:rPr lang="da-DK" dirty="0" err="1"/>
              <a:t>moves</a:t>
            </a:r>
            <a:r>
              <a:rPr lang="da-DK" dirty="0"/>
              <a:t> </a:t>
            </a:r>
            <a:r>
              <a:rPr lang="da-DK" dirty="0" err="1"/>
              <a:t>closer</a:t>
            </a:r>
            <a:r>
              <a:rPr lang="da-DK" dirty="0"/>
              <a:t> and </a:t>
            </a:r>
            <a:r>
              <a:rPr lang="da-DK" dirty="0" err="1"/>
              <a:t>now</a:t>
            </a:r>
            <a:r>
              <a:rPr lang="da-DK" dirty="0"/>
              <a:t> </a:t>
            </a:r>
            <a:r>
              <a:rPr lang="da-DK" dirty="0" err="1"/>
              <a:t>violates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CPA and TCPA </a:t>
            </a:r>
            <a:r>
              <a:rPr lang="da-DK" dirty="0" err="1"/>
              <a:t>boundaries</a:t>
            </a:r>
            <a:endParaRPr lang="da-DK" dirty="0"/>
          </a:p>
          <a:p>
            <a:pPr algn="l">
              <a:spcBef>
                <a:spcPts val="432"/>
              </a:spcBef>
            </a:pPr>
            <a:endParaRPr lang="da-DK" dirty="0" err="1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52" name="Oval 51"/>
          <p:cNvSpPr/>
          <p:nvPr/>
        </p:nvSpPr>
        <p:spPr>
          <a:xfrm>
            <a:off x="8791814" y="4173087"/>
            <a:ext cx="3499596" cy="349959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67000">
                <a:schemeClr val="bg1">
                  <a:alpha val="0"/>
                </a:schemeClr>
              </a:gs>
            </a:gsLst>
            <a:lin ang="5400000" scaled="1"/>
            <a:tileRect/>
          </a:gradFill>
          <a:ln w="19050" cap="flat" cmpd="sng" algn="ctr"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0">
            <a:extLst>
              <a:ext uri="{FF2B5EF4-FFF2-40B4-BE49-F238E27FC236}">
                <a16:creationId xmlns:a16="http://schemas.microsoft.com/office/drawing/2014/main" id="{D9FA7561-C2CD-452E-9C93-F642066B3B3C}"/>
              </a:ext>
            </a:extLst>
          </p:cNvPr>
          <p:cNvSpPr/>
          <p:nvPr/>
        </p:nvSpPr>
        <p:spPr>
          <a:xfrm rot="10680000">
            <a:off x="10368826" y="3961957"/>
            <a:ext cx="313145" cy="31973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BBE9993F-A846-4203-8B1B-F5D792FE385F}"/>
              </a:ext>
            </a:extLst>
          </p:cNvPr>
          <p:cNvCxnSpPr>
            <a:cxnSpLocks/>
          </p:cNvCxnSpPr>
          <p:nvPr/>
        </p:nvCxnSpPr>
        <p:spPr>
          <a:xfrm rot="10680000" flipV="1">
            <a:off x="10538412" y="4295196"/>
            <a:ext cx="772" cy="4558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48215" y="4126308"/>
            <a:ext cx="60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TV1</a:t>
            </a:r>
          </a:p>
        </p:txBody>
      </p:sp>
    </p:spTree>
    <p:extLst>
      <p:ext uri="{BB962C8B-B14F-4D97-AF65-F5344CB8AC3E}">
        <p14:creationId xmlns:p14="http://schemas.microsoft.com/office/powerpoint/2010/main" val="35934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/>
      <p:bldP spid="23" grpId="0"/>
      <p:bldP spid="26" grpId="0"/>
      <p:bldP spid="29" grpId="0"/>
      <p:bldP spid="38" grpId="0"/>
      <p:bldP spid="40" grpId="0"/>
      <p:bldP spid="49" grpId="0"/>
      <p:bldP spid="50" grpId="0" animBg="1"/>
      <p:bldP spid="53" grpId="0"/>
      <p:bldP spid="54" grpId="0"/>
      <p:bldP spid="55" grpId="0"/>
      <p:bldP spid="56" grpId="0"/>
      <p:bldP spid="57" grpId="0"/>
      <p:bldP spid="58" grpId="0"/>
      <p:bldP spid="63" grpId="0" animBg="1"/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a-DK" sz="2800" dirty="0" err="1"/>
              <a:t>Conclusions</a:t>
            </a:r>
            <a:r>
              <a:rPr lang="da-DK" sz="2800" dirty="0"/>
              <a:t> and future </a:t>
            </a:r>
            <a:r>
              <a:rPr lang="da-DK" sz="2800" dirty="0" err="1"/>
              <a:t>work</a:t>
            </a:r>
            <a:endParaRPr lang="da-DK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spcBef>
                <a:spcPts val="2000"/>
              </a:spcBef>
            </a:pPr>
            <a:r>
              <a:rPr lang="da-DK" dirty="0"/>
              <a:t>Separation of </a:t>
            </a:r>
            <a:r>
              <a:rPr lang="da-DK" dirty="0" err="1"/>
              <a:t>situational</a:t>
            </a:r>
            <a:r>
              <a:rPr lang="da-DK" dirty="0"/>
              <a:t> </a:t>
            </a:r>
            <a:r>
              <a:rPr lang="da-DK" dirty="0" err="1"/>
              <a:t>awareness</a:t>
            </a:r>
            <a:r>
              <a:rPr lang="da-DK" dirty="0"/>
              <a:t> from decision </a:t>
            </a:r>
            <a:r>
              <a:rPr lang="da-DK" dirty="0" err="1"/>
              <a:t>making</a:t>
            </a:r>
            <a:endParaRPr lang="da-DK" dirty="0"/>
          </a:p>
          <a:p>
            <a:pPr>
              <a:spcBef>
                <a:spcPts val="2000"/>
              </a:spcBef>
            </a:pPr>
            <a:r>
              <a:rPr lang="da-DK" dirty="0"/>
              <a:t>Multiple </a:t>
            </a:r>
            <a:r>
              <a:rPr lang="da-DK" dirty="0" err="1"/>
              <a:t>automata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communicate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dirty="0"/>
              <a:t> a </a:t>
            </a:r>
            <a:r>
              <a:rPr lang="da-DK" dirty="0" err="1"/>
              <a:t>Coordinator</a:t>
            </a:r>
            <a:endParaRPr lang="da-DK" dirty="0"/>
          </a:p>
          <a:p>
            <a:pPr>
              <a:spcBef>
                <a:spcPts val="2000"/>
              </a:spcBef>
            </a:pPr>
            <a:r>
              <a:rPr lang="da-DK" dirty="0" err="1"/>
              <a:t>Coordinator</a:t>
            </a:r>
            <a:r>
              <a:rPr lang="da-DK" dirty="0"/>
              <a:t> enables handling of </a:t>
            </a:r>
            <a:r>
              <a:rPr lang="da-DK" dirty="0" err="1"/>
              <a:t>multi-vessel</a:t>
            </a:r>
            <a:r>
              <a:rPr lang="da-DK" dirty="0"/>
              <a:t> scenarios</a:t>
            </a:r>
          </a:p>
          <a:p>
            <a:pPr>
              <a:spcBef>
                <a:spcPts val="2000"/>
              </a:spcBef>
            </a:pPr>
            <a:endParaRPr lang="da-DK" dirty="0"/>
          </a:p>
          <a:p>
            <a:pPr marL="0" indent="0">
              <a:spcBef>
                <a:spcPts val="2000"/>
              </a:spcBef>
              <a:buNone/>
            </a:pPr>
            <a:r>
              <a:rPr lang="da-DK" b="1" dirty="0"/>
              <a:t>Future </a:t>
            </a:r>
            <a:r>
              <a:rPr lang="da-DK" b="1" dirty="0" err="1"/>
              <a:t>work</a:t>
            </a:r>
            <a:endParaRPr lang="da-DK" b="1" dirty="0"/>
          </a:p>
          <a:p>
            <a:pPr>
              <a:spcBef>
                <a:spcPts val="2000"/>
              </a:spcBef>
            </a:pPr>
            <a:r>
              <a:rPr lang="da-DK" dirty="0" err="1"/>
              <a:t>Higher-complexity</a:t>
            </a:r>
            <a:r>
              <a:rPr lang="da-DK" dirty="0"/>
              <a:t> scenarios</a:t>
            </a:r>
          </a:p>
          <a:p>
            <a:pPr>
              <a:spcBef>
                <a:spcPts val="2000"/>
              </a:spcBef>
            </a:pPr>
            <a:r>
              <a:rPr lang="da-DK" dirty="0" err="1"/>
              <a:t>Multi-vessel</a:t>
            </a:r>
            <a:r>
              <a:rPr lang="da-DK"/>
              <a:t> decision </a:t>
            </a:r>
            <a:r>
              <a:rPr lang="da-DK" dirty="0" err="1"/>
              <a:t>making</a:t>
            </a:r>
            <a:r>
              <a:rPr lang="da-DK" dirty="0"/>
              <a:t> and </a:t>
            </a:r>
            <a:r>
              <a:rPr lang="da-DK" dirty="0" err="1"/>
              <a:t>path</a:t>
            </a:r>
            <a:r>
              <a:rPr lang="da-DK" dirty="0"/>
              <a:t> </a:t>
            </a:r>
            <a:r>
              <a:rPr lang="da-DK" dirty="0" err="1"/>
              <a:t>planning</a:t>
            </a:r>
            <a:endParaRPr lang="da-DK" dirty="0"/>
          </a:p>
          <a:p>
            <a:pPr>
              <a:spcBef>
                <a:spcPts val="2000"/>
              </a:spcBef>
            </a:pPr>
            <a:endParaRPr lang="en-US" dirty="0"/>
          </a:p>
          <a:p>
            <a:pPr>
              <a:spcBef>
                <a:spcPts val="2000"/>
              </a:spcBef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99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E3CDD7-E404-4312-AFD1-F195C092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126" y="578527"/>
            <a:ext cx="9312374" cy="972716"/>
          </a:xfrm>
        </p:spPr>
        <p:txBody>
          <a:bodyPr/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B64A90-FD45-4407-9D4D-C1CAF3E1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200" y="1858800"/>
            <a:ext cx="9312374" cy="454557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Department of Electrical Engineering, Technical University of Denmark,</a:t>
            </a:r>
            <a:endParaRPr lang="da-DK" sz="2000" b="1" dirty="0"/>
          </a:p>
          <a:p>
            <a:pPr marL="0" indent="0">
              <a:buNone/>
            </a:pPr>
            <a:r>
              <a:rPr lang="da-DK" sz="2000" dirty="0"/>
              <a:t>Peter Nicholas Hansen,   	</a:t>
            </a:r>
            <a:r>
              <a:rPr lang="da-DK" sz="2000" dirty="0">
                <a:hlinkClick r:id="rId2"/>
              </a:rPr>
              <a:t>pnha@elektro.dtu.dk</a:t>
            </a:r>
            <a:r>
              <a:rPr lang="da-DK" sz="2000" dirty="0"/>
              <a:t> </a:t>
            </a:r>
          </a:p>
          <a:p>
            <a:pPr marL="0" indent="0">
              <a:buNone/>
            </a:pPr>
            <a:r>
              <a:rPr lang="da-DK" sz="2000" dirty="0"/>
              <a:t>Dimitrios </a:t>
            </a:r>
            <a:r>
              <a:rPr lang="da-DK" sz="2000" dirty="0" err="1"/>
              <a:t>Papageorgiou</a:t>
            </a:r>
            <a:r>
              <a:rPr lang="da-DK" sz="2000" dirty="0"/>
              <a:t>, 	</a:t>
            </a:r>
            <a:r>
              <a:rPr lang="da-DK" sz="2000" dirty="0">
                <a:hlinkClick r:id="rId3"/>
              </a:rPr>
              <a:t>dimpa@elektro.dtu.dk</a:t>
            </a:r>
            <a:endParaRPr lang="da-DK" sz="2000" dirty="0"/>
          </a:p>
          <a:p>
            <a:pPr marL="0" indent="0">
              <a:buNone/>
            </a:pPr>
            <a:r>
              <a:rPr lang="da-DK" sz="2000" dirty="0"/>
              <a:t>Mogens Blanke,			</a:t>
            </a:r>
            <a:r>
              <a:rPr lang="da-DK" sz="2000" dirty="0">
                <a:hlinkClick r:id="rId4"/>
              </a:rPr>
              <a:t>mb@elektro.dtu.dk</a:t>
            </a:r>
            <a:r>
              <a:rPr lang="da-DK" sz="2000" dirty="0"/>
              <a:t> </a:t>
            </a:r>
          </a:p>
          <a:p>
            <a:pPr marL="0" indent="0">
              <a:buNone/>
            </a:pPr>
            <a:r>
              <a:rPr lang="da-DK" sz="2000" dirty="0"/>
              <a:t>Roberto </a:t>
            </a:r>
            <a:r>
              <a:rPr lang="da-DK" sz="2000" dirty="0" err="1"/>
              <a:t>Galeazzi</a:t>
            </a:r>
            <a:r>
              <a:rPr lang="da-DK" sz="2000" dirty="0"/>
              <a:t>, 		</a:t>
            </a:r>
            <a:r>
              <a:rPr lang="da-DK" sz="2000" dirty="0">
                <a:hlinkClick r:id="rId5"/>
              </a:rPr>
              <a:t>rg@elektro.dtu.dk</a:t>
            </a:r>
          </a:p>
          <a:p>
            <a:pPr marL="0" indent="0">
              <a:buNone/>
            </a:pPr>
            <a:endParaRPr lang="da-DK" sz="2000" dirty="0">
              <a:cs typeface="Arial"/>
            </a:endParaRPr>
          </a:p>
          <a:p>
            <a:pPr marL="0" indent="0">
              <a:buNone/>
            </a:pPr>
            <a:r>
              <a:rPr lang="en-US" sz="2000" b="1" dirty="0" err="1">
                <a:ea typeface="+mn-lt"/>
                <a:cs typeface="+mn-lt"/>
              </a:rPr>
              <a:t>Svendborg</a:t>
            </a:r>
            <a:r>
              <a:rPr lang="en-US" sz="2000" b="1" dirty="0">
                <a:ea typeface="+mn-lt"/>
                <a:cs typeface="+mn-lt"/>
              </a:rPr>
              <a:t> International Maritime Academy</a:t>
            </a:r>
          </a:p>
          <a:p>
            <a:pPr marL="0" indent="0">
              <a:buNone/>
            </a:pPr>
            <a:r>
              <a:rPr lang="en-US" sz="2000" dirty="0">
                <a:cs typeface="Arial"/>
              </a:rPr>
              <a:t>Marie </a:t>
            </a:r>
            <a:r>
              <a:rPr lang="en-US" sz="2000" dirty="0" err="1">
                <a:cs typeface="Arial"/>
              </a:rPr>
              <a:t>Lützen</a:t>
            </a:r>
            <a:r>
              <a:rPr lang="en-US" sz="2000" dirty="0">
                <a:cs typeface="Arial"/>
              </a:rPr>
              <a:t>, </a:t>
            </a:r>
            <a:r>
              <a:rPr lang="en-US" sz="2000" dirty="0" smtClean="0">
                <a:cs typeface="Arial"/>
              </a:rPr>
              <a:t>			</a:t>
            </a:r>
            <a:r>
              <a:rPr lang="en-US" sz="2000" dirty="0" smtClean="0">
                <a:cs typeface="Arial"/>
                <a:hlinkClick r:id="rId6"/>
              </a:rPr>
              <a:t>mal@simac.dk</a:t>
            </a:r>
            <a:endParaRPr lang="en-US" sz="2000" dirty="0" smtClean="0">
              <a:cs typeface="Arial"/>
            </a:endParaRPr>
          </a:p>
          <a:p>
            <a:pPr marL="0" indent="0">
              <a:buNone/>
            </a:pPr>
            <a:r>
              <a:rPr lang="en-US" sz="2000" dirty="0" smtClean="0">
                <a:cs typeface="Arial"/>
              </a:rPr>
              <a:t>John </a:t>
            </a:r>
            <a:r>
              <a:rPr lang="en-US" sz="2000" dirty="0" err="1" smtClean="0">
                <a:cs typeface="Arial"/>
              </a:rPr>
              <a:t>Mogensen</a:t>
            </a:r>
            <a:r>
              <a:rPr lang="en-US" sz="2000" dirty="0" smtClean="0">
                <a:cs typeface="Arial"/>
              </a:rPr>
              <a:t>,		</a:t>
            </a:r>
            <a:r>
              <a:rPr lang="en-US" sz="2000" dirty="0" smtClean="0">
                <a:cs typeface="Arial"/>
                <a:hlinkClick r:id="rId7"/>
              </a:rPr>
              <a:t>jmo@simac.dk</a:t>
            </a:r>
            <a:endParaRPr lang="en-US" sz="2000" dirty="0" smtClean="0">
              <a:cs typeface="Arial"/>
            </a:endParaRPr>
          </a:p>
          <a:p>
            <a:pPr marL="0" indent="0">
              <a:buNone/>
            </a:pPr>
            <a:r>
              <a:rPr lang="en-US" sz="2000" dirty="0" smtClean="0">
                <a:cs typeface="Arial"/>
              </a:rPr>
              <a:t>Mette </a:t>
            </a:r>
            <a:r>
              <a:rPr lang="en-US" sz="2000" dirty="0" err="1" smtClean="0">
                <a:cs typeface="Arial"/>
              </a:rPr>
              <a:t>Bennedsen</a:t>
            </a:r>
            <a:r>
              <a:rPr lang="en-US" sz="2000" dirty="0" smtClean="0">
                <a:cs typeface="Arial"/>
              </a:rPr>
              <a:t>,		</a:t>
            </a:r>
            <a:r>
              <a:rPr lang="en-US" sz="2000" dirty="0" smtClean="0">
                <a:cs typeface="Arial"/>
                <a:hlinkClick r:id="rId8"/>
              </a:rPr>
              <a:t>mrb@simac.dk</a:t>
            </a:r>
            <a:endParaRPr lang="en-US" sz="2000" dirty="0" smtClean="0">
              <a:cs typeface="Arial"/>
            </a:endParaRPr>
          </a:p>
          <a:p>
            <a:pPr marL="0" indent="0">
              <a:buNone/>
            </a:pPr>
            <a:r>
              <a:rPr lang="en-US" sz="2000" dirty="0" err="1" smtClean="0">
                <a:cs typeface="Arial"/>
              </a:rPr>
              <a:t>Dorthe</a:t>
            </a:r>
            <a:r>
              <a:rPr lang="en-US" sz="2000" dirty="0" smtClean="0">
                <a:cs typeface="Arial"/>
              </a:rPr>
              <a:t> Hansen,			</a:t>
            </a:r>
            <a:r>
              <a:rPr lang="en-US" sz="2000" dirty="0" smtClean="0">
                <a:cs typeface="Arial"/>
                <a:hlinkClick r:id="rId9"/>
              </a:rPr>
              <a:t>doh@simac.dk</a:t>
            </a:r>
            <a:r>
              <a:rPr lang="en-US" sz="2000" dirty="0" smtClean="0">
                <a:cs typeface="Arial"/>
              </a:rPr>
              <a:t>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3D282F0-F05A-4239-80A9-4FC0E567FC1E}"/>
              </a:ext>
            </a:extLst>
          </p:cNvPr>
          <p:cNvSpPr txBox="1">
            <a:spLocks/>
          </p:cNvSpPr>
          <p:nvPr/>
        </p:nvSpPr>
        <p:spPr>
          <a:xfrm>
            <a:off x="11658850" y="66936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da-DK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700" b="1" kern="120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fld id="{103EA872-A674-449B-A120-B97244F8E91D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2231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553038A-DD82-42F8-A419-14A09B01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>
                <a:cs typeface="Arial"/>
              </a:rPr>
              <a:t>Motivation - Navigational Process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54DB63-2088-4BA3-A654-F86D903E4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To safely navigate a ship, a navigator needs to: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Collect data from radar, AIS, ECDIS etc.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Visually confirm the sensory information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Identify possible threats &amp; filter out irrelevant vessels/targets</a:t>
            </a:r>
          </a:p>
          <a:p>
            <a:pPr marL="342900" indent="-342900">
              <a:buAutoNum type="arabicPeriod"/>
            </a:pPr>
            <a:endParaRPr lang="en-US" dirty="0">
              <a:cs typeface="Arial"/>
            </a:endParaRPr>
          </a:p>
          <a:p>
            <a:pPr marL="0" indent="0">
              <a:buNone/>
            </a:pPr>
            <a:r>
              <a:rPr lang="en-US" dirty="0">
                <a:cs typeface="Arial"/>
              </a:rPr>
              <a:t>However, this can prove difficult and time consuming when operating in high traffic areas, e.g. Singapore strait</a:t>
            </a:r>
          </a:p>
        </p:txBody>
      </p:sp>
      <p:pic>
        <p:nvPicPr>
          <p:cNvPr id="7" name="Billede 7" descr="Et billede, der indeholder tekst, kort&#10;&#10;Beskrivelse, der er oprettet med meget høj tiltro">
            <a:extLst>
              <a:ext uri="{FF2B5EF4-FFF2-40B4-BE49-F238E27FC236}">
                <a16:creationId xmlns:a16="http://schemas.microsoft.com/office/drawing/2014/main" id="{54078FE7-F965-4610-BF35-BDFE44B8E3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9595" y="1706399"/>
            <a:ext cx="4833759" cy="2804601"/>
          </a:xfrm>
          <a:noFill/>
        </p:spPr>
      </p:pic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E04B29-D3F2-4883-8495-F5E612CC3D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14208C-2229-422D-AF36-C546F6EA73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COLREGs-based Situation Awareness for Marine Vessels - a Discrete Event Systems Approach</a:t>
            </a:r>
            <a:endParaRPr lang="en-GB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175BF5FA-028E-4F46-8918-538168358741}"/>
              </a:ext>
            </a:extLst>
          </p:cNvPr>
          <p:cNvSpPr txBox="1"/>
          <p:nvPr/>
        </p:nvSpPr>
        <p:spPr>
          <a:xfrm>
            <a:off x="6568195" y="4727301"/>
            <a:ext cx="459655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1400" dirty="0">
                <a:latin typeface="+mn-lt"/>
                <a:ea typeface="ＭＳ Ｐゴシック"/>
              </a:rPr>
              <a:t>Screenshot of Singapore </a:t>
            </a:r>
            <a:r>
              <a:rPr lang="en-US" sz="1400" dirty="0">
                <a:latin typeface="+mn-lt"/>
                <a:ea typeface="ＭＳ Ｐゴシック"/>
              </a:rPr>
              <a:t>Strait</a:t>
            </a:r>
            <a:r>
              <a:rPr lang="da-DK" sz="1400" dirty="0">
                <a:latin typeface="+mn-lt"/>
                <a:ea typeface="ＭＳ Ｐゴシック"/>
              </a:rPr>
              <a:t> on MarineTraffic.com</a:t>
            </a:r>
            <a:endParaRPr lang="da-DK" sz="14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306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4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en-US" sz="2800" b="1" strike="noStrike" spc="-1" dirty="0">
                <a:solidFill>
                  <a:srgbClr val="000000"/>
                </a:solidFill>
                <a:latin typeface="Arial"/>
              </a:rPr>
              <a:t>Motivation</a:t>
            </a:r>
            <a:r>
              <a:rPr lang="en-US" sz="2800" b="1" spc="-1" dirty="0">
                <a:solidFill>
                  <a:srgbClr val="000000"/>
                </a:solidFill>
                <a:latin typeface="Arial"/>
              </a:rPr>
              <a:t> - Autonomous navigation at sea</a:t>
            </a:r>
            <a:endParaRPr lang="en-US" sz="2800" b="0" strike="noStrike" spc="-1" dirty="0">
              <a:latin typeface="Arial"/>
              <a:cs typeface="Arial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1774800" y="1712925"/>
            <a:ext cx="8547715" cy="45384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108585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b="1" spc="-1" dirty="0">
                <a:solidFill>
                  <a:schemeClr val="accent1"/>
                </a:solidFill>
                <a:latin typeface="Arial"/>
              </a:rPr>
              <a:t>Goals</a:t>
            </a:r>
          </a:p>
          <a:p>
            <a:pPr marL="394335" indent="-285750">
              <a:spcBef>
                <a:spcPts val="1417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Arial"/>
              </a:rPr>
              <a:t>Provide decision support for navigators onboard</a:t>
            </a:r>
          </a:p>
          <a:p>
            <a:pPr marL="394335" indent="-285750">
              <a:spcBef>
                <a:spcPts val="1417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Arial"/>
              </a:rPr>
              <a:t>Enable temporarily unmanned bridge using autonomous supervision</a:t>
            </a:r>
            <a:endParaRPr lang="en-US" sz="1800" b="0" strike="noStrike" spc="-1" dirty="0">
              <a:latin typeface="Arial"/>
            </a:endParaRPr>
          </a:p>
          <a:p>
            <a:pPr marL="451485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z="1800" b="0" strike="noStrike" spc="-1" dirty="0">
              <a:latin typeface="Arial"/>
            </a:endParaRPr>
          </a:p>
          <a:p>
            <a:pPr marL="108585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b="1" spc="-1" dirty="0">
                <a:solidFill>
                  <a:schemeClr val="tx2"/>
                </a:solidFill>
                <a:latin typeface="Arial"/>
              </a:rPr>
              <a:t>Objectives</a:t>
            </a:r>
          </a:p>
          <a:p>
            <a:pPr marL="394335" indent="-285750">
              <a:spcBef>
                <a:spcPts val="1417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spc="-1" dirty="0">
                <a:solidFill>
                  <a:srgbClr val="000000"/>
                </a:solidFill>
              </a:rPr>
              <a:t>Collect and process camera, radar &amp; ECDIS data, etc.</a:t>
            </a:r>
          </a:p>
          <a:p>
            <a:pPr marL="394335" indent="-285750">
              <a:spcBef>
                <a:spcPts val="1417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spc="-1" dirty="0">
                <a:solidFill>
                  <a:srgbClr val="000000"/>
                </a:solidFill>
              </a:rPr>
              <a:t>Create situational awareness from the sensory input</a:t>
            </a:r>
          </a:p>
          <a:p>
            <a:pPr marL="394335" indent="-285750">
              <a:spcBef>
                <a:spcPts val="1417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800" spc="-1" dirty="0">
                <a:solidFill>
                  <a:srgbClr val="000000"/>
                </a:solidFill>
              </a:rPr>
              <a:t>Suggest COLREGs-compliant actions based </a:t>
            </a:r>
            <a:br>
              <a:rPr lang="en-US" sz="1800" spc="-1" dirty="0">
                <a:solidFill>
                  <a:srgbClr val="000000"/>
                </a:solidFill>
              </a:rPr>
            </a:br>
            <a:r>
              <a:rPr lang="en-US" sz="1800" spc="-1" dirty="0">
                <a:solidFill>
                  <a:srgbClr val="000000"/>
                </a:solidFill>
              </a:rPr>
              <a:t>on the situation </a:t>
            </a:r>
            <a:endParaRPr lang="en-US" sz="1800" spc="-1" dirty="0"/>
          </a:p>
          <a:p>
            <a:pPr marL="451485" indent="-342900">
              <a:spcBef>
                <a:spcPts val="1417"/>
              </a:spcBef>
              <a:buClr>
                <a:srgbClr val="000000"/>
              </a:buClr>
              <a:buSzPct val="45000"/>
              <a:buFont typeface="Arial"/>
              <a:buChar char="•"/>
            </a:pPr>
            <a:endParaRPr lang="en-US" spc="-1" dirty="0">
              <a:latin typeface="Arial"/>
            </a:endParaRPr>
          </a:p>
          <a:p>
            <a:pPr marL="108585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pc="-1" dirty="0">
              <a:latin typeface="Arial"/>
            </a:endParaRPr>
          </a:p>
        </p:txBody>
      </p:sp>
      <p:sp>
        <p:nvSpPr>
          <p:cNvPr id="16" name="CustomShape 3"/>
          <p:cNvSpPr/>
          <p:nvPr/>
        </p:nvSpPr>
        <p:spPr>
          <a:xfrm>
            <a:off x="11506320" y="6541200"/>
            <a:ext cx="432000" cy="31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spcBef>
                <a:spcPts val="349"/>
              </a:spcBef>
            </a:pPr>
            <a:fld id="{95F68AB7-3E54-45CA-893C-F893771FFFB4}" type="slidenum">
              <a:rPr lang="en-US" sz="700" b="1" strike="noStrike" spc="-1">
                <a:solidFill>
                  <a:srgbClr val="FFFFFF"/>
                </a:solidFill>
                <a:latin typeface="Arial"/>
                <a:ea typeface="ＭＳ Ｐゴシック"/>
              </a:rPr>
              <a:t>3</a:t>
            </a:fld>
            <a:endParaRPr lang="en-US" sz="700" b="0" strike="noStrike" spc="-1">
              <a:latin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205" y="3140968"/>
            <a:ext cx="4002391" cy="297946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09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774800" y="426240"/>
            <a:ext cx="9311760" cy="97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Subtitle 14"/>
          <p:cNvSpPr>
            <a:spLocks noGrp="1"/>
          </p:cNvSpPr>
          <p:nvPr>
            <p:ph type="subTitle"/>
          </p:nvPr>
        </p:nvSpPr>
        <p:spPr>
          <a:xfrm>
            <a:off x="1774800" y="1999157"/>
            <a:ext cx="7836560" cy="332399"/>
          </a:xfrm>
        </p:spPr>
        <p:txBody>
          <a:bodyPr/>
          <a:lstStyle/>
          <a:p>
            <a:pPr marL="0" indent="0">
              <a:buNone/>
            </a:pPr>
            <a:r>
              <a:rPr lang="da-DK" sz="2400" dirty="0" err="1"/>
              <a:t>Situational</a:t>
            </a:r>
            <a:r>
              <a:rPr lang="da-DK" sz="2400" dirty="0"/>
              <a:t> </a:t>
            </a:r>
            <a:r>
              <a:rPr lang="da-DK" sz="2400" dirty="0" err="1"/>
              <a:t>Awareness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divided</a:t>
            </a:r>
            <a:r>
              <a:rPr lang="da-DK" sz="2400" dirty="0"/>
              <a:t> </a:t>
            </a:r>
            <a:r>
              <a:rPr lang="da-DK" sz="2400" dirty="0" err="1"/>
              <a:t>into</a:t>
            </a:r>
            <a:r>
              <a:rPr lang="da-DK" sz="2400" dirty="0"/>
              <a:t> </a:t>
            </a:r>
            <a:r>
              <a:rPr lang="da-DK" sz="2400" dirty="0" err="1"/>
              <a:t>three</a:t>
            </a:r>
            <a:r>
              <a:rPr lang="da-DK" sz="2400" dirty="0"/>
              <a:t> parts</a:t>
            </a:r>
            <a:r>
              <a:rPr lang="da-DK" sz="2400" baseline="30000" dirty="0"/>
              <a:t>1</a:t>
            </a:r>
            <a:r>
              <a:rPr lang="da-DK" sz="2400" dirty="0"/>
              <a:t>: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774800" y="696977"/>
            <a:ext cx="9311760" cy="430887"/>
          </a:xfrm>
        </p:spPr>
        <p:txBody>
          <a:bodyPr/>
          <a:lstStyle/>
          <a:p>
            <a:r>
              <a:rPr lang="da-DK" sz="2800" b="1" err="1"/>
              <a:t>Situational</a:t>
            </a:r>
            <a:r>
              <a:rPr lang="da-DK" sz="2800" b="1" dirty="0"/>
              <a:t> </a:t>
            </a:r>
            <a:r>
              <a:rPr lang="da-DK" sz="2800" b="1" err="1"/>
              <a:t>Awareness</a:t>
            </a:r>
            <a:r>
              <a:rPr lang="da-DK" sz="2800" b="1" dirty="0"/>
              <a:t> – </a:t>
            </a:r>
            <a:r>
              <a:rPr lang="da-DK" sz="2800" b="1" err="1"/>
              <a:t>What</a:t>
            </a:r>
            <a:r>
              <a:rPr lang="da-DK" sz="2800" b="1" dirty="0"/>
              <a:t> is it?</a:t>
            </a:r>
            <a:endParaRPr lang="da-DK" sz="2800" b="1" dirty="0"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1781" y="5643716"/>
            <a:ext cx="8406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/>
              <a:t>1 </a:t>
            </a:r>
            <a:r>
              <a:rPr lang="en-US" dirty="0" err="1"/>
              <a:t>Endsley</a:t>
            </a:r>
            <a:r>
              <a:rPr lang="en-US" dirty="0"/>
              <a:t>, M.R. (1995). Toward a theory of situation awareness. Human Factors: The Journal of the Human Factors and Ergonomics Society, 37, 32-64.</a:t>
            </a:r>
            <a:endParaRPr lang="da-DK" dirty="0"/>
          </a:p>
        </p:txBody>
      </p:sp>
      <p:sp>
        <p:nvSpPr>
          <p:cNvPr id="10" name="Rounded Rectangle 9"/>
          <p:cNvSpPr/>
          <p:nvPr/>
        </p:nvSpPr>
        <p:spPr>
          <a:xfrm>
            <a:off x="2854846" y="3010965"/>
            <a:ext cx="6264696" cy="19533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Situational</a:t>
            </a:r>
            <a:r>
              <a:rPr lang="da-DK" b="1">
                <a:solidFill>
                  <a:schemeClr val="tx1"/>
                </a:solidFill>
              </a:rPr>
              <a:t> </a:t>
            </a:r>
            <a:r>
              <a:rPr lang="en-US" b="1">
                <a:solidFill>
                  <a:schemeClr val="tx1"/>
                </a:solidFill>
              </a:rPr>
              <a:t>Awareness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998862" y="3823766"/>
            <a:ext cx="1754675" cy="707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Perception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43973" y="3823766"/>
            <a:ext cx="1754675" cy="707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Understanding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89084" y="3823766"/>
            <a:ext cx="1754675" cy="7079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Anticipation</a:t>
            </a:r>
          </a:p>
        </p:txBody>
      </p:sp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4753537" y="4177727"/>
            <a:ext cx="2904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6798648" y="4177727"/>
            <a:ext cx="2904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e 8">
            <a:extLst>
              <a:ext uri="{FF2B5EF4-FFF2-40B4-BE49-F238E27FC236}">
                <a16:creationId xmlns:a16="http://schemas.microsoft.com/office/drawing/2014/main" id="{684B318C-560B-4BC7-917F-B3A99B72644E}"/>
              </a:ext>
            </a:extLst>
          </p:cNvPr>
          <p:cNvGrpSpPr/>
          <p:nvPr/>
        </p:nvGrpSpPr>
        <p:grpSpPr>
          <a:xfrm>
            <a:off x="4897553" y="2514573"/>
            <a:ext cx="7181213" cy="2244986"/>
            <a:chOff x="5071449" y="2514573"/>
            <a:chExt cx="7181213" cy="2244986"/>
          </a:xfrm>
        </p:grpSpPr>
        <p:sp>
          <p:nvSpPr>
            <p:cNvPr id="19" name="Rounded Rectangle 18"/>
            <p:cNvSpPr/>
            <p:nvPr/>
          </p:nvSpPr>
          <p:spPr>
            <a:xfrm>
              <a:off x="5071449" y="3560023"/>
              <a:ext cx="4077973" cy="1199536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3" name="Lige pilforbindelse 2">
              <a:extLst>
                <a:ext uri="{FF2B5EF4-FFF2-40B4-BE49-F238E27FC236}">
                  <a16:creationId xmlns:a16="http://schemas.microsoft.com/office/drawing/2014/main" id="{FA2A69F9-2334-41C9-A6DE-F908DAD2DF8B}"/>
                </a:ext>
              </a:extLst>
            </p:cNvPr>
            <p:cNvCxnSpPr/>
            <p:nvPr/>
          </p:nvCxnSpPr>
          <p:spPr>
            <a:xfrm flipH="1">
              <a:off x="9109826" y="2883905"/>
              <a:ext cx="690249" cy="6761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kstfelt 6">
              <a:extLst>
                <a:ext uri="{FF2B5EF4-FFF2-40B4-BE49-F238E27FC236}">
                  <a16:creationId xmlns:a16="http://schemas.microsoft.com/office/drawing/2014/main" id="{EF2F165A-3AE2-48B1-8ADB-96C5ADD853B8}"/>
                </a:ext>
              </a:extLst>
            </p:cNvPr>
            <p:cNvSpPr txBox="1"/>
            <p:nvPr/>
          </p:nvSpPr>
          <p:spPr>
            <a:xfrm>
              <a:off x="9509462" y="2514573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a-DK" dirty="0">
                  <a:solidFill>
                    <a:schemeClr val="tx2"/>
                  </a:solidFill>
                </a:rPr>
                <a:t>Focus of </a:t>
              </a:r>
              <a:r>
                <a:rPr lang="da-DK" dirty="0" err="1">
                  <a:solidFill>
                    <a:schemeClr val="tx2"/>
                  </a:solidFill>
                </a:rPr>
                <a:t>this</a:t>
              </a:r>
              <a:r>
                <a:rPr lang="da-DK" dirty="0">
                  <a:solidFill>
                    <a:schemeClr val="tx2"/>
                  </a:solidFill>
                </a:rPr>
                <a:t> </a:t>
              </a:r>
              <a:r>
                <a:rPr lang="da-DK" dirty="0" err="1">
                  <a:solidFill>
                    <a:schemeClr val="tx2"/>
                  </a:solidFill>
                </a:rPr>
                <a:t>paper</a:t>
              </a:r>
              <a:endParaRPr lang="da-DK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9509351" y="3010965"/>
            <a:ext cx="2634528" cy="19533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b="1" dirty="0">
                <a:solidFill>
                  <a:schemeClr val="tx1"/>
                </a:solidFill>
              </a:rPr>
              <a:t>  Decision Making</a:t>
            </a:r>
          </a:p>
        </p:txBody>
      </p:sp>
      <p:cxnSp>
        <p:nvCxnSpPr>
          <p:cNvPr id="17" name="Straight Arrow Connector 16"/>
          <p:cNvCxnSpPr>
            <a:stCxn id="10" idx="3"/>
            <a:endCxn id="16" idx="1"/>
          </p:cNvCxnSpPr>
          <p:nvPr/>
        </p:nvCxnSpPr>
        <p:spPr>
          <a:xfrm>
            <a:off x="9119542" y="3987636"/>
            <a:ext cx="3898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1647" y="3010965"/>
            <a:ext cx="2353391" cy="19533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      Environment</a:t>
            </a:r>
          </a:p>
        </p:txBody>
      </p:sp>
      <p:cxnSp>
        <p:nvCxnSpPr>
          <p:cNvPr id="21" name="Straight Arrow Connector 20"/>
          <p:cNvCxnSpPr>
            <a:stCxn id="20" idx="3"/>
            <a:endCxn id="10" idx="1"/>
          </p:cNvCxnSpPr>
          <p:nvPr/>
        </p:nvCxnSpPr>
        <p:spPr>
          <a:xfrm>
            <a:off x="2465038" y="3987636"/>
            <a:ext cx="3898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 bwMode="auto">
          <a:xfrm>
            <a:off x="71477" y="2883905"/>
            <a:ext cx="983170" cy="22732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4000">
                <a:schemeClr val="bg1"/>
              </a:gs>
            </a:gsLst>
            <a:lin ang="1080000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279782" y="2883905"/>
            <a:ext cx="893241" cy="2273287"/>
          </a:xfrm>
          <a:prstGeom prst="rect">
            <a:avLst/>
          </a:prstGeom>
          <a:gradFill>
            <a:gsLst>
              <a:gs pos="54000">
                <a:schemeClr val="accent1">
                  <a:lumMod val="0"/>
                  <a:lumOff val="100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gradFill flip="none" rotWithShape="1"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587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a-DK" sz="2800" dirty="0" err="1"/>
              <a:t>Automata-based</a:t>
            </a:r>
            <a:r>
              <a:rPr lang="da-DK" sz="2800" dirty="0"/>
              <a:t> </a:t>
            </a:r>
            <a:r>
              <a:rPr lang="da-DK" sz="2800" dirty="0" err="1"/>
              <a:t>framework</a:t>
            </a:r>
            <a:r>
              <a:rPr lang="da-DK" sz="2800" dirty="0"/>
              <a:t> for </a:t>
            </a:r>
            <a:r>
              <a:rPr lang="da-DK" sz="2800" dirty="0" err="1"/>
              <a:t>Situational</a:t>
            </a:r>
            <a:r>
              <a:rPr lang="da-DK" sz="2800" dirty="0"/>
              <a:t> </a:t>
            </a:r>
            <a:r>
              <a:rPr lang="da-DK" sz="2800" dirty="0" err="1"/>
              <a:t>Awareness</a:t>
            </a:r>
            <a:endParaRPr lang="da-DK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 assessment and decision making are event-driven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Discrete Event Systems (DES) theory natural framework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Automata use language and graph theory </a:t>
            </a:r>
            <a:r>
              <a:rPr lang="en-US" dirty="0">
                <a:sym typeface="Wingdings" panose="05000000000000000000" pitchFamily="2" charset="2"/>
              </a:rPr>
              <a:t> intuitive and easy to interpret</a:t>
            </a:r>
          </a:p>
          <a:p>
            <a:pPr lvl="1"/>
            <a:r>
              <a:rPr lang="en-US" dirty="0"/>
              <a:t>Sequences of events</a:t>
            </a:r>
          </a:p>
          <a:p>
            <a:pPr lvl="1"/>
            <a:r>
              <a:rPr lang="en-US" dirty="0"/>
              <a:t>Event-based actions</a:t>
            </a:r>
          </a:p>
          <a:p>
            <a:pPr marL="2160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Framework consists of four automata:</a:t>
            </a:r>
          </a:p>
          <a:p>
            <a:pPr marL="342900" lvl="1" indent="-342900">
              <a:buAutoNum type="arabicPeriod"/>
            </a:pPr>
            <a:r>
              <a:rPr lang="en-US" dirty="0"/>
              <a:t>Perception Automaton</a:t>
            </a:r>
          </a:p>
          <a:p>
            <a:pPr marL="342900" lvl="1" indent="-342900">
              <a:buAutoNum type="arabicPeriod"/>
            </a:pPr>
            <a:r>
              <a:rPr lang="en-US" dirty="0"/>
              <a:t>Understanding Automata</a:t>
            </a:r>
          </a:p>
          <a:p>
            <a:pPr marL="342900" lvl="1" indent="-342900">
              <a:buAutoNum type="arabicPeriod"/>
            </a:pPr>
            <a:r>
              <a:rPr lang="en-US" dirty="0"/>
              <a:t>Anticipation Automata</a:t>
            </a:r>
          </a:p>
          <a:p>
            <a:pPr marL="342900" lvl="1" indent="-342900">
              <a:buAutoNum type="arabicPeriod"/>
            </a:pPr>
            <a:r>
              <a:rPr lang="en-US" dirty="0"/>
              <a:t>Coordinator Automaton</a:t>
            </a:r>
          </a:p>
          <a:p>
            <a:endParaRPr lang="da-DK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1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a-DK" sz="2800" dirty="0" err="1"/>
              <a:t>Automata-based</a:t>
            </a:r>
            <a:r>
              <a:rPr lang="da-DK" sz="2800" dirty="0"/>
              <a:t> </a:t>
            </a:r>
            <a:r>
              <a:rPr lang="da-DK" sz="2800" dirty="0" err="1"/>
              <a:t>framework</a:t>
            </a:r>
            <a:r>
              <a:rPr lang="da-DK" sz="2800" dirty="0"/>
              <a:t> for </a:t>
            </a:r>
            <a:r>
              <a:rPr lang="da-DK" sz="2800" dirty="0" err="1"/>
              <a:t>Situational</a:t>
            </a:r>
            <a:r>
              <a:rPr lang="da-DK" sz="2800" dirty="0"/>
              <a:t> </a:t>
            </a:r>
            <a:r>
              <a:rPr lang="da-DK" sz="2800" dirty="0" err="1"/>
              <a:t>Awareness</a:t>
            </a:r>
            <a:endParaRPr lang="da-DK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Understanding Automaton</a:t>
            </a:r>
          </a:p>
          <a:p>
            <a:r>
              <a:rPr lang="en-US" dirty="0"/>
              <a:t>Responsible for assigning semantic meaning to sensory input</a:t>
            </a:r>
          </a:p>
          <a:p>
            <a:r>
              <a:rPr lang="en-US" dirty="0"/>
              <a:t>Each state is a diagnostic test for a detected object</a:t>
            </a:r>
          </a:p>
          <a:p>
            <a:r>
              <a:rPr lang="en-US" dirty="0"/>
              <a:t>Each event is the result of a diagnostic test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i="1" dirty="0"/>
              <a:t>U</a:t>
            </a:r>
            <a:r>
              <a:rPr lang="en-US" baseline="-25000" dirty="0"/>
              <a:t>1</a:t>
            </a:r>
            <a:r>
              <a:rPr lang="en-US" dirty="0"/>
              <a:t> : The objects CPA is compared to a "comfort zone" distance </a:t>
            </a:r>
            <a:r>
              <a:rPr lang="en-US" dirty="0" err="1"/>
              <a:t>d</a:t>
            </a:r>
            <a:r>
              <a:rPr lang="en-US" baseline="-25000" dirty="0" err="1"/>
              <a:t>req</a:t>
            </a:r>
            <a:endParaRPr lang="en-US" baseline="-25000" dirty="0"/>
          </a:p>
          <a:p>
            <a:r>
              <a:rPr lang="en-US" i="1" dirty="0"/>
              <a:t>U</a:t>
            </a:r>
            <a:r>
              <a:rPr lang="en-US" baseline="-25000" dirty="0"/>
              <a:t>4</a:t>
            </a:r>
            <a:r>
              <a:rPr lang="en-US" dirty="0"/>
              <a:t> : Calculate own ship bearing relative to the object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8613" y="1932102"/>
            <a:ext cx="4408487" cy="40955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03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a-DK" sz="2800" dirty="0" err="1"/>
              <a:t>Automata-based</a:t>
            </a:r>
            <a:r>
              <a:rPr lang="da-DK" sz="2800" dirty="0"/>
              <a:t> </a:t>
            </a:r>
            <a:r>
              <a:rPr lang="da-DK" sz="2800" dirty="0" err="1"/>
              <a:t>framework</a:t>
            </a:r>
            <a:r>
              <a:rPr lang="da-DK" sz="2800" dirty="0"/>
              <a:t> for </a:t>
            </a:r>
            <a:r>
              <a:rPr lang="da-DK" sz="2800" dirty="0" err="1"/>
              <a:t>Situational</a:t>
            </a:r>
            <a:r>
              <a:rPr lang="da-DK" sz="2800" dirty="0"/>
              <a:t> </a:t>
            </a:r>
            <a:r>
              <a:rPr lang="da-DK" sz="2800" dirty="0" err="1"/>
              <a:t>Awareness</a:t>
            </a:r>
            <a:endParaRPr lang="da-DK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Coordinator Automaton</a:t>
            </a:r>
          </a:p>
          <a:p>
            <a:r>
              <a:rPr lang="en-US" dirty="0">
                <a:ea typeface="+mn-lt"/>
                <a:cs typeface="+mn-lt"/>
              </a:rPr>
              <a:t>Responsible for instantiating and updating </a:t>
            </a:r>
            <a:r>
              <a:rPr lang="en-US" i="1" dirty="0">
                <a:ea typeface="+mn-lt"/>
                <a:cs typeface="+mn-lt"/>
              </a:rPr>
              <a:t>Understanding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i="1" dirty="0">
                <a:ea typeface="+mn-lt"/>
                <a:cs typeface="+mn-lt"/>
              </a:rPr>
              <a:t>Anticipation </a:t>
            </a:r>
            <a:r>
              <a:rPr lang="en-US" dirty="0">
                <a:ea typeface="+mn-lt"/>
                <a:cs typeface="+mn-lt"/>
              </a:rPr>
              <a:t>automata</a:t>
            </a:r>
          </a:p>
          <a:p>
            <a:r>
              <a:rPr lang="en-US" dirty="0"/>
              <a:t>Main coordinating module of the framework</a:t>
            </a:r>
          </a:p>
          <a:p>
            <a:r>
              <a:rPr lang="en-US" dirty="0"/>
              <a:t>Acts as an intermediary layer for communication between automata instances and the rest of the autonomous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: Check type of new report</a:t>
            </a:r>
          </a:p>
          <a:p>
            <a:r>
              <a:rPr lang="en-US" i="1" dirty="0"/>
              <a:t>C</a:t>
            </a:r>
            <a:r>
              <a:rPr lang="en-US" baseline="-25000" dirty="0"/>
              <a:t>3</a:t>
            </a:r>
            <a:r>
              <a:rPr lang="en-US" dirty="0"/>
              <a:t> : </a:t>
            </a:r>
            <a:r>
              <a:rPr lang="en-US" dirty="0">
                <a:ea typeface="+mn-lt"/>
                <a:cs typeface="+mn-lt"/>
              </a:rPr>
              <a:t>Check if detected object already being tracked</a:t>
            </a:r>
            <a:endParaRPr lang="en-US" baseline="-25000" dirty="0"/>
          </a:p>
          <a:p>
            <a:endParaRPr lang="da-DK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8613" y="2585932"/>
            <a:ext cx="4408487" cy="278786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51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a-DK" sz="2800" dirty="0" err="1"/>
              <a:t>Automata-based</a:t>
            </a:r>
            <a:r>
              <a:rPr lang="da-DK" sz="2800" dirty="0"/>
              <a:t> </a:t>
            </a:r>
            <a:r>
              <a:rPr lang="da-DK" sz="2800" dirty="0" err="1"/>
              <a:t>framework</a:t>
            </a:r>
            <a:r>
              <a:rPr lang="da-DK" sz="2800" dirty="0"/>
              <a:t> for </a:t>
            </a:r>
            <a:r>
              <a:rPr lang="da-DK" sz="2800" dirty="0" err="1"/>
              <a:t>Situational</a:t>
            </a:r>
            <a:r>
              <a:rPr lang="da-DK" sz="2800" dirty="0"/>
              <a:t> </a:t>
            </a:r>
            <a:r>
              <a:rPr lang="da-DK" sz="2800" dirty="0" err="1"/>
              <a:t>Awareness</a:t>
            </a:r>
            <a:endParaRPr lang="da-DK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Perception Automaton</a:t>
            </a:r>
          </a:p>
          <a:p>
            <a:r>
              <a:rPr lang="en-US" dirty="0"/>
              <a:t>Responsible for reporting newly detected objects to the Coordinator</a:t>
            </a:r>
          </a:p>
          <a:p>
            <a:r>
              <a:rPr lang="en-US" dirty="0"/>
              <a:t>Used as a representation of the functionalities of the Perception module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: Scan for objects</a:t>
            </a:r>
          </a:p>
          <a:p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: New object detected</a:t>
            </a:r>
          </a:p>
          <a:p>
            <a:endParaRPr lang="da-DK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8613" y="2961371"/>
            <a:ext cx="4408487" cy="20369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12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a-DK" sz="2800" dirty="0" err="1"/>
              <a:t>Automata-based</a:t>
            </a:r>
            <a:r>
              <a:rPr lang="da-DK" sz="2800" dirty="0"/>
              <a:t> </a:t>
            </a:r>
            <a:r>
              <a:rPr lang="da-DK" sz="2800" dirty="0" err="1"/>
              <a:t>framework</a:t>
            </a:r>
            <a:r>
              <a:rPr lang="da-DK" sz="2800" dirty="0"/>
              <a:t> for </a:t>
            </a:r>
            <a:r>
              <a:rPr lang="da-DK" sz="2800" dirty="0" err="1"/>
              <a:t>Situational</a:t>
            </a:r>
            <a:r>
              <a:rPr lang="da-DK" sz="2800" dirty="0"/>
              <a:t> </a:t>
            </a:r>
            <a:r>
              <a:rPr lang="da-DK" sz="2800" dirty="0" err="1"/>
              <a:t>Awareness</a:t>
            </a:r>
            <a:endParaRPr lang="da-DK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2718" y="1556792"/>
            <a:ext cx="4410177" cy="454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Anticipation Automaton</a:t>
            </a:r>
          </a:p>
          <a:p>
            <a:pPr marL="197485" indent="-197485"/>
            <a:r>
              <a:rPr lang="en-US" dirty="0">
                <a:ea typeface="+mn-lt"/>
                <a:cs typeface="+mn-lt"/>
              </a:rPr>
              <a:t>Predict required behavior of own ship, based on the sematic understanding and COLREGs</a:t>
            </a:r>
          </a:p>
          <a:p>
            <a:pPr marL="197485" indent="-197485"/>
            <a:r>
              <a:rPr lang="en-US"/>
              <a:t>Implemented behaviors: </a:t>
            </a:r>
            <a:endParaRPr lang="en-US">
              <a:cs typeface="Arial"/>
            </a:endParaRPr>
          </a:p>
          <a:p>
            <a:pPr marL="413385" lvl="1" indent="-197485"/>
            <a:r>
              <a:rPr lang="en-US" sz="1400" i="1" dirty="0"/>
              <a:t>A</a:t>
            </a:r>
            <a:r>
              <a:rPr lang="en-US" sz="1400" baseline="-25000" dirty="0"/>
              <a:t>1</a:t>
            </a:r>
            <a:r>
              <a:rPr lang="en-US" sz="1400" dirty="0"/>
              <a:t> : "Stand-on" - Keep course and speed</a:t>
            </a:r>
            <a:endParaRPr lang="en-US" sz="1400" dirty="0">
              <a:cs typeface="Arial"/>
            </a:endParaRPr>
          </a:p>
          <a:p>
            <a:pPr marL="413385" lvl="1" indent="-197485"/>
            <a:r>
              <a:rPr lang="en-US" sz="1400" i="1" dirty="0"/>
              <a:t>A</a:t>
            </a:r>
            <a:r>
              <a:rPr lang="en-US" sz="1400" baseline="-25000" dirty="0"/>
              <a:t>2</a:t>
            </a:r>
            <a:r>
              <a:rPr lang="en-US" sz="1400" dirty="0"/>
              <a:t> : "Give-way" - Yield to target vessel</a:t>
            </a:r>
            <a:endParaRPr lang="en-US" sz="1400" dirty="0">
              <a:cs typeface="Arial"/>
            </a:endParaRPr>
          </a:p>
          <a:p>
            <a:pPr marL="197485" indent="-197485"/>
            <a:r>
              <a:rPr lang="en-US" dirty="0"/>
              <a:t>Events are generated by the </a:t>
            </a:r>
            <a:r>
              <a:rPr lang="en-US" i="1" dirty="0"/>
              <a:t>Coordinator</a:t>
            </a:r>
            <a:endParaRPr lang="en-US" i="1" dirty="0"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: Port side crossing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Own ship must give way (State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197485" indent="-197485"/>
            <a:endParaRPr lang="da-DK" dirty="0">
              <a:cs typeface="Arial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8613" y="3085641"/>
            <a:ext cx="4408487" cy="17884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COLREGs-based Situation Awareness for Marine Vessels - a Discrete Event Systems Approach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700564" y="1562576"/>
            <a:ext cx="4536504" cy="12903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COLREGS</a:t>
            </a:r>
            <a:r>
              <a:rPr kumimoji="0" lang="da-DK" sz="16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</a:t>
            </a:r>
            <a:r>
              <a:rPr kumimoji="0" lang="da-DK" sz="1600" b="0" i="0" u="none" strike="noStrike" cap="none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apply</a:t>
            </a:r>
            <a:r>
              <a:rPr kumimoji="0" lang="da-DK" sz="16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</a:t>
            </a:r>
            <a:r>
              <a:rPr kumimoji="0" lang="da-DK" sz="1600" b="0" i="0" u="none" strike="noStrike" cap="none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when</a:t>
            </a:r>
            <a:r>
              <a:rPr kumimoji="0" lang="da-DK" sz="16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</a:t>
            </a:r>
            <a:r>
              <a:rPr kumimoji="0" lang="da-DK" sz="1600" b="0" i="0" u="none" strike="noStrike" cap="none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there</a:t>
            </a:r>
            <a:r>
              <a:rPr kumimoji="0" lang="da-DK" sz="16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is a </a:t>
            </a:r>
            <a:r>
              <a:rPr kumimoji="0" lang="da-DK" sz="1600" b="0" i="0" u="none" strike="noStrike" cap="none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risk</a:t>
            </a:r>
            <a:r>
              <a:rPr kumimoji="0" lang="da-DK" sz="16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of </a:t>
            </a:r>
            <a:r>
              <a:rPr kumimoji="0" lang="da-DK" sz="1600" b="0" i="0" u="none" strike="noStrike" cap="none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collision</a:t>
            </a:r>
            <a:r>
              <a:rPr lang="da-DK" dirty="0">
                <a:solidFill>
                  <a:srgbClr val="FFFFFF"/>
                </a:solidFill>
                <a:ea typeface="ＭＳ Ｐゴシック" pitchFamily="-80" charset="-128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Closest</a:t>
            </a:r>
            <a:r>
              <a:rPr kumimoji="0" lang="da-DK" sz="16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Point of Approach (CPA) is </a:t>
            </a:r>
            <a:r>
              <a:rPr kumimoji="0" lang="da-DK" sz="1600" b="0" i="0" u="none" strike="noStrike" cap="none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too</a:t>
            </a:r>
            <a:r>
              <a:rPr kumimoji="0" lang="da-DK" sz="16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</a:t>
            </a:r>
            <a:r>
              <a:rPr kumimoji="0" lang="da-DK" sz="1600" b="0" i="0" u="none" strike="noStrike" cap="none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close</a:t>
            </a:r>
            <a:endParaRPr kumimoji="0" lang="da-DK" sz="1600" b="0" i="0" u="none" strike="noStrike" cap="none" normalizeH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baseline="0" dirty="0">
                <a:solidFill>
                  <a:srgbClr val="FFFFFF"/>
                </a:solidFill>
                <a:ea typeface="ＭＳ Ｐゴシック" pitchFamily="-80" charset="-128"/>
              </a:rPr>
              <a:t>Time to CPA (TCPA) is </a:t>
            </a:r>
            <a:r>
              <a:rPr lang="da-DK" baseline="0" dirty="0" err="1">
                <a:solidFill>
                  <a:srgbClr val="FFFFFF"/>
                </a:solidFill>
                <a:ea typeface="ＭＳ Ｐゴシック" pitchFamily="-80" charset="-128"/>
              </a:rPr>
              <a:t>close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7534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4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Props1.xml><?xml version="1.0" encoding="utf-8"?>
<ds:datastoreItem xmlns:ds="http://schemas.openxmlformats.org/officeDocument/2006/customXml" ds:itemID="{11FAAC39-0A3A-4CC2-A9C1-60940B78AE17}">
  <ds:schemaRefs/>
</ds:datastoreItem>
</file>

<file path=customXml/itemProps2.xml><?xml version="1.0" encoding="utf-8"?>
<ds:datastoreItem xmlns:ds="http://schemas.openxmlformats.org/officeDocument/2006/customXml" ds:itemID="{56C8BFB2-A911-4310-9D4A-421D773FAFA6}">
  <ds:schemaRefs/>
</ds:datastoreItem>
</file>

<file path=customXml/itemProps3.xml><?xml version="1.0" encoding="utf-8"?>
<ds:datastoreItem xmlns:ds="http://schemas.openxmlformats.org/officeDocument/2006/customXml" ds:itemID="{05DC2B94-7C1B-4C14-83B0-9CD2A82C27E0}">
  <ds:schemaRefs/>
</ds:datastoreItem>
</file>

<file path=customXml/itemProps4.xml><?xml version="1.0" encoding="utf-8"?>
<ds:datastoreItem xmlns:ds="http://schemas.openxmlformats.org/officeDocument/2006/customXml" ds:itemID="{1334258C-C3E7-4029-A615-C886A240FB1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439</TotalTime>
  <Words>1036</Words>
  <Application>Microsoft Office PowerPoint</Application>
  <PresentationFormat>Custom</PresentationFormat>
  <Paragraphs>219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Arial</vt:lpstr>
      <vt:lpstr>Calibri</vt:lpstr>
      <vt:lpstr>DejaVu Sans</vt:lpstr>
      <vt:lpstr>Symbol</vt:lpstr>
      <vt:lpstr>Times New Roman</vt:lpstr>
      <vt:lpstr>Verdana</vt:lpstr>
      <vt:lpstr>Wingdings</vt:lpstr>
      <vt:lpstr>Blank</vt:lpstr>
      <vt:lpstr>Office Theme</vt:lpstr>
      <vt:lpstr>PowerPoint Presentation</vt:lpstr>
      <vt:lpstr>Motivation - Navigational Process</vt:lpstr>
      <vt:lpstr>PowerPoint Presentation</vt:lpstr>
      <vt:lpstr>Situational Awareness – What is it?</vt:lpstr>
      <vt:lpstr>Automata-based framework for Situational Awareness</vt:lpstr>
      <vt:lpstr>Automata-based framework for Situational Awareness</vt:lpstr>
      <vt:lpstr>Automata-based framework for Situational Awareness</vt:lpstr>
      <vt:lpstr>Automata-based framework for Situational Awareness</vt:lpstr>
      <vt:lpstr>Automata-based framework for Situational Awareness</vt:lpstr>
      <vt:lpstr>Automata-based framework for Situational Awareness</vt:lpstr>
      <vt:lpstr>Automata-based framework for Situational Awareness</vt:lpstr>
      <vt:lpstr>Automata-based framework for Situational Awareness</vt:lpstr>
      <vt:lpstr>Example Scenario – Head on</vt:lpstr>
      <vt:lpstr>Example Scenario – Head on</vt:lpstr>
      <vt:lpstr>Example Scenario – Head on</vt:lpstr>
      <vt:lpstr>Conclusions and future work</vt:lpstr>
      <vt:lpstr>Thank you for your attention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Nicholas Hansen</dc:creator>
  <cp:lastModifiedBy>Peter Nicholas Hansen</cp:lastModifiedBy>
  <cp:revision>231</cp:revision>
  <dcterms:created xsi:type="dcterms:W3CDTF">2020-06-11T08:47:25Z</dcterms:created>
  <dcterms:modified xsi:type="dcterms:W3CDTF">2020-06-24T08:41:39Z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