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61" r:id="rId4"/>
    <p:sldId id="275" r:id="rId5"/>
    <p:sldId id="262" r:id="rId6"/>
    <p:sldId id="260" r:id="rId7"/>
    <p:sldId id="259" r:id="rId8"/>
    <p:sldId id="263" r:id="rId9"/>
    <p:sldId id="264" r:id="rId10"/>
    <p:sldId id="266" r:id="rId11"/>
    <p:sldId id="274" r:id="rId12"/>
    <p:sldId id="276" r:id="rId13"/>
    <p:sldId id="277" r:id="rId14"/>
    <p:sldId id="268" r:id="rId15"/>
    <p:sldId id="270" r:id="rId16"/>
    <p:sldId id="271" r:id="rId17"/>
    <p:sldId id="272" r:id="rId18"/>
    <p:sldId id="27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78BD9-6F34-43AC-853B-F54FE961C1F0}" type="doc">
      <dgm:prSet loTypeId="urn:microsoft.com/office/officeart/2018/5/layout/IconLeaf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48BB57F6-9B97-49A2-B587-F9E3AF221CE0}">
      <dgm:prSet/>
      <dgm:spPr/>
      <dgm:t>
        <a:bodyPr/>
        <a:lstStyle/>
        <a:p>
          <a:pPr>
            <a:lnSpc>
              <a:spcPct val="100000"/>
            </a:lnSpc>
            <a:defRPr cap="all"/>
          </a:pPr>
          <a:r>
            <a:rPr lang="en-US"/>
            <a:t>-image recognition</a:t>
          </a:r>
        </a:p>
      </dgm:t>
    </dgm:pt>
    <dgm:pt modelId="{09F7D400-2010-411A-B337-3AA68B188E26}" type="parTrans" cxnId="{BE68810B-A6A8-4D87-9778-0887EC6A355F}">
      <dgm:prSet/>
      <dgm:spPr/>
      <dgm:t>
        <a:bodyPr/>
        <a:lstStyle/>
        <a:p>
          <a:endParaRPr lang="en-US"/>
        </a:p>
      </dgm:t>
    </dgm:pt>
    <dgm:pt modelId="{F2E625B2-F340-486D-9193-D90BD6639197}" type="sibTrans" cxnId="{BE68810B-A6A8-4D87-9778-0887EC6A355F}">
      <dgm:prSet/>
      <dgm:spPr/>
      <dgm:t>
        <a:bodyPr/>
        <a:lstStyle/>
        <a:p>
          <a:endParaRPr lang="en-US"/>
        </a:p>
      </dgm:t>
    </dgm:pt>
    <dgm:pt modelId="{3678C700-0553-4561-AD07-711247BDEEDC}">
      <dgm:prSet/>
      <dgm:spPr/>
      <dgm:t>
        <a:bodyPr/>
        <a:lstStyle/>
        <a:p>
          <a:pPr>
            <a:lnSpc>
              <a:spcPct val="100000"/>
            </a:lnSpc>
            <a:defRPr cap="all"/>
          </a:pPr>
          <a:r>
            <a:rPr lang="en-US"/>
            <a:t>-computer vision</a:t>
          </a:r>
        </a:p>
      </dgm:t>
    </dgm:pt>
    <dgm:pt modelId="{B906FDD4-F6CA-4B50-BD2B-3428F5AC3868}" type="parTrans" cxnId="{6BD370A9-D4C8-413F-A6E9-A16FDF7C292B}">
      <dgm:prSet/>
      <dgm:spPr/>
      <dgm:t>
        <a:bodyPr/>
        <a:lstStyle/>
        <a:p>
          <a:endParaRPr lang="en-US"/>
        </a:p>
      </dgm:t>
    </dgm:pt>
    <dgm:pt modelId="{FCCDADF8-A3DC-4FE9-8F4B-694092DEB7EC}" type="sibTrans" cxnId="{6BD370A9-D4C8-413F-A6E9-A16FDF7C292B}">
      <dgm:prSet/>
      <dgm:spPr/>
      <dgm:t>
        <a:bodyPr/>
        <a:lstStyle/>
        <a:p>
          <a:endParaRPr lang="en-US"/>
        </a:p>
      </dgm:t>
    </dgm:pt>
    <dgm:pt modelId="{FE3F361B-583D-40B2-BEF2-52B8B79E5A4B}">
      <dgm:prSet/>
      <dgm:spPr/>
      <dgm:t>
        <a:bodyPr/>
        <a:lstStyle/>
        <a:p>
          <a:pPr>
            <a:lnSpc>
              <a:spcPct val="100000"/>
            </a:lnSpc>
            <a:defRPr cap="all"/>
          </a:pPr>
          <a:r>
            <a:rPr lang="en-US"/>
            <a:t>-speech and character recognition</a:t>
          </a:r>
        </a:p>
      </dgm:t>
    </dgm:pt>
    <dgm:pt modelId="{26DCBA95-7BF0-42B2-B4ED-94314BE8602B}" type="parTrans" cxnId="{0B9DEAA0-902C-4777-9773-DF22C2EBF37F}">
      <dgm:prSet/>
      <dgm:spPr/>
      <dgm:t>
        <a:bodyPr/>
        <a:lstStyle/>
        <a:p>
          <a:endParaRPr lang="en-US"/>
        </a:p>
      </dgm:t>
    </dgm:pt>
    <dgm:pt modelId="{E8D11B5F-B630-4390-B65E-29C0C1295939}" type="sibTrans" cxnId="{0B9DEAA0-902C-4777-9773-DF22C2EBF37F}">
      <dgm:prSet/>
      <dgm:spPr/>
      <dgm:t>
        <a:bodyPr/>
        <a:lstStyle/>
        <a:p>
          <a:endParaRPr lang="en-US"/>
        </a:p>
      </dgm:t>
    </dgm:pt>
    <dgm:pt modelId="{3E5050E2-9141-4297-B3DC-4C331714204A}">
      <dgm:prSet/>
      <dgm:spPr/>
      <dgm:t>
        <a:bodyPr/>
        <a:lstStyle/>
        <a:p>
          <a:pPr>
            <a:lnSpc>
              <a:spcPct val="100000"/>
            </a:lnSpc>
            <a:defRPr cap="all"/>
          </a:pPr>
          <a:r>
            <a:rPr lang="en-US"/>
            <a:t>-named entity recognition</a:t>
          </a:r>
        </a:p>
      </dgm:t>
    </dgm:pt>
    <dgm:pt modelId="{A9FB34B0-B14F-45A4-8A74-D324626327D9}" type="parTrans" cxnId="{47D91D80-A676-47D5-82D4-E3881F1AAC8A}">
      <dgm:prSet/>
      <dgm:spPr/>
      <dgm:t>
        <a:bodyPr/>
        <a:lstStyle/>
        <a:p>
          <a:endParaRPr lang="en-US"/>
        </a:p>
      </dgm:t>
    </dgm:pt>
    <dgm:pt modelId="{7FD26378-B636-45E1-999B-1AB7B4F71E00}" type="sibTrans" cxnId="{47D91D80-A676-47D5-82D4-E3881F1AAC8A}">
      <dgm:prSet/>
      <dgm:spPr/>
      <dgm:t>
        <a:bodyPr/>
        <a:lstStyle/>
        <a:p>
          <a:endParaRPr lang="en-US"/>
        </a:p>
      </dgm:t>
    </dgm:pt>
    <dgm:pt modelId="{0D3A69DE-9203-4AD5-9709-93A8E869FAE4}">
      <dgm:prSet/>
      <dgm:spPr/>
      <dgm:t>
        <a:bodyPr/>
        <a:lstStyle/>
        <a:p>
          <a:pPr>
            <a:lnSpc>
              <a:spcPct val="100000"/>
            </a:lnSpc>
            <a:defRPr cap="all"/>
          </a:pPr>
          <a:r>
            <a:rPr lang="en-US"/>
            <a:t>-language generation</a:t>
          </a:r>
        </a:p>
      </dgm:t>
    </dgm:pt>
    <dgm:pt modelId="{B08403F6-61B5-4030-B499-923C9C52AE45}" type="parTrans" cxnId="{DEDD0BEF-8865-4BFB-8955-DC20E87E93E0}">
      <dgm:prSet/>
      <dgm:spPr/>
      <dgm:t>
        <a:bodyPr/>
        <a:lstStyle/>
        <a:p>
          <a:endParaRPr lang="en-US"/>
        </a:p>
      </dgm:t>
    </dgm:pt>
    <dgm:pt modelId="{CE6621E1-9AAB-4F0C-BFF0-B671DB7615C6}" type="sibTrans" cxnId="{DEDD0BEF-8865-4BFB-8955-DC20E87E93E0}">
      <dgm:prSet/>
      <dgm:spPr/>
      <dgm:t>
        <a:bodyPr/>
        <a:lstStyle/>
        <a:p>
          <a:endParaRPr lang="en-US"/>
        </a:p>
      </dgm:t>
    </dgm:pt>
    <dgm:pt modelId="{68AD8063-46D6-45B0-BE53-1D8F892C8123}" type="pres">
      <dgm:prSet presAssocID="{33778BD9-6F34-43AC-853B-F54FE961C1F0}" presName="root" presStyleCnt="0">
        <dgm:presLayoutVars>
          <dgm:dir/>
          <dgm:resizeHandles val="exact"/>
        </dgm:presLayoutVars>
      </dgm:prSet>
      <dgm:spPr/>
    </dgm:pt>
    <dgm:pt modelId="{7024DFF2-290E-4233-A9A4-428C62B685F4}" type="pres">
      <dgm:prSet presAssocID="{48BB57F6-9B97-49A2-B587-F9E3AF221CE0}" presName="compNode" presStyleCnt="0"/>
      <dgm:spPr/>
    </dgm:pt>
    <dgm:pt modelId="{9151CB3A-BCCF-4E9A-8771-17C4090E65F7}" type="pres">
      <dgm:prSet presAssocID="{48BB57F6-9B97-49A2-B587-F9E3AF221CE0}" presName="iconBgRect" presStyleLbl="bgShp" presStyleIdx="0" presStyleCnt="5"/>
      <dgm:spPr>
        <a:prstGeom prst="round2DiagRect">
          <a:avLst>
            <a:gd name="adj1" fmla="val 29727"/>
            <a:gd name="adj2" fmla="val 0"/>
          </a:avLst>
        </a:prstGeom>
      </dgm:spPr>
    </dgm:pt>
    <dgm:pt modelId="{0D20492B-B107-4D3B-A9C7-C08C9FB03A28}" type="pres">
      <dgm:prSet presAssocID="{48BB57F6-9B97-49A2-B587-F9E3AF221C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7FA7A1E8-D6C2-4FF9-816E-214E47FF88BA}" type="pres">
      <dgm:prSet presAssocID="{48BB57F6-9B97-49A2-B587-F9E3AF221CE0}" presName="spaceRect" presStyleCnt="0"/>
      <dgm:spPr/>
    </dgm:pt>
    <dgm:pt modelId="{09F16E76-FC4B-4883-8473-EA7C954CB1D4}" type="pres">
      <dgm:prSet presAssocID="{48BB57F6-9B97-49A2-B587-F9E3AF221CE0}" presName="textRect" presStyleLbl="revTx" presStyleIdx="0" presStyleCnt="5">
        <dgm:presLayoutVars>
          <dgm:chMax val="1"/>
          <dgm:chPref val="1"/>
        </dgm:presLayoutVars>
      </dgm:prSet>
      <dgm:spPr/>
    </dgm:pt>
    <dgm:pt modelId="{260A1190-4FF9-4FCB-AE76-46A755761010}" type="pres">
      <dgm:prSet presAssocID="{F2E625B2-F340-486D-9193-D90BD6639197}" presName="sibTrans" presStyleCnt="0"/>
      <dgm:spPr/>
    </dgm:pt>
    <dgm:pt modelId="{5109A198-CAE6-49C8-B229-18FFD5D9F1A9}" type="pres">
      <dgm:prSet presAssocID="{3678C700-0553-4561-AD07-711247BDEEDC}" presName="compNode" presStyleCnt="0"/>
      <dgm:spPr/>
    </dgm:pt>
    <dgm:pt modelId="{C49E8800-FA9A-4D6B-B93C-51A092523C9A}" type="pres">
      <dgm:prSet presAssocID="{3678C700-0553-4561-AD07-711247BDEEDC}" presName="iconBgRect" presStyleLbl="bgShp" presStyleIdx="1" presStyleCnt="5"/>
      <dgm:spPr>
        <a:prstGeom prst="round2DiagRect">
          <a:avLst>
            <a:gd name="adj1" fmla="val 29727"/>
            <a:gd name="adj2" fmla="val 0"/>
          </a:avLst>
        </a:prstGeom>
      </dgm:spPr>
    </dgm:pt>
    <dgm:pt modelId="{C69DD5AF-9E6D-49C7-9AFE-F37DFE9613BF}" type="pres">
      <dgm:prSet presAssocID="{3678C700-0553-4561-AD07-711247BDEE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DF42D665-BB3B-47CE-AF71-9DD69854AC55}" type="pres">
      <dgm:prSet presAssocID="{3678C700-0553-4561-AD07-711247BDEEDC}" presName="spaceRect" presStyleCnt="0"/>
      <dgm:spPr/>
    </dgm:pt>
    <dgm:pt modelId="{2B02A1B2-3082-4A29-87F9-DCF744E9163A}" type="pres">
      <dgm:prSet presAssocID="{3678C700-0553-4561-AD07-711247BDEEDC}" presName="textRect" presStyleLbl="revTx" presStyleIdx="1" presStyleCnt="5">
        <dgm:presLayoutVars>
          <dgm:chMax val="1"/>
          <dgm:chPref val="1"/>
        </dgm:presLayoutVars>
      </dgm:prSet>
      <dgm:spPr/>
    </dgm:pt>
    <dgm:pt modelId="{5C9A3A37-59C2-46A0-9EE9-83B71AFADE8A}" type="pres">
      <dgm:prSet presAssocID="{FCCDADF8-A3DC-4FE9-8F4B-694092DEB7EC}" presName="sibTrans" presStyleCnt="0"/>
      <dgm:spPr/>
    </dgm:pt>
    <dgm:pt modelId="{30531635-AE22-4FFB-B30B-7EF3FCC1712E}" type="pres">
      <dgm:prSet presAssocID="{FE3F361B-583D-40B2-BEF2-52B8B79E5A4B}" presName="compNode" presStyleCnt="0"/>
      <dgm:spPr/>
    </dgm:pt>
    <dgm:pt modelId="{F83720B8-798B-452D-AF9E-5946B92CC88F}" type="pres">
      <dgm:prSet presAssocID="{FE3F361B-583D-40B2-BEF2-52B8B79E5A4B}" presName="iconBgRect" presStyleLbl="bgShp" presStyleIdx="2" presStyleCnt="5"/>
      <dgm:spPr>
        <a:prstGeom prst="round2DiagRect">
          <a:avLst>
            <a:gd name="adj1" fmla="val 29727"/>
            <a:gd name="adj2" fmla="val 0"/>
          </a:avLst>
        </a:prstGeom>
      </dgm:spPr>
    </dgm:pt>
    <dgm:pt modelId="{CBDFA1A0-2EE8-41D6-97E1-D4DCBBB426C9}" type="pres">
      <dgm:prSet presAssocID="{FE3F361B-583D-40B2-BEF2-52B8B79E5A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 microphone"/>
        </a:ext>
      </dgm:extLst>
    </dgm:pt>
    <dgm:pt modelId="{73ED3877-2BAD-48AD-B5FC-3D1164DEB0D9}" type="pres">
      <dgm:prSet presAssocID="{FE3F361B-583D-40B2-BEF2-52B8B79E5A4B}" presName="spaceRect" presStyleCnt="0"/>
      <dgm:spPr/>
    </dgm:pt>
    <dgm:pt modelId="{8FA92B9E-C09A-46E0-A786-66A1A4B07B01}" type="pres">
      <dgm:prSet presAssocID="{FE3F361B-583D-40B2-BEF2-52B8B79E5A4B}" presName="textRect" presStyleLbl="revTx" presStyleIdx="2" presStyleCnt="5">
        <dgm:presLayoutVars>
          <dgm:chMax val="1"/>
          <dgm:chPref val="1"/>
        </dgm:presLayoutVars>
      </dgm:prSet>
      <dgm:spPr/>
    </dgm:pt>
    <dgm:pt modelId="{232BC541-5C84-4BC6-8188-F5D93E9A3A23}" type="pres">
      <dgm:prSet presAssocID="{E8D11B5F-B630-4390-B65E-29C0C1295939}" presName="sibTrans" presStyleCnt="0"/>
      <dgm:spPr/>
    </dgm:pt>
    <dgm:pt modelId="{E340BF96-8F16-4A96-A34E-C5CD093EC616}" type="pres">
      <dgm:prSet presAssocID="{3E5050E2-9141-4297-B3DC-4C331714204A}" presName="compNode" presStyleCnt="0"/>
      <dgm:spPr/>
    </dgm:pt>
    <dgm:pt modelId="{578640E8-24B4-4FD2-BEC6-99C9CF34C6EB}" type="pres">
      <dgm:prSet presAssocID="{3E5050E2-9141-4297-B3DC-4C331714204A}" presName="iconBgRect" presStyleLbl="bgShp" presStyleIdx="3" presStyleCnt="5"/>
      <dgm:spPr>
        <a:prstGeom prst="round2DiagRect">
          <a:avLst>
            <a:gd name="adj1" fmla="val 29727"/>
            <a:gd name="adj2" fmla="val 0"/>
          </a:avLst>
        </a:prstGeom>
      </dgm:spPr>
    </dgm:pt>
    <dgm:pt modelId="{C81F6D3F-01A7-4AB5-A822-4734AF000B93}" type="pres">
      <dgm:prSet presAssocID="{3E5050E2-9141-4297-B3DC-4C33171420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E0620B83-79B5-490E-9C55-F72DC6289DFA}" type="pres">
      <dgm:prSet presAssocID="{3E5050E2-9141-4297-B3DC-4C331714204A}" presName="spaceRect" presStyleCnt="0"/>
      <dgm:spPr/>
    </dgm:pt>
    <dgm:pt modelId="{31B300E2-9559-47F8-942F-190B6C04EB2E}" type="pres">
      <dgm:prSet presAssocID="{3E5050E2-9141-4297-B3DC-4C331714204A}" presName="textRect" presStyleLbl="revTx" presStyleIdx="3" presStyleCnt="5">
        <dgm:presLayoutVars>
          <dgm:chMax val="1"/>
          <dgm:chPref val="1"/>
        </dgm:presLayoutVars>
      </dgm:prSet>
      <dgm:spPr/>
    </dgm:pt>
    <dgm:pt modelId="{D15DC28E-2444-469E-8AA4-8415B6B555E1}" type="pres">
      <dgm:prSet presAssocID="{7FD26378-B636-45E1-999B-1AB7B4F71E00}" presName="sibTrans" presStyleCnt="0"/>
      <dgm:spPr/>
    </dgm:pt>
    <dgm:pt modelId="{D500AE2B-2279-4594-9D84-DED05967E675}" type="pres">
      <dgm:prSet presAssocID="{0D3A69DE-9203-4AD5-9709-93A8E869FAE4}" presName="compNode" presStyleCnt="0"/>
      <dgm:spPr/>
    </dgm:pt>
    <dgm:pt modelId="{60F15585-9BB1-43C5-A9B1-48E25CDB4A37}" type="pres">
      <dgm:prSet presAssocID="{0D3A69DE-9203-4AD5-9709-93A8E869FAE4}" presName="iconBgRect" presStyleLbl="bgShp" presStyleIdx="4" presStyleCnt="5"/>
      <dgm:spPr>
        <a:prstGeom prst="round2DiagRect">
          <a:avLst>
            <a:gd name="adj1" fmla="val 29727"/>
            <a:gd name="adj2" fmla="val 0"/>
          </a:avLst>
        </a:prstGeom>
      </dgm:spPr>
    </dgm:pt>
    <dgm:pt modelId="{C6967495-7B24-44B4-B651-A72F631B1E13}" type="pres">
      <dgm:prSet presAssocID="{0D3A69DE-9203-4AD5-9709-93A8E869FAE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rve"/>
        </a:ext>
      </dgm:extLst>
    </dgm:pt>
    <dgm:pt modelId="{C3EFECCC-6498-40E1-9637-83C0B08B0A4A}" type="pres">
      <dgm:prSet presAssocID="{0D3A69DE-9203-4AD5-9709-93A8E869FAE4}" presName="spaceRect" presStyleCnt="0"/>
      <dgm:spPr/>
    </dgm:pt>
    <dgm:pt modelId="{0B9FEDE9-E49D-4FC2-A185-015F4F8D3F0D}" type="pres">
      <dgm:prSet presAssocID="{0D3A69DE-9203-4AD5-9709-93A8E869FAE4}" presName="textRect" presStyleLbl="revTx" presStyleIdx="4" presStyleCnt="5">
        <dgm:presLayoutVars>
          <dgm:chMax val="1"/>
          <dgm:chPref val="1"/>
        </dgm:presLayoutVars>
      </dgm:prSet>
      <dgm:spPr/>
    </dgm:pt>
  </dgm:ptLst>
  <dgm:cxnLst>
    <dgm:cxn modelId="{BE68810B-A6A8-4D87-9778-0887EC6A355F}" srcId="{33778BD9-6F34-43AC-853B-F54FE961C1F0}" destId="{48BB57F6-9B97-49A2-B587-F9E3AF221CE0}" srcOrd="0" destOrd="0" parTransId="{09F7D400-2010-411A-B337-3AA68B188E26}" sibTransId="{F2E625B2-F340-486D-9193-D90BD6639197}"/>
    <dgm:cxn modelId="{782C5D1C-9984-4BEA-8FAD-7593086F7A41}" type="presOf" srcId="{48BB57F6-9B97-49A2-B587-F9E3AF221CE0}" destId="{09F16E76-FC4B-4883-8473-EA7C954CB1D4}" srcOrd="0" destOrd="0" presId="urn:microsoft.com/office/officeart/2018/5/layout/IconLeafLabelList"/>
    <dgm:cxn modelId="{6ECBBC60-FD13-4159-9001-30ECB0D711EE}" type="presOf" srcId="{FE3F361B-583D-40B2-BEF2-52B8B79E5A4B}" destId="{8FA92B9E-C09A-46E0-A786-66A1A4B07B01}" srcOrd="0" destOrd="0" presId="urn:microsoft.com/office/officeart/2018/5/layout/IconLeafLabelList"/>
    <dgm:cxn modelId="{0F46007B-C589-4B7D-8E05-9C84DBE21B7D}" type="presOf" srcId="{3678C700-0553-4561-AD07-711247BDEEDC}" destId="{2B02A1B2-3082-4A29-87F9-DCF744E9163A}" srcOrd="0" destOrd="0" presId="urn:microsoft.com/office/officeart/2018/5/layout/IconLeafLabelList"/>
    <dgm:cxn modelId="{47D91D80-A676-47D5-82D4-E3881F1AAC8A}" srcId="{33778BD9-6F34-43AC-853B-F54FE961C1F0}" destId="{3E5050E2-9141-4297-B3DC-4C331714204A}" srcOrd="3" destOrd="0" parTransId="{A9FB34B0-B14F-45A4-8A74-D324626327D9}" sibTransId="{7FD26378-B636-45E1-999B-1AB7B4F71E00}"/>
    <dgm:cxn modelId="{455B5C84-50AF-465B-A66F-9509057A25C2}" type="presOf" srcId="{3E5050E2-9141-4297-B3DC-4C331714204A}" destId="{31B300E2-9559-47F8-942F-190B6C04EB2E}" srcOrd="0" destOrd="0" presId="urn:microsoft.com/office/officeart/2018/5/layout/IconLeafLabelList"/>
    <dgm:cxn modelId="{0B9DEAA0-902C-4777-9773-DF22C2EBF37F}" srcId="{33778BD9-6F34-43AC-853B-F54FE961C1F0}" destId="{FE3F361B-583D-40B2-BEF2-52B8B79E5A4B}" srcOrd="2" destOrd="0" parTransId="{26DCBA95-7BF0-42B2-B4ED-94314BE8602B}" sibTransId="{E8D11B5F-B630-4390-B65E-29C0C1295939}"/>
    <dgm:cxn modelId="{8084B0A6-DC18-4994-8EE6-525DB6555586}" type="presOf" srcId="{0D3A69DE-9203-4AD5-9709-93A8E869FAE4}" destId="{0B9FEDE9-E49D-4FC2-A185-015F4F8D3F0D}" srcOrd="0" destOrd="0" presId="urn:microsoft.com/office/officeart/2018/5/layout/IconLeafLabelList"/>
    <dgm:cxn modelId="{6BD370A9-D4C8-413F-A6E9-A16FDF7C292B}" srcId="{33778BD9-6F34-43AC-853B-F54FE961C1F0}" destId="{3678C700-0553-4561-AD07-711247BDEEDC}" srcOrd="1" destOrd="0" parTransId="{B906FDD4-F6CA-4B50-BD2B-3428F5AC3868}" sibTransId="{FCCDADF8-A3DC-4FE9-8F4B-694092DEB7EC}"/>
    <dgm:cxn modelId="{4876C5B1-1B3E-4E1B-ABD1-522222C078AE}" type="presOf" srcId="{33778BD9-6F34-43AC-853B-F54FE961C1F0}" destId="{68AD8063-46D6-45B0-BE53-1D8F892C8123}" srcOrd="0" destOrd="0" presId="urn:microsoft.com/office/officeart/2018/5/layout/IconLeafLabelList"/>
    <dgm:cxn modelId="{DEDD0BEF-8865-4BFB-8955-DC20E87E93E0}" srcId="{33778BD9-6F34-43AC-853B-F54FE961C1F0}" destId="{0D3A69DE-9203-4AD5-9709-93A8E869FAE4}" srcOrd="4" destOrd="0" parTransId="{B08403F6-61B5-4030-B499-923C9C52AE45}" sibTransId="{CE6621E1-9AAB-4F0C-BFF0-B671DB7615C6}"/>
    <dgm:cxn modelId="{A5F369C4-649E-4473-8A97-B15A364E3070}" type="presParOf" srcId="{68AD8063-46D6-45B0-BE53-1D8F892C8123}" destId="{7024DFF2-290E-4233-A9A4-428C62B685F4}" srcOrd="0" destOrd="0" presId="urn:microsoft.com/office/officeart/2018/5/layout/IconLeafLabelList"/>
    <dgm:cxn modelId="{0E6AEB9D-80E8-48DD-A981-4884DA4A85C9}" type="presParOf" srcId="{7024DFF2-290E-4233-A9A4-428C62B685F4}" destId="{9151CB3A-BCCF-4E9A-8771-17C4090E65F7}" srcOrd="0" destOrd="0" presId="urn:microsoft.com/office/officeart/2018/5/layout/IconLeafLabelList"/>
    <dgm:cxn modelId="{EAC6ECBB-F244-4F87-9CC1-637BF032C52E}" type="presParOf" srcId="{7024DFF2-290E-4233-A9A4-428C62B685F4}" destId="{0D20492B-B107-4D3B-A9C7-C08C9FB03A28}" srcOrd="1" destOrd="0" presId="urn:microsoft.com/office/officeart/2018/5/layout/IconLeafLabelList"/>
    <dgm:cxn modelId="{DE8046E9-5EC7-416C-8475-FFE77D2E8BD6}" type="presParOf" srcId="{7024DFF2-290E-4233-A9A4-428C62B685F4}" destId="{7FA7A1E8-D6C2-4FF9-816E-214E47FF88BA}" srcOrd="2" destOrd="0" presId="urn:microsoft.com/office/officeart/2018/5/layout/IconLeafLabelList"/>
    <dgm:cxn modelId="{EB5086EB-A753-46C9-9CA8-E90389A6E889}" type="presParOf" srcId="{7024DFF2-290E-4233-A9A4-428C62B685F4}" destId="{09F16E76-FC4B-4883-8473-EA7C954CB1D4}" srcOrd="3" destOrd="0" presId="urn:microsoft.com/office/officeart/2018/5/layout/IconLeafLabelList"/>
    <dgm:cxn modelId="{520F6643-249F-42D6-BF6B-275ADD5EBD66}" type="presParOf" srcId="{68AD8063-46D6-45B0-BE53-1D8F892C8123}" destId="{260A1190-4FF9-4FCB-AE76-46A755761010}" srcOrd="1" destOrd="0" presId="urn:microsoft.com/office/officeart/2018/5/layout/IconLeafLabelList"/>
    <dgm:cxn modelId="{0B9AC616-DA5A-4CB7-9AE1-5B81266CF330}" type="presParOf" srcId="{68AD8063-46D6-45B0-BE53-1D8F892C8123}" destId="{5109A198-CAE6-49C8-B229-18FFD5D9F1A9}" srcOrd="2" destOrd="0" presId="urn:microsoft.com/office/officeart/2018/5/layout/IconLeafLabelList"/>
    <dgm:cxn modelId="{C378E312-5917-4B3A-9B49-C4F19E5D259D}" type="presParOf" srcId="{5109A198-CAE6-49C8-B229-18FFD5D9F1A9}" destId="{C49E8800-FA9A-4D6B-B93C-51A092523C9A}" srcOrd="0" destOrd="0" presId="urn:microsoft.com/office/officeart/2018/5/layout/IconLeafLabelList"/>
    <dgm:cxn modelId="{D487044D-21DF-4E3D-84E2-15609F458646}" type="presParOf" srcId="{5109A198-CAE6-49C8-B229-18FFD5D9F1A9}" destId="{C69DD5AF-9E6D-49C7-9AFE-F37DFE9613BF}" srcOrd="1" destOrd="0" presId="urn:microsoft.com/office/officeart/2018/5/layout/IconLeafLabelList"/>
    <dgm:cxn modelId="{7F207C5E-441D-4C7D-BF95-AEB582FD1BD6}" type="presParOf" srcId="{5109A198-CAE6-49C8-B229-18FFD5D9F1A9}" destId="{DF42D665-BB3B-47CE-AF71-9DD69854AC55}" srcOrd="2" destOrd="0" presId="urn:microsoft.com/office/officeart/2018/5/layout/IconLeafLabelList"/>
    <dgm:cxn modelId="{83341EA4-F698-4991-A14C-639ABC9B4102}" type="presParOf" srcId="{5109A198-CAE6-49C8-B229-18FFD5D9F1A9}" destId="{2B02A1B2-3082-4A29-87F9-DCF744E9163A}" srcOrd="3" destOrd="0" presId="urn:microsoft.com/office/officeart/2018/5/layout/IconLeafLabelList"/>
    <dgm:cxn modelId="{240ECAC0-8FEE-44D2-B501-9998BA80CA3C}" type="presParOf" srcId="{68AD8063-46D6-45B0-BE53-1D8F892C8123}" destId="{5C9A3A37-59C2-46A0-9EE9-83B71AFADE8A}" srcOrd="3" destOrd="0" presId="urn:microsoft.com/office/officeart/2018/5/layout/IconLeafLabelList"/>
    <dgm:cxn modelId="{B775B3CC-77AF-4B90-A38D-47CAC3D44FE9}" type="presParOf" srcId="{68AD8063-46D6-45B0-BE53-1D8F892C8123}" destId="{30531635-AE22-4FFB-B30B-7EF3FCC1712E}" srcOrd="4" destOrd="0" presId="urn:microsoft.com/office/officeart/2018/5/layout/IconLeafLabelList"/>
    <dgm:cxn modelId="{ECC85E33-97B3-4CAD-AB7F-0C8CD3AA7DED}" type="presParOf" srcId="{30531635-AE22-4FFB-B30B-7EF3FCC1712E}" destId="{F83720B8-798B-452D-AF9E-5946B92CC88F}" srcOrd="0" destOrd="0" presId="urn:microsoft.com/office/officeart/2018/5/layout/IconLeafLabelList"/>
    <dgm:cxn modelId="{4C6DCB40-7F7E-47D5-A914-89D474962509}" type="presParOf" srcId="{30531635-AE22-4FFB-B30B-7EF3FCC1712E}" destId="{CBDFA1A0-2EE8-41D6-97E1-D4DCBBB426C9}" srcOrd="1" destOrd="0" presId="urn:microsoft.com/office/officeart/2018/5/layout/IconLeafLabelList"/>
    <dgm:cxn modelId="{1528E594-0C9F-43D1-8992-67EDCA34770E}" type="presParOf" srcId="{30531635-AE22-4FFB-B30B-7EF3FCC1712E}" destId="{73ED3877-2BAD-48AD-B5FC-3D1164DEB0D9}" srcOrd="2" destOrd="0" presId="urn:microsoft.com/office/officeart/2018/5/layout/IconLeafLabelList"/>
    <dgm:cxn modelId="{278258D5-B76E-4F1F-82AE-456BBC8E1864}" type="presParOf" srcId="{30531635-AE22-4FFB-B30B-7EF3FCC1712E}" destId="{8FA92B9E-C09A-46E0-A786-66A1A4B07B01}" srcOrd="3" destOrd="0" presId="urn:microsoft.com/office/officeart/2018/5/layout/IconLeafLabelList"/>
    <dgm:cxn modelId="{CDF42E45-B10A-4371-9FC8-F27CCD560378}" type="presParOf" srcId="{68AD8063-46D6-45B0-BE53-1D8F892C8123}" destId="{232BC541-5C84-4BC6-8188-F5D93E9A3A23}" srcOrd="5" destOrd="0" presId="urn:microsoft.com/office/officeart/2018/5/layout/IconLeafLabelList"/>
    <dgm:cxn modelId="{FE2A940B-70E4-40D4-A7F3-8933EEEDAF4E}" type="presParOf" srcId="{68AD8063-46D6-45B0-BE53-1D8F892C8123}" destId="{E340BF96-8F16-4A96-A34E-C5CD093EC616}" srcOrd="6" destOrd="0" presId="urn:microsoft.com/office/officeart/2018/5/layout/IconLeafLabelList"/>
    <dgm:cxn modelId="{5EA7244A-08EA-4A03-B45E-16114294FA23}" type="presParOf" srcId="{E340BF96-8F16-4A96-A34E-C5CD093EC616}" destId="{578640E8-24B4-4FD2-BEC6-99C9CF34C6EB}" srcOrd="0" destOrd="0" presId="urn:microsoft.com/office/officeart/2018/5/layout/IconLeafLabelList"/>
    <dgm:cxn modelId="{D4E910D0-A9C9-4633-B7E9-CC227CDFB4F2}" type="presParOf" srcId="{E340BF96-8F16-4A96-A34E-C5CD093EC616}" destId="{C81F6D3F-01A7-4AB5-A822-4734AF000B93}" srcOrd="1" destOrd="0" presId="urn:microsoft.com/office/officeart/2018/5/layout/IconLeafLabelList"/>
    <dgm:cxn modelId="{650BC1C0-3EF0-4BE7-A1A7-C657E86F5FBC}" type="presParOf" srcId="{E340BF96-8F16-4A96-A34E-C5CD093EC616}" destId="{E0620B83-79B5-490E-9C55-F72DC6289DFA}" srcOrd="2" destOrd="0" presId="urn:microsoft.com/office/officeart/2018/5/layout/IconLeafLabelList"/>
    <dgm:cxn modelId="{3D57227D-A25D-4530-BBC4-B75D466B3081}" type="presParOf" srcId="{E340BF96-8F16-4A96-A34E-C5CD093EC616}" destId="{31B300E2-9559-47F8-942F-190B6C04EB2E}" srcOrd="3" destOrd="0" presId="urn:microsoft.com/office/officeart/2018/5/layout/IconLeafLabelList"/>
    <dgm:cxn modelId="{0141BCC1-8822-4576-A1B4-1BA3E02E25A0}" type="presParOf" srcId="{68AD8063-46D6-45B0-BE53-1D8F892C8123}" destId="{D15DC28E-2444-469E-8AA4-8415B6B555E1}" srcOrd="7" destOrd="0" presId="urn:microsoft.com/office/officeart/2018/5/layout/IconLeafLabelList"/>
    <dgm:cxn modelId="{B49BDBB6-DCD0-414C-BB21-921E83F5BEB4}" type="presParOf" srcId="{68AD8063-46D6-45B0-BE53-1D8F892C8123}" destId="{D500AE2B-2279-4594-9D84-DED05967E675}" srcOrd="8" destOrd="0" presId="urn:microsoft.com/office/officeart/2018/5/layout/IconLeafLabelList"/>
    <dgm:cxn modelId="{8E34DA11-C90A-4666-A17E-C26530A13B6C}" type="presParOf" srcId="{D500AE2B-2279-4594-9D84-DED05967E675}" destId="{60F15585-9BB1-43C5-A9B1-48E25CDB4A37}" srcOrd="0" destOrd="0" presId="urn:microsoft.com/office/officeart/2018/5/layout/IconLeafLabelList"/>
    <dgm:cxn modelId="{AE53BB1D-D4FD-4530-A71F-272E6984089F}" type="presParOf" srcId="{D500AE2B-2279-4594-9D84-DED05967E675}" destId="{C6967495-7B24-44B4-B651-A72F631B1E13}" srcOrd="1" destOrd="0" presId="urn:microsoft.com/office/officeart/2018/5/layout/IconLeafLabelList"/>
    <dgm:cxn modelId="{AD703A84-2CD7-4BA1-A361-40609A081005}" type="presParOf" srcId="{D500AE2B-2279-4594-9D84-DED05967E675}" destId="{C3EFECCC-6498-40E1-9637-83C0B08B0A4A}" srcOrd="2" destOrd="0" presId="urn:microsoft.com/office/officeart/2018/5/layout/IconLeafLabelList"/>
    <dgm:cxn modelId="{A9352A89-8A9D-4C97-93CE-6EBC5CFF6F28}" type="presParOf" srcId="{D500AE2B-2279-4594-9D84-DED05967E675}" destId="{0B9FEDE9-E49D-4FC2-A185-015F4F8D3F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31954C-C445-4F7D-AABF-C927DCB687F3}" type="doc">
      <dgm:prSet loTypeId="urn:microsoft.com/office/officeart/2005/8/layout/vProcess5" loCatId="process" qsTypeId="urn:microsoft.com/office/officeart/2005/8/quickstyle/simple1" qsCatId="simple" csTypeId="urn:microsoft.com/office/officeart/2005/8/colors/accent6_2" csCatId="accent6"/>
      <dgm:spPr/>
      <dgm:t>
        <a:bodyPr/>
        <a:lstStyle/>
        <a:p>
          <a:endParaRPr lang="en-US"/>
        </a:p>
      </dgm:t>
    </dgm:pt>
    <dgm:pt modelId="{E62CC56D-1D2E-41C8-8B6A-5D26FC838E72}">
      <dgm:prSet/>
      <dgm:spPr/>
      <dgm:t>
        <a:bodyPr/>
        <a:lstStyle/>
        <a:p>
          <a:r>
            <a:rPr lang="en-US"/>
            <a:t>LeNet-5 – one of the first cnn models, possesses 7 layers 3 convolutional, 2 pooling, 1 fully connected, and one output layer</a:t>
          </a:r>
        </a:p>
      </dgm:t>
    </dgm:pt>
    <dgm:pt modelId="{C3EAE21B-6A01-4705-A0A2-B4C6EA5080F9}" type="parTrans" cxnId="{241B0F69-1C96-46D4-A3B7-91F879B1B22E}">
      <dgm:prSet/>
      <dgm:spPr/>
      <dgm:t>
        <a:bodyPr/>
        <a:lstStyle/>
        <a:p>
          <a:endParaRPr lang="en-US"/>
        </a:p>
      </dgm:t>
    </dgm:pt>
    <dgm:pt modelId="{97B83170-B172-4FE7-A560-7995AF0A11B1}" type="sibTrans" cxnId="{241B0F69-1C96-46D4-A3B7-91F879B1B22E}">
      <dgm:prSet/>
      <dgm:spPr/>
      <dgm:t>
        <a:bodyPr/>
        <a:lstStyle/>
        <a:p>
          <a:endParaRPr lang="en-US"/>
        </a:p>
      </dgm:t>
    </dgm:pt>
    <dgm:pt modelId="{14B0A15C-FBCE-4700-A129-584FB24E394F}">
      <dgm:prSet/>
      <dgm:spPr/>
      <dgm:t>
        <a:bodyPr/>
        <a:lstStyle/>
        <a:p>
          <a:r>
            <a:rPr lang="en-US"/>
            <a:t>Alexnet – 8 layers 5 convolution and three fully connected layers. Utilized rectified linear units to increase training speed. Utilized multiple gpu’s as well. Easily won imagenet large-scale visual recognition challenge in 2012.</a:t>
          </a:r>
        </a:p>
      </dgm:t>
    </dgm:pt>
    <dgm:pt modelId="{ADE45598-5180-4F47-9C34-87D258236AD7}" type="parTrans" cxnId="{8406CC2B-2729-4A78-88BA-8AA01E260F25}">
      <dgm:prSet/>
      <dgm:spPr/>
      <dgm:t>
        <a:bodyPr/>
        <a:lstStyle/>
        <a:p>
          <a:endParaRPr lang="en-US"/>
        </a:p>
      </dgm:t>
    </dgm:pt>
    <dgm:pt modelId="{73D1B720-5618-4B2D-B06D-32E30A72BBA0}" type="sibTrans" cxnId="{8406CC2B-2729-4A78-88BA-8AA01E260F25}">
      <dgm:prSet/>
      <dgm:spPr/>
      <dgm:t>
        <a:bodyPr/>
        <a:lstStyle/>
        <a:p>
          <a:endParaRPr lang="en-US"/>
        </a:p>
      </dgm:t>
    </dgm:pt>
    <dgm:pt modelId="{2BECD8AA-C164-4EDF-8878-72E18E6B6109}">
      <dgm:prSet/>
      <dgm:spPr/>
      <dgm:t>
        <a:bodyPr/>
        <a:lstStyle/>
        <a:p>
          <a:r>
            <a:rPr lang="en-US"/>
            <a:t>ZFNet – optimized version of alexnet with double the number of filters in conv layers and reduced filter size from 11x11 to 7x7 which resulted in fewer dead features</a:t>
          </a:r>
        </a:p>
      </dgm:t>
    </dgm:pt>
    <dgm:pt modelId="{50869334-C608-4406-9CB8-0E5463C87807}" type="parTrans" cxnId="{AD04382C-44CB-4C0B-B41A-5B335D4F4885}">
      <dgm:prSet/>
      <dgm:spPr/>
      <dgm:t>
        <a:bodyPr/>
        <a:lstStyle/>
        <a:p>
          <a:endParaRPr lang="en-US"/>
        </a:p>
      </dgm:t>
    </dgm:pt>
    <dgm:pt modelId="{9475D6F9-FB41-4E21-9DEF-054C383B57DB}" type="sibTrans" cxnId="{AD04382C-44CB-4C0B-B41A-5B335D4F4885}">
      <dgm:prSet/>
      <dgm:spPr/>
      <dgm:t>
        <a:bodyPr/>
        <a:lstStyle/>
        <a:p>
          <a:endParaRPr lang="en-US"/>
        </a:p>
      </dgm:t>
    </dgm:pt>
    <dgm:pt modelId="{63534367-C0C9-4486-9F98-CC9CABE8C191}">
      <dgm:prSet/>
      <dgm:spPr/>
      <dgm:t>
        <a:bodyPr/>
        <a:lstStyle/>
        <a:p>
          <a:r>
            <a:rPr lang="en-US"/>
            <a:t>Inception – 27 layers deep decided to go deep instead of wide, was the winner of the imagenet recognition challenge in 2014</a:t>
          </a:r>
        </a:p>
      </dgm:t>
    </dgm:pt>
    <dgm:pt modelId="{BDAF8E0D-B29C-4C47-8B25-46386DC898EE}" type="parTrans" cxnId="{34B69167-AFD5-4BC5-B90F-A293F026BD9A}">
      <dgm:prSet/>
      <dgm:spPr/>
      <dgm:t>
        <a:bodyPr/>
        <a:lstStyle/>
        <a:p>
          <a:endParaRPr lang="en-US"/>
        </a:p>
      </dgm:t>
    </dgm:pt>
    <dgm:pt modelId="{1ED64EF2-AC8A-4A20-8522-1E8EFE6D8AFF}" type="sibTrans" cxnId="{34B69167-AFD5-4BC5-B90F-A293F026BD9A}">
      <dgm:prSet/>
      <dgm:spPr/>
      <dgm:t>
        <a:bodyPr/>
        <a:lstStyle/>
        <a:p>
          <a:endParaRPr lang="en-US"/>
        </a:p>
      </dgm:t>
    </dgm:pt>
    <dgm:pt modelId="{868827EF-158A-4A15-8F69-4C9ADC5E8B8E}" type="pres">
      <dgm:prSet presAssocID="{B131954C-C445-4F7D-AABF-C927DCB687F3}" presName="outerComposite" presStyleCnt="0">
        <dgm:presLayoutVars>
          <dgm:chMax val="5"/>
          <dgm:dir/>
          <dgm:resizeHandles val="exact"/>
        </dgm:presLayoutVars>
      </dgm:prSet>
      <dgm:spPr/>
    </dgm:pt>
    <dgm:pt modelId="{7C1DBC8F-9F56-4682-A494-1D518DAD9F5F}" type="pres">
      <dgm:prSet presAssocID="{B131954C-C445-4F7D-AABF-C927DCB687F3}" presName="dummyMaxCanvas" presStyleCnt="0">
        <dgm:presLayoutVars/>
      </dgm:prSet>
      <dgm:spPr/>
    </dgm:pt>
    <dgm:pt modelId="{140683C8-F304-4D75-93AC-513683303883}" type="pres">
      <dgm:prSet presAssocID="{B131954C-C445-4F7D-AABF-C927DCB687F3}" presName="FourNodes_1" presStyleLbl="node1" presStyleIdx="0" presStyleCnt="4">
        <dgm:presLayoutVars>
          <dgm:bulletEnabled val="1"/>
        </dgm:presLayoutVars>
      </dgm:prSet>
      <dgm:spPr/>
    </dgm:pt>
    <dgm:pt modelId="{9E87F767-1683-4A90-AA1C-4BD4D55F5AD5}" type="pres">
      <dgm:prSet presAssocID="{B131954C-C445-4F7D-AABF-C927DCB687F3}" presName="FourNodes_2" presStyleLbl="node1" presStyleIdx="1" presStyleCnt="4">
        <dgm:presLayoutVars>
          <dgm:bulletEnabled val="1"/>
        </dgm:presLayoutVars>
      </dgm:prSet>
      <dgm:spPr/>
    </dgm:pt>
    <dgm:pt modelId="{5F5818EA-78C3-4D59-A7BC-DE778CD35DC5}" type="pres">
      <dgm:prSet presAssocID="{B131954C-C445-4F7D-AABF-C927DCB687F3}" presName="FourNodes_3" presStyleLbl="node1" presStyleIdx="2" presStyleCnt="4">
        <dgm:presLayoutVars>
          <dgm:bulletEnabled val="1"/>
        </dgm:presLayoutVars>
      </dgm:prSet>
      <dgm:spPr/>
    </dgm:pt>
    <dgm:pt modelId="{5FE77CC7-7FE8-4F97-AEBA-9FB92D7A9163}" type="pres">
      <dgm:prSet presAssocID="{B131954C-C445-4F7D-AABF-C927DCB687F3}" presName="FourNodes_4" presStyleLbl="node1" presStyleIdx="3" presStyleCnt="4">
        <dgm:presLayoutVars>
          <dgm:bulletEnabled val="1"/>
        </dgm:presLayoutVars>
      </dgm:prSet>
      <dgm:spPr/>
    </dgm:pt>
    <dgm:pt modelId="{EABE1ED2-E4D4-4B1B-BE9D-ADDAE41BC1A1}" type="pres">
      <dgm:prSet presAssocID="{B131954C-C445-4F7D-AABF-C927DCB687F3}" presName="FourConn_1-2" presStyleLbl="fgAccFollowNode1" presStyleIdx="0" presStyleCnt="3">
        <dgm:presLayoutVars>
          <dgm:bulletEnabled val="1"/>
        </dgm:presLayoutVars>
      </dgm:prSet>
      <dgm:spPr/>
    </dgm:pt>
    <dgm:pt modelId="{0C593B89-370D-476E-BD88-ECC4B7DEDABC}" type="pres">
      <dgm:prSet presAssocID="{B131954C-C445-4F7D-AABF-C927DCB687F3}" presName="FourConn_2-3" presStyleLbl="fgAccFollowNode1" presStyleIdx="1" presStyleCnt="3">
        <dgm:presLayoutVars>
          <dgm:bulletEnabled val="1"/>
        </dgm:presLayoutVars>
      </dgm:prSet>
      <dgm:spPr/>
    </dgm:pt>
    <dgm:pt modelId="{A1BAF562-959F-49F8-B09F-9DD036E6F9E7}" type="pres">
      <dgm:prSet presAssocID="{B131954C-C445-4F7D-AABF-C927DCB687F3}" presName="FourConn_3-4" presStyleLbl="fgAccFollowNode1" presStyleIdx="2" presStyleCnt="3">
        <dgm:presLayoutVars>
          <dgm:bulletEnabled val="1"/>
        </dgm:presLayoutVars>
      </dgm:prSet>
      <dgm:spPr/>
    </dgm:pt>
    <dgm:pt modelId="{843DDC08-5BAB-4817-ACFD-BDAF42DF73A2}" type="pres">
      <dgm:prSet presAssocID="{B131954C-C445-4F7D-AABF-C927DCB687F3}" presName="FourNodes_1_text" presStyleLbl="node1" presStyleIdx="3" presStyleCnt="4">
        <dgm:presLayoutVars>
          <dgm:bulletEnabled val="1"/>
        </dgm:presLayoutVars>
      </dgm:prSet>
      <dgm:spPr/>
    </dgm:pt>
    <dgm:pt modelId="{30B4950B-D295-4D39-BAD8-D2E9088E17BB}" type="pres">
      <dgm:prSet presAssocID="{B131954C-C445-4F7D-AABF-C927DCB687F3}" presName="FourNodes_2_text" presStyleLbl="node1" presStyleIdx="3" presStyleCnt="4">
        <dgm:presLayoutVars>
          <dgm:bulletEnabled val="1"/>
        </dgm:presLayoutVars>
      </dgm:prSet>
      <dgm:spPr/>
    </dgm:pt>
    <dgm:pt modelId="{09C94C55-CA14-4161-BB33-4EAAF5A9FCF3}" type="pres">
      <dgm:prSet presAssocID="{B131954C-C445-4F7D-AABF-C927DCB687F3}" presName="FourNodes_3_text" presStyleLbl="node1" presStyleIdx="3" presStyleCnt="4">
        <dgm:presLayoutVars>
          <dgm:bulletEnabled val="1"/>
        </dgm:presLayoutVars>
      </dgm:prSet>
      <dgm:spPr/>
    </dgm:pt>
    <dgm:pt modelId="{D8BEC01A-DE61-4A86-ABE4-2E2D4CABDF3C}" type="pres">
      <dgm:prSet presAssocID="{B131954C-C445-4F7D-AABF-C927DCB687F3}" presName="FourNodes_4_text" presStyleLbl="node1" presStyleIdx="3" presStyleCnt="4">
        <dgm:presLayoutVars>
          <dgm:bulletEnabled val="1"/>
        </dgm:presLayoutVars>
      </dgm:prSet>
      <dgm:spPr/>
    </dgm:pt>
  </dgm:ptLst>
  <dgm:cxnLst>
    <dgm:cxn modelId="{7458062A-AAE6-43E7-BB26-662C32AD3415}" type="presOf" srcId="{63534367-C0C9-4486-9F98-CC9CABE8C191}" destId="{D8BEC01A-DE61-4A86-ABE4-2E2D4CABDF3C}" srcOrd="1" destOrd="0" presId="urn:microsoft.com/office/officeart/2005/8/layout/vProcess5"/>
    <dgm:cxn modelId="{8406CC2B-2729-4A78-88BA-8AA01E260F25}" srcId="{B131954C-C445-4F7D-AABF-C927DCB687F3}" destId="{14B0A15C-FBCE-4700-A129-584FB24E394F}" srcOrd="1" destOrd="0" parTransId="{ADE45598-5180-4F47-9C34-87D258236AD7}" sibTransId="{73D1B720-5618-4B2D-B06D-32E30A72BBA0}"/>
    <dgm:cxn modelId="{AD04382C-44CB-4C0B-B41A-5B335D4F4885}" srcId="{B131954C-C445-4F7D-AABF-C927DCB687F3}" destId="{2BECD8AA-C164-4EDF-8878-72E18E6B6109}" srcOrd="2" destOrd="0" parTransId="{50869334-C608-4406-9CB8-0E5463C87807}" sibTransId="{9475D6F9-FB41-4E21-9DEF-054C383B57DB}"/>
    <dgm:cxn modelId="{891AEB39-8429-4758-A2FD-428FAF549DA6}" type="presOf" srcId="{B131954C-C445-4F7D-AABF-C927DCB687F3}" destId="{868827EF-158A-4A15-8F69-4C9ADC5E8B8E}" srcOrd="0" destOrd="0" presId="urn:microsoft.com/office/officeart/2005/8/layout/vProcess5"/>
    <dgm:cxn modelId="{C080123C-D228-45FC-ACD7-765AB2BF20F8}" type="presOf" srcId="{9475D6F9-FB41-4E21-9DEF-054C383B57DB}" destId="{A1BAF562-959F-49F8-B09F-9DD036E6F9E7}" srcOrd="0" destOrd="0" presId="urn:microsoft.com/office/officeart/2005/8/layout/vProcess5"/>
    <dgm:cxn modelId="{34B69167-AFD5-4BC5-B90F-A293F026BD9A}" srcId="{B131954C-C445-4F7D-AABF-C927DCB687F3}" destId="{63534367-C0C9-4486-9F98-CC9CABE8C191}" srcOrd="3" destOrd="0" parTransId="{BDAF8E0D-B29C-4C47-8B25-46386DC898EE}" sibTransId="{1ED64EF2-AC8A-4A20-8522-1E8EFE6D8AFF}"/>
    <dgm:cxn modelId="{241B0F69-1C96-46D4-A3B7-91F879B1B22E}" srcId="{B131954C-C445-4F7D-AABF-C927DCB687F3}" destId="{E62CC56D-1D2E-41C8-8B6A-5D26FC838E72}" srcOrd="0" destOrd="0" parTransId="{C3EAE21B-6A01-4705-A0A2-B4C6EA5080F9}" sibTransId="{97B83170-B172-4FE7-A560-7995AF0A11B1}"/>
    <dgm:cxn modelId="{8B2F8769-98A4-48FF-8062-E54D75D643FA}" type="presOf" srcId="{E62CC56D-1D2E-41C8-8B6A-5D26FC838E72}" destId="{140683C8-F304-4D75-93AC-513683303883}" srcOrd="0" destOrd="0" presId="urn:microsoft.com/office/officeart/2005/8/layout/vProcess5"/>
    <dgm:cxn modelId="{BE8CEC96-A6CF-48AF-A945-663D3122C917}" type="presOf" srcId="{2BECD8AA-C164-4EDF-8878-72E18E6B6109}" destId="{09C94C55-CA14-4161-BB33-4EAAF5A9FCF3}" srcOrd="1" destOrd="0" presId="urn:microsoft.com/office/officeart/2005/8/layout/vProcess5"/>
    <dgm:cxn modelId="{7C7FC9AE-C5C2-49ED-9164-018472E50F5A}" type="presOf" srcId="{2BECD8AA-C164-4EDF-8878-72E18E6B6109}" destId="{5F5818EA-78C3-4D59-A7BC-DE778CD35DC5}" srcOrd="0" destOrd="0" presId="urn:microsoft.com/office/officeart/2005/8/layout/vProcess5"/>
    <dgm:cxn modelId="{8F3D9FC8-2C4D-499E-84B5-9674F5797C9E}" type="presOf" srcId="{14B0A15C-FBCE-4700-A129-584FB24E394F}" destId="{30B4950B-D295-4D39-BAD8-D2E9088E17BB}" srcOrd="1" destOrd="0" presId="urn:microsoft.com/office/officeart/2005/8/layout/vProcess5"/>
    <dgm:cxn modelId="{373BFEC8-A839-4C7F-8E01-E02CAB2DDAD3}" type="presOf" srcId="{73D1B720-5618-4B2D-B06D-32E30A72BBA0}" destId="{0C593B89-370D-476E-BD88-ECC4B7DEDABC}" srcOrd="0" destOrd="0" presId="urn:microsoft.com/office/officeart/2005/8/layout/vProcess5"/>
    <dgm:cxn modelId="{D6BA9CDF-B1A7-467E-A62E-48DD97F3217E}" type="presOf" srcId="{63534367-C0C9-4486-9F98-CC9CABE8C191}" destId="{5FE77CC7-7FE8-4F97-AEBA-9FB92D7A9163}" srcOrd="0" destOrd="0" presId="urn:microsoft.com/office/officeart/2005/8/layout/vProcess5"/>
    <dgm:cxn modelId="{D65C92E0-4A91-433A-9762-E838485B3C8A}" type="presOf" srcId="{E62CC56D-1D2E-41C8-8B6A-5D26FC838E72}" destId="{843DDC08-5BAB-4817-ACFD-BDAF42DF73A2}" srcOrd="1" destOrd="0" presId="urn:microsoft.com/office/officeart/2005/8/layout/vProcess5"/>
    <dgm:cxn modelId="{C41829E7-11AD-4697-9C1E-4FDBEC486528}" type="presOf" srcId="{97B83170-B172-4FE7-A560-7995AF0A11B1}" destId="{EABE1ED2-E4D4-4B1B-BE9D-ADDAE41BC1A1}" srcOrd="0" destOrd="0" presId="urn:microsoft.com/office/officeart/2005/8/layout/vProcess5"/>
    <dgm:cxn modelId="{23A517EF-03E3-42F4-9315-87D780A6F48C}" type="presOf" srcId="{14B0A15C-FBCE-4700-A129-584FB24E394F}" destId="{9E87F767-1683-4A90-AA1C-4BD4D55F5AD5}" srcOrd="0" destOrd="0" presId="urn:microsoft.com/office/officeart/2005/8/layout/vProcess5"/>
    <dgm:cxn modelId="{7E308716-EECA-49BC-A80C-BB75E29EA57C}" type="presParOf" srcId="{868827EF-158A-4A15-8F69-4C9ADC5E8B8E}" destId="{7C1DBC8F-9F56-4682-A494-1D518DAD9F5F}" srcOrd="0" destOrd="0" presId="urn:microsoft.com/office/officeart/2005/8/layout/vProcess5"/>
    <dgm:cxn modelId="{BEB50C72-C8B4-4F39-803F-30091BD9479E}" type="presParOf" srcId="{868827EF-158A-4A15-8F69-4C9ADC5E8B8E}" destId="{140683C8-F304-4D75-93AC-513683303883}" srcOrd="1" destOrd="0" presId="urn:microsoft.com/office/officeart/2005/8/layout/vProcess5"/>
    <dgm:cxn modelId="{B90BFD89-E298-495C-A74A-DAD4A4532BAF}" type="presParOf" srcId="{868827EF-158A-4A15-8F69-4C9ADC5E8B8E}" destId="{9E87F767-1683-4A90-AA1C-4BD4D55F5AD5}" srcOrd="2" destOrd="0" presId="urn:microsoft.com/office/officeart/2005/8/layout/vProcess5"/>
    <dgm:cxn modelId="{A8363B54-0296-47D2-8DA3-E97D45E7E642}" type="presParOf" srcId="{868827EF-158A-4A15-8F69-4C9ADC5E8B8E}" destId="{5F5818EA-78C3-4D59-A7BC-DE778CD35DC5}" srcOrd="3" destOrd="0" presId="urn:microsoft.com/office/officeart/2005/8/layout/vProcess5"/>
    <dgm:cxn modelId="{AC39953A-5505-40A8-B489-7E86DDAFF978}" type="presParOf" srcId="{868827EF-158A-4A15-8F69-4C9ADC5E8B8E}" destId="{5FE77CC7-7FE8-4F97-AEBA-9FB92D7A9163}" srcOrd="4" destOrd="0" presId="urn:microsoft.com/office/officeart/2005/8/layout/vProcess5"/>
    <dgm:cxn modelId="{0A902CE9-65B3-4C24-8D38-A0A6402F017A}" type="presParOf" srcId="{868827EF-158A-4A15-8F69-4C9ADC5E8B8E}" destId="{EABE1ED2-E4D4-4B1B-BE9D-ADDAE41BC1A1}" srcOrd="5" destOrd="0" presId="urn:microsoft.com/office/officeart/2005/8/layout/vProcess5"/>
    <dgm:cxn modelId="{C802D489-67B6-493D-BAB5-562AB7525E03}" type="presParOf" srcId="{868827EF-158A-4A15-8F69-4C9ADC5E8B8E}" destId="{0C593B89-370D-476E-BD88-ECC4B7DEDABC}" srcOrd="6" destOrd="0" presId="urn:microsoft.com/office/officeart/2005/8/layout/vProcess5"/>
    <dgm:cxn modelId="{5319C354-FF7B-4177-9AE8-2090E3221DCC}" type="presParOf" srcId="{868827EF-158A-4A15-8F69-4C9ADC5E8B8E}" destId="{A1BAF562-959F-49F8-B09F-9DD036E6F9E7}" srcOrd="7" destOrd="0" presId="urn:microsoft.com/office/officeart/2005/8/layout/vProcess5"/>
    <dgm:cxn modelId="{69730D5E-CED4-4283-8E1B-242CF9E2036F}" type="presParOf" srcId="{868827EF-158A-4A15-8F69-4C9ADC5E8B8E}" destId="{843DDC08-5BAB-4817-ACFD-BDAF42DF73A2}" srcOrd="8" destOrd="0" presId="urn:microsoft.com/office/officeart/2005/8/layout/vProcess5"/>
    <dgm:cxn modelId="{93D9A19D-A816-4F5A-9E78-B832F749EB2F}" type="presParOf" srcId="{868827EF-158A-4A15-8F69-4C9ADC5E8B8E}" destId="{30B4950B-D295-4D39-BAD8-D2E9088E17BB}" srcOrd="9" destOrd="0" presId="urn:microsoft.com/office/officeart/2005/8/layout/vProcess5"/>
    <dgm:cxn modelId="{29402899-8416-4D34-9A91-78CE6197B42F}" type="presParOf" srcId="{868827EF-158A-4A15-8F69-4C9ADC5E8B8E}" destId="{09C94C55-CA14-4161-BB33-4EAAF5A9FCF3}" srcOrd="10" destOrd="0" presId="urn:microsoft.com/office/officeart/2005/8/layout/vProcess5"/>
    <dgm:cxn modelId="{7F26EA37-41B1-4960-B73F-B506201A3D81}" type="presParOf" srcId="{868827EF-158A-4A15-8F69-4C9ADC5E8B8E}" destId="{D8BEC01A-DE61-4A86-ABE4-2E2D4CABDF3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1CB3A-BCCF-4E9A-8771-17C4090E65F7}">
      <dsp:nvSpPr>
        <dsp:cNvPr id="0" name=""/>
        <dsp:cNvSpPr/>
      </dsp:nvSpPr>
      <dsp:spPr>
        <a:xfrm>
          <a:off x="348206" y="835188"/>
          <a:ext cx="1075482" cy="107548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0492B-B107-4D3B-A9C7-C08C9FB03A28}">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F16E76-FC4B-4883-8473-EA7C954CB1D4}">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-image recognition</a:t>
          </a:r>
        </a:p>
      </dsp:txBody>
      <dsp:txXfrm>
        <a:off x="4405" y="2245657"/>
        <a:ext cx="1763085" cy="705234"/>
      </dsp:txXfrm>
    </dsp:sp>
    <dsp:sp modelId="{C49E8800-FA9A-4D6B-B93C-51A092523C9A}">
      <dsp:nvSpPr>
        <dsp:cNvPr id="0" name=""/>
        <dsp:cNvSpPr/>
      </dsp:nvSpPr>
      <dsp:spPr>
        <a:xfrm>
          <a:off x="2419832" y="835188"/>
          <a:ext cx="1075482" cy="1075482"/>
        </a:xfrm>
        <a:prstGeom prst="round2DiagRect">
          <a:avLst>
            <a:gd name="adj1" fmla="val 29727"/>
            <a:gd name="adj2" fmla="val 0"/>
          </a:avLst>
        </a:prstGeom>
        <a:solidFill>
          <a:schemeClr val="accent2">
            <a:hueOff val="375995"/>
            <a:satOff val="-1796"/>
            <a:lumOff val="687"/>
            <a:alphaOff val="0"/>
          </a:schemeClr>
        </a:solidFill>
        <a:ln>
          <a:noFill/>
        </a:ln>
        <a:effectLst/>
      </dsp:spPr>
      <dsp:style>
        <a:lnRef idx="0">
          <a:scrgbClr r="0" g="0" b="0"/>
        </a:lnRef>
        <a:fillRef idx="1">
          <a:scrgbClr r="0" g="0" b="0"/>
        </a:fillRef>
        <a:effectRef idx="0">
          <a:scrgbClr r="0" g="0" b="0"/>
        </a:effectRef>
        <a:fontRef idx="minor"/>
      </dsp:style>
    </dsp:sp>
    <dsp:sp modelId="{C69DD5AF-9E6D-49C7-9AFE-F37DFE9613BF}">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02A1B2-3082-4A29-87F9-DCF744E9163A}">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-computer vision</a:t>
          </a:r>
        </a:p>
      </dsp:txBody>
      <dsp:txXfrm>
        <a:off x="2076031" y="2245657"/>
        <a:ext cx="1763085" cy="705234"/>
      </dsp:txXfrm>
    </dsp:sp>
    <dsp:sp modelId="{F83720B8-798B-452D-AF9E-5946B92CC88F}">
      <dsp:nvSpPr>
        <dsp:cNvPr id="0" name=""/>
        <dsp:cNvSpPr/>
      </dsp:nvSpPr>
      <dsp:spPr>
        <a:xfrm>
          <a:off x="4491458" y="835188"/>
          <a:ext cx="1075482" cy="1075482"/>
        </a:xfrm>
        <a:prstGeom prst="round2DiagRect">
          <a:avLst>
            <a:gd name="adj1" fmla="val 29727"/>
            <a:gd name="adj2" fmla="val 0"/>
          </a:avLst>
        </a:prstGeom>
        <a:solidFill>
          <a:schemeClr val="accent2">
            <a:hueOff val="751991"/>
            <a:satOff val="-3592"/>
            <a:lumOff val="1373"/>
            <a:alphaOff val="0"/>
          </a:schemeClr>
        </a:solidFill>
        <a:ln>
          <a:noFill/>
        </a:ln>
        <a:effectLst/>
      </dsp:spPr>
      <dsp:style>
        <a:lnRef idx="0">
          <a:scrgbClr r="0" g="0" b="0"/>
        </a:lnRef>
        <a:fillRef idx="1">
          <a:scrgbClr r="0" g="0" b="0"/>
        </a:fillRef>
        <a:effectRef idx="0">
          <a:scrgbClr r="0" g="0" b="0"/>
        </a:effectRef>
        <a:fontRef idx="minor"/>
      </dsp:style>
    </dsp:sp>
    <dsp:sp modelId="{CBDFA1A0-2EE8-41D6-97E1-D4DCBBB426C9}">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A92B9E-C09A-46E0-A786-66A1A4B07B01}">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-speech and character recognition</a:t>
          </a:r>
        </a:p>
      </dsp:txBody>
      <dsp:txXfrm>
        <a:off x="4147657" y="2245657"/>
        <a:ext cx="1763085" cy="705234"/>
      </dsp:txXfrm>
    </dsp:sp>
    <dsp:sp modelId="{578640E8-24B4-4FD2-BEC6-99C9CF34C6EB}">
      <dsp:nvSpPr>
        <dsp:cNvPr id="0" name=""/>
        <dsp:cNvSpPr/>
      </dsp:nvSpPr>
      <dsp:spPr>
        <a:xfrm>
          <a:off x="6563084" y="835188"/>
          <a:ext cx="1075482" cy="1075482"/>
        </a:xfrm>
        <a:prstGeom prst="round2DiagRect">
          <a:avLst>
            <a:gd name="adj1" fmla="val 29727"/>
            <a:gd name="adj2" fmla="val 0"/>
          </a:avLst>
        </a:prstGeom>
        <a:solidFill>
          <a:schemeClr val="accent2">
            <a:hueOff val="1127986"/>
            <a:satOff val="-5387"/>
            <a:lumOff val="2060"/>
            <a:alphaOff val="0"/>
          </a:schemeClr>
        </a:solidFill>
        <a:ln>
          <a:noFill/>
        </a:ln>
        <a:effectLst/>
      </dsp:spPr>
      <dsp:style>
        <a:lnRef idx="0">
          <a:scrgbClr r="0" g="0" b="0"/>
        </a:lnRef>
        <a:fillRef idx="1">
          <a:scrgbClr r="0" g="0" b="0"/>
        </a:fillRef>
        <a:effectRef idx="0">
          <a:scrgbClr r="0" g="0" b="0"/>
        </a:effectRef>
        <a:fontRef idx="minor"/>
      </dsp:style>
    </dsp:sp>
    <dsp:sp modelId="{C81F6D3F-01A7-4AB5-A822-4734AF000B93}">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300E2-9559-47F8-942F-190B6C04EB2E}">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-named entity recognition</a:t>
          </a:r>
        </a:p>
      </dsp:txBody>
      <dsp:txXfrm>
        <a:off x="6219283" y="2245657"/>
        <a:ext cx="1763085" cy="705234"/>
      </dsp:txXfrm>
    </dsp:sp>
    <dsp:sp modelId="{60F15585-9BB1-43C5-A9B1-48E25CDB4A37}">
      <dsp:nvSpPr>
        <dsp:cNvPr id="0" name=""/>
        <dsp:cNvSpPr/>
      </dsp:nvSpPr>
      <dsp:spPr>
        <a:xfrm>
          <a:off x="8634710" y="835188"/>
          <a:ext cx="1075482" cy="1075482"/>
        </a:xfrm>
        <a:prstGeom prst="round2DiagRect">
          <a:avLst>
            <a:gd name="adj1" fmla="val 29727"/>
            <a:gd name="adj2" fmla="val 0"/>
          </a:avLst>
        </a:prstGeom>
        <a:solidFill>
          <a:schemeClr val="accent2">
            <a:hueOff val="1503981"/>
            <a:satOff val="-7183"/>
            <a:lumOff val="2746"/>
            <a:alphaOff val="0"/>
          </a:schemeClr>
        </a:solidFill>
        <a:ln>
          <a:noFill/>
        </a:ln>
        <a:effectLst/>
      </dsp:spPr>
      <dsp:style>
        <a:lnRef idx="0">
          <a:scrgbClr r="0" g="0" b="0"/>
        </a:lnRef>
        <a:fillRef idx="1">
          <a:scrgbClr r="0" g="0" b="0"/>
        </a:fillRef>
        <a:effectRef idx="0">
          <a:scrgbClr r="0" g="0" b="0"/>
        </a:effectRef>
        <a:fontRef idx="minor"/>
      </dsp:style>
    </dsp:sp>
    <dsp:sp modelId="{C6967495-7B24-44B4-B651-A72F631B1E13}">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9FEDE9-E49D-4FC2-A185-015F4F8D3F0D}">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-language generation</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683C8-F304-4D75-93AC-513683303883}">
      <dsp:nvSpPr>
        <dsp:cNvPr id="0" name=""/>
        <dsp:cNvSpPr/>
      </dsp:nvSpPr>
      <dsp:spPr>
        <a:xfrm>
          <a:off x="0" y="0"/>
          <a:ext cx="8046720" cy="83293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LeNet-5 – one of the first cnn models, possesses 7 layers 3 convolutional, 2 pooling, 1 fully connected, and one output layer</a:t>
          </a:r>
        </a:p>
      </dsp:txBody>
      <dsp:txXfrm>
        <a:off x="24396" y="24396"/>
        <a:ext cx="7077531" cy="784145"/>
      </dsp:txXfrm>
    </dsp:sp>
    <dsp:sp modelId="{9E87F767-1683-4A90-AA1C-4BD4D55F5AD5}">
      <dsp:nvSpPr>
        <dsp:cNvPr id="0" name=""/>
        <dsp:cNvSpPr/>
      </dsp:nvSpPr>
      <dsp:spPr>
        <a:xfrm>
          <a:off x="673912" y="984380"/>
          <a:ext cx="8046720" cy="83293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Alexnet – 8 layers 5 convolution and three fully connected layers. Utilized rectified linear units to increase training speed. Utilized multiple gpu’s as well. Easily won imagenet large-scale visual recognition challenge in 2012.</a:t>
          </a:r>
        </a:p>
      </dsp:txBody>
      <dsp:txXfrm>
        <a:off x="698308" y="1008776"/>
        <a:ext cx="6782605" cy="784145"/>
      </dsp:txXfrm>
    </dsp:sp>
    <dsp:sp modelId="{5F5818EA-78C3-4D59-A7BC-DE778CD35DC5}">
      <dsp:nvSpPr>
        <dsp:cNvPr id="0" name=""/>
        <dsp:cNvSpPr/>
      </dsp:nvSpPr>
      <dsp:spPr>
        <a:xfrm>
          <a:off x="1337767" y="1968761"/>
          <a:ext cx="8046720" cy="83293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ZFNet – optimized version of alexnet with double the number of filters in conv layers and reduced filter size from 11x11 to 7x7 which resulted in fewer dead features</a:t>
          </a:r>
        </a:p>
      </dsp:txBody>
      <dsp:txXfrm>
        <a:off x="1362163" y="1993157"/>
        <a:ext cx="6792664" cy="784145"/>
      </dsp:txXfrm>
    </dsp:sp>
    <dsp:sp modelId="{5FE77CC7-7FE8-4F97-AEBA-9FB92D7A9163}">
      <dsp:nvSpPr>
        <dsp:cNvPr id="0" name=""/>
        <dsp:cNvSpPr/>
      </dsp:nvSpPr>
      <dsp:spPr>
        <a:xfrm>
          <a:off x="2011680" y="2953142"/>
          <a:ext cx="8046720" cy="83293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Inception – 27 layers deep decided to go deep instead of wide, was the winner of the imagenet recognition challenge in 2014</a:t>
          </a:r>
        </a:p>
      </dsp:txBody>
      <dsp:txXfrm>
        <a:off x="2036076" y="2977538"/>
        <a:ext cx="6782605" cy="784145"/>
      </dsp:txXfrm>
    </dsp:sp>
    <dsp:sp modelId="{EABE1ED2-E4D4-4B1B-BE9D-ADDAE41BC1A1}">
      <dsp:nvSpPr>
        <dsp:cNvPr id="0" name=""/>
        <dsp:cNvSpPr/>
      </dsp:nvSpPr>
      <dsp:spPr>
        <a:xfrm>
          <a:off x="7505310" y="637954"/>
          <a:ext cx="541409" cy="541409"/>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27127" y="637954"/>
        <a:ext cx="297775" cy="407410"/>
      </dsp:txXfrm>
    </dsp:sp>
    <dsp:sp modelId="{0C593B89-370D-476E-BD88-ECC4B7DEDABC}">
      <dsp:nvSpPr>
        <dsp:cNvPr id="0" name=""/>
        <dsp:cNvSpPr/>
      </dsp:nvSpPr>
      <dsp:spPr>
        <a:xfrm>
          <a:off x="8179223" y="1622335"/>
          <a:ext cx="541409" cy="541409"/>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01040" y="1622335"/>
        <a:ext cx="297775" cy="407410"/>
      </dsp:txXfrm>
    </dsp:sp>
    <dsp:sp modelId="{A1BAF562-959F-49F8-B09F-9DD036E6F9E7}">
      <dsp:nvSpPr>
        <dsp:cNvPr id="0" name=""/>
        <dsp:cNvSpPr/>
      </dsp:nvSpPr>
      <dsp:spPr>
        <a:xfrm>
          <a:off x="8843077" y="2606716"/>
          <a:ext cx="541409" cy="541409"/>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64894"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385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19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639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127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118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685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060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672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620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9175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67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3371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robots.ox.ac.uk/~vgg/practicals/cnn/index.html" TargetMode="External"/><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2.xml"/><Relationship Id="rId5" Type="http://schemas.openxmlformats.org/officeDocument/2006/relationships/hyperlink" Target="https://medium.com/@pechyonkin/key-deep-learning-architectures-lenet-5-6fc3c59e6f4" TargetMode="External"/><Relationship Id="rId4" Type="http://schemas.openxmlformats.org/officeDocument/2006/relationships/hyperlink" Target="https://arxiv.org/pdf/1409.484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E3FDEA-B19E-4164-9FFE-B66A0B290FB7}"/>
              </a:ext>
            </a:extLst>
          </p:cNvPr>
          <p:cNvPicPr>
            <a:picLocks noChangeAspect="1"/>
          </p:cNvPicPr>
          <p:nvPr/>
        </p:nvPicPr>
        <p:blipFill rotWithShape="1">
          <a:blip r:embed="rId2"/>
          <a:srcRect t="29688"/>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87C934-BE06-46EA-900B-DEF51E5F9ECD}"/>
              </a:ext>
            </a:extLst>
          </p:cNvPr>
          <p:cNvSpPr>
            <a:spLocks noGrp="1"/>
          </p:cNvSpPr>
          <p:nvPr>
            <p:ph type="ctrTitle"/>
          </p:nvPr>
        </p:nvSpPr>
        <p:spPr>
          <a:xfrm>
            <a:off x="7848600" y="1122363"/>
            <a:ext cx="4023360" cy="2807208"/>
          </a:xfrm>
        </p:spPr>
        <p:txBody>
          <a:bodyPr anchor="b">
            <a:normAutofit/>
          </a:bodyPr>
          <a:lstStyle/>
          <a:p>
            <a:r>
              <a:rPr lang="en-US" sz="3200" dirty="0">
                <a:solidFill>
                  <a:schemeClr val="bg1"/>
                </a:solidFill>
              </a:rPr>
              <a:t>VGG Neural Nets</a:t>
            </a:r>
          </a:p>
        </p:txBody>
      </p:sp>
      <p:sp>
        <p:nvSpPr>
          <p:cNvPr id="3" name="Subtitle 2">
            <a:extLst>
              <a:ext uri="{FF2B5EF4-FFF2-40B4-BE49-F238E27FC236}">
                <a16:creationId xmlns:a16="http://schemas.microsoft.com/office/drawing/2014/main" id="{C92738F8-2477-4582-8197-E03394BC6781}"/>
              </a:ext>
            </a:extLst>
          </p:cNvPr>
          <p:cNvSpPr>
            <a:spLocks noGrp="1"/>
          </p:cNvSpPr>
          <p:nvPr>
            <p:ph type="subTitle" idx="1"/>
          </p:nvPr>
        </p:nvSpPr>
        <p:spPr>
          <a:xfrm>
            <a:off x="7848600" y="3968496"/>
            <a:ext cx="4023360" cy="1208141"/>
          </a:xfrm>
        </p:spPr>
        <p:txBody>
          <a:bodyPr>
            <a:normAutofit/>
          </a:bodyPr>
          <a:lstStyle/>
          <a:p>
            <a:r>
              <a:rPr lang="en-US" sz="1600" dirty="0">
                <a:solidFill>
                  <a:schemeClr val="bg1"/>
                </a:solidFill>
              </a:rPr>
              <a:t>By: nick pierce</a:t>
            </a:r>
          </a:p>
        </p:txBody>
      </p:sp>
    </p:spTree>
    <p:extLst>
      <p:ext uri="{BB962C8B-B14F-4D97-AF65-F5344CB8AC3E}">
        <p14:creationId xmlns:p14="http://schemas.microsoft.com/office/powerpoint/2010/main" val="50396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23555-5953-4CDF-8525-228E9CC7BE29}"/>
              </a:ext>
            </a:extLst>
          </p:cNvPr>
          <p:cNvSpPr>
            <a:spLocks noGrp="1"/>
          </p:cNvSpPr>
          <p:nvPr>
            <p:ph type="title"/>
          </p:nvPr>
        </p:nvSpPr>
        <p:spPr>
          <a:xfrm>
            <a:off x="878911" y="643468"/>
            <a:ext cx="3177847" cy="1674180"/>
          </a:xfrm>
        </p:spPr>
        <p:txBody>
          <a:bodyPr>
            <a:normAutofit/>
          </a:bodyPr>
          <a:lstStyle/>
          <a:p>
            <a:r>
              <a:rPr lang="en-US" sz="4000"/>
              <a:t>F(x) = max(0, x)</a:t>
            </a:r>
          </a:p>
        </p:txBody>
      </p:sp>
      <p:cxnSp>
        <p:nvCxnSpPr>
          <p:cNvPr id="74" name="Straight Connector 7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4BCFB4-4461-4C8A-B75B-6751C3DCAFEB}"/>
              </a:ext>
            </a:extLst>
          </p:cNvPr>
          <p:cNvSpPr>
            <a:spLocks noGrp="1"/>
          </p:cNvSpPr>
          <p:nvPr>
            <p:ph idx="1"/>
          </p:nvPr>
        </p:nvSpPr>
        <p:spPr>
          <a:xfrm>
            <a:off x="858064" y="2639380"/>
            <a:ext cx="3205049" cy="3229714"/>
          </a:xfrm>
        </p:spPr>
        <p:txBody>
          <a:bodyPr>
            <a:normAutofit/>
          </a:bodyPr>
          <a:lstStyle/>
          <a:p>
            <a:r>
              <a:rPr lang="en-US" dirty="0"/>
              <a:t>The function returns 0 if it receives a negative input, any positive input x will return x</a:t>
            </a:r>
          </a:p>
          <a:p>
            <a:endParaRPr lang="en-US" dirty="0"/>
          </a:p>
        </p:txBody>
      </p:sp>
      <p:pic>
        <p:nvPicPr>
          <p:cNvPr id="4099" name="Picture 3" descr="ReLU image">
            <a:extLst>
              <a:ext uri="{FF2B5EF4-FFF2-40B4-BE49-F238E27FC236}">
                <a16:creationId xmlns:a16="http://schemas.microsoft.com/office/drawing/2014/main" id="{D4339191-FF00-4FB4-9D29-4894844578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929206"/>
            <a:ext cx="6892560" cy="465414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60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16640-4D01-4A22-97D3-10D4BD79D9B4}"/>
              </a:ext>
            </a:extLst>
          </p:cNvPr>
          <p:cNvSpPr>
            <a:spLocks noGrp="1"/>
          </p:cNvSpPr>
          <p:nvPr>
            <p:ph type="title"/>
          </p:nvPr>
        </p:nvSpPr>
        <p:spPr>
          <a:xfrm>
            <a:off x="1036320" y="286603"/>
            <a:ext cx="10058400" cy="1450757"/>
          </a:xfrm>
        </p:spPr>
        <p:txBody>
          <a:bodyPr>
            <a:normAutofit/>
          </a:bodyPr>
          <a:lstStyle/>
          <a:p>
            <a:r>
              <a:rPr lang="en-US" dirty="0" err="1"/>
              <a:t>ReLu</a:t>
            </a:r>
            <a:r>
              <a:rPr lang="en-US" dirty="0"/>
              <a:t> Vs Tanh function</a:t>
            </a:r>
          </a:p>
        </p:txBody>
      </p:sp>
      <p:cxnSp>
        <p:nvCxnSpPr>
          <p:cNvPr id="77" name="Straight Connector 7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descr="Imgur">
            <a:extLst>
              <a:ext uri="{FF2B5EF4-FFF2-40B4-BE49-F238E27FC236}">
                <a16:creationId xmlns:a16="http://schemas.microsoft.com/office/drawing/2014/main" id="{5B7BEC68-6C28-4807-9FC9-0308BBF735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1509" y="3191636"/>
            <a:ext cx="3031484" cy="15940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0417B24-1AD1-4815-9345-E8F01CBB2791}"/>
              </a:ext>
            </a:extLst>
          </p:cNvPr>
          <p:cNvSpPr>
            <a:spLocks noGrp="1"/>
          </p:cNvSpPr>
          <p:nvPr>
            <p:ph idx="1"/>
          </p:nvPr>
        </p:nvSpPr>
        <p:spPr>
          <a:xfrm>
            <a:off x="4706460" y="2108201"/>
            <a:ext cx="6388260" cy="3760891"/>
          </a:xfrm>
        </p:spPr>
        <p:txBody>
          <a:bodyPr>
            <a:normAutofit fontScale="92500" lnSpcReduction="20000"/>
          </a:bodyPr>
          <a:lstStyle/>
          <a:p>
            <a:r>
              <a:rPr lang="en-US" dirty="0"/>
              <a:t>The </a:t>
            </a:r>
            <a:r>
              <a:rPr lang="en-US" dirty="0" err="1"/>
              <a:t>ReLU</a:t>
            </a:r>
            <a:r>
              <a:rPr lang="en-US" dirty="0"/>
              <a:t> function has a derivative of 0 over half it's range For positive inputs, the derivative is 1</a:t>
            </a:r>
          </a:p>
          <a:p>
            <a:r>
              <a:rPr lang="en-US" dirty="0"/>
              <a:t>When training on a sizable data set, there will be some data points giving positive values to any given node. So the average derivative is rarely close to 0, which allows gradient descent to keep progressing</a:t>
            </a:r>
          </a:p>
          <a:p>
            <a:r>
              <a:rPr lang="en-US" dirty="0"/>
              <a:t>However researchers had difficulty building deep models when using the tanh function. It is relatively flat except for a very narrow range. The derivative of the function is very small unless the input is in this narrow range, and this flat derivative makes it difficult to improve the weights through gradient descent. This problem gets worse as the model has more layers. This was called the vanishing gradient problem.</a:t>
            </a:r>
          </a:p>
          <a:p>
            <a:endParaRPr lang="en-US" dirty="0"/>
          </a:p>
        </p:txBody>
      </p:sp>
      <p:sp>
        <p:nvSpPr>
          <p:cNvPr id="79" name="Rectangle 78">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415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5346-3554-4178-A715-C160B75EDAE3}"/>
              </a:ext>
            </a:extLst>
          </p:cNvPr>
          <p:cNvSpPr>
            <a:spLocks noGrp="1"/>
          </p:cNvSpPr>
          <p:nvPr>
            <p:ph type="title"/>
          </p:nvPr>
        </p:nvSpPr>
        <p:spPr/>
        <p:txBody>
          <a:bodyPr/>
          <a:lstStyle/>
          <a:p>
            <a:r>
              <a:rPr lang="en-US" dirty="0" err="1"/>
              <a:t>Backpropogation</a:t>
            </a:r>
            <a:r>
              <a:rPr lang="en-US" dirty="0"/>
              <a:t> </a:t>
            </a:r>
          </a:p>
        </p:txBody>
      </p:sp>
      <p:pic>
        <p:nvPicPr>
          <p:cNvPr id="5" name="Content Placeholder 4" descr="A picture containing device&#10;&#10;Description automatically generated">
            <a:extLst>
              <a:ext uri="{FF2B5EF4-FFF2-40B4-BE49-F238E27FC236}">
                <a16:creationId xmlns:a16="http://schemas.microsoft.com/office/drawing/2014/main" id="{52206EFE-1252-43F8-AE9E-E6215DA8A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683" y="2359591"/>
            <a:ext cx="8668960" cy="3258005"/>
          </a:xfrm>
        </p:spPr>
      </p:pic>
    </p:spTree>
    <p:extLst>
      <p:ext uri="{BB962C8B-B14F-4D97-AF65-F5344CB8AC3E}">
        <p14:creationId xmlns:p14="http://schemas.microsoft.com/office/powerpoint/2010/main" val="294639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B03A4-D123-4777-A08C-106A95273171}"/>
              </a:ext>
            </a:extLst>
          </p:cNvPr>
          <p:cNvSpPr>
            <a:spLocks noGrp="1"/>
          </p:cNvSpPr>
          <p:nvPr>
            <p:ph type="title"/>
          </p:nvPr>
        </p:nvSpPr>
        <p:spPr>
          <a:xfrm>
            <a:off x="642256" y="642257"/>
            <a:ext cx="3417677" cy="5226837"/>
          </a:xfrm>
        </p:spPr>
        <p:txBody>
          <a:bodyPr anchor="t">
            <a:normAutofit/>
          </a:bodyPr>
          <a:lstStyle/>
          <a:p>
            <a:r>
              <a:rPr lang="en-US"/>
              <a:t>Gradient Descent</a:t>
            </a:r>
            <a:endParaRPr lang="en-US" dirty="0"/>
          </a:p>
        </p:txBody>
      </p:sp>
      <p:sp>
        <p:nvSpPr>
          <p:cNvPr id="3" name="Content Placeholder 2">
            <a:extLst>
              <a:ext uri="{FF2B5EF4-FFF2-40B4-BE49-F238E27FC236}">
                <a16:creationId xmlns:a16="http://schemas.microsoft.com/office/drawing/2014/main" id="{52AF062E-8A7D-430A-BBC0-D26D56275690}"/>
              </a:ext>
            </a:extLst>
          </p:cNvPr>
          <p:cNvSpPr>
            <a:spLocks noGrp="1"/>
          </p:cNvSpPr>
          <p:nvPr>
            <p:ph idx="1"/>
          </p:nvPr>
        </p:nvSpPr>
        <p:spPr>
          <a:xfrm>
            <a:off x="4713512" y="642258"/>
            <a:ext cx="6847117" cy="2537672"/>
          </a:xfrm>
        </p:spPr>
        <p:txBody>
          <a:bodyPr>
            <a:normAutofit fontScale="92500"/>
          </a:bodyPr>
          <a:lstStyle/>
          <a:p>
            <a:r>
              <a:rPr lang="en-US" dirty="0"/>
              <a:t>The negative gradient -∇f will point in the direction where the function decreases most rapidly (aka maximum descent). This fact we can use to calculate new weights </a:t>
            </a:r>
            <a:r>
              <a:rPr lang="en-US" b="1" dirty="0"/>
              <a:t>W</a:t>
            </a:r>
            <a:r>
              <a:rPr lang="en-US" dirty="0"/>
              <a:t>⁺ from our current weights </a:t>
            </a:r>
            <a:r>
              <a:rPr lang="en-US" b="1" dirty="0"/>
              <a:t>W</a:t>
            </a:r>
            <a:r>
              <a:rPr lang="en-US" dirty="0"/>
              <a:t>:</a:t>
            </a:r>
          </a:p>
          <a:p>
            <a:r>
              <a:rPr lang="en-US" dirty="0"/>
              <a:t>This will tell us how much the cost function changes when the weights change and we’ll use this information to reduce the cost function as much as possible to approach some kind of pre determined goal</a:t>
            </a:r>
          </a:p>
          <a:p>
            <a:endParaRPr lang="en-US" dirty="0"/>
          </a:p>
          <a:p>
            <a:endParaRPr lang="en-US" dirty="0"/>
          </a:p>
        </p:txBody>
      </p:sp>
      <p:pic>
        <p:nvPicPr>
          <p:cNvPr id="2050" name="Picture 2">
            <a:extLst>
              <a:ext uri="{FF2B5EF4-FFF2-40B4-BE49-F238E27FC236}">
                <a16:creationId xmlns:a16="http://schemas.microsoft.com/office/drawing/2014/main" id="{F8005F2A-47C2-47A4-9356-8F0C7742C6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3512" y="3874563"/>
            <a:ext cx="6847117" cy="1831603"/>
          </a:xfrm>
          <a:prstGeom prst="rect">
            <a:avLst/>
          </a:prstGeom>
          <a:noFill/>
          <a:extLst>
            <a:ext uri="{909E8E84-426E-40DD-AFC4-6F175D3DCCD1}">
              <a14:hiddenFill xmlns:a14="http://schemas.microsoft.com/office/drawing/2010/main">
                <a:solidFill>
                  <a:srgbClr val="FFFFFF"/>
                </a:solidFill>
              </a14:hiddenFill>
            </a:ext>
          </a:extLst>
        </p:spPr>
      </p:pic>
      <p:sp>
        <p:nvSpPr>
          <p:cNvPr id="2053" name="Rectangle 72">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275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AB2D9-F8A0-49AC-83EE-1B35B1268E6C}"/>
              </a:ext>
            </a:extLst>
          </p:cNvPr>
          <p:cNvSpPr>
            <a:spLocks noGrp="1"/>
          </p:cNvSpPr>
          <p:nvPr>
            <p:ph type="title"/>
          </p:nvPr>
        </p:nvSpPr>
        <p:spPr>
          <a:xfrm>
            <a:off x="642257" y="634946"/>
            <a:ext cx="6432434" cy="1450757"/>
          </a:xfrm>
        </p:spPr>
        <p:txBody>
          <a:bodyPr>
            <a:normAutofit/>
          </a:bodyPr>
          <a:lstStyle/>
          <a:p>
            <a:r>
              <a:rPr lang="en-US"/>
              <a:t>Max Pooling Architecture</a:t>
            </a:r>
          </a:p>
        </p:txBody>
      </p:sp>
      <p:cxnSp>
        <p:nvCxnSpPr>
          <p:cNvPr id="137" name="Straight Connector 13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F34637-7153-48DC-B153-2C0685392EC7}"/>
              </a:ext>
            </a:extLst>
          </p:cNvPr>
          <p:cNvSpPr>
            <a:spLocks noGrp="1"/>
          </p:cNvSpPr>
          <p:nvPr>
            <p:ph idx="1"/>
          </p:nvPr>
        </p:nvSpPr>
        <p:spPr>
          <a:xfrm>
            <a:off x="642257" y="2407436"/>
            <a:ext cx="6432434" cy="3461658"/>
          </a:xfrm>
        </p:spPr>
        <p:txBody>
          <a:bodyPr>
            <a:normAutofit/>
          </a:bodyPr>
          <a:lstStyle/>
          <a:p>
            <a:r>
              <a:rPr lang="en-US"/>
              <a:t>Each convolution operation will output a unique feature map</a:t>
            </a:r>
          </a:p>
          <a:p>
            <a:r>
              <a:rPr lang="en-US"/>
              <a:t>What do we do when the convolution layers output several feature maps that are nearly or even identical?</a:t>
            </a:r>
          </a:p>
          <a:p>
            <a:r>
              <a:rPr lang="en-US"/>
              <a:t>Pooling decreases the dimensionality of the feature sets by displaying the dominant features that were uncovered by the convolution operation</a:t>
            </a:r>
          </a:p>
        </p:txBody>
      </p:sp>
      <p:pic>
        <p:nvPicPr>
          <p:cNvPr id="5" name="Picture 4" descr="A screen shot of a computer&#10;&#10;Description automatically generated">
            <a:extLst>
              <a:ext uri="{FF2B5EF4-FFF2-40B4-BE49-F238E27FC236}">
                <a16:creationId xmlns:a16="http://schemas.microsoft.com/office/drawing/2014/main" id="{EC3CBF85-4924-41F6-95EA-F9498C47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687" y="641528"/>
            <a:ext cx="4001315" cy="2505874"/>
          </a:xfrm>
          <a:prstGeom prst="rect">
            <a:avLst/>
          </a:prstGeom>
        </p:spPr>
      </p:pic>
      <p:pic>
        <p:nvPicPr>
          <p:cNvPr id="6146" name="Picture 2">
            <a:extLst>
              <a:ext uri="{FF2B5EF4-FFF2-40B4-BE49-F238E27FC236}">
                <a16:creationId xmlns:a16="http://schemas.microsoft.com/office/drawing/2014/main" id="{1F9563F8-D7D2-4A75-9C63-A5647F4F33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45149" y="3428999"/>
            <a:ext cx="3424389" cy="2525487"/>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043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C47B3-B7CE-4446-BDF2-3BEAC1B927B8}"/>
              </a:ext>
            </a:extLst>
          </p:cNvPr>
          <p:cNvSpPr>
            <a:spLocks noGrp="1"/>
          </p:cNvSpPr>
          <p:nvPr>
            <p:ph type="title"/>
          </p:nvPr>
        </p:nvSpPr>
        <p:spPr>
          <a:xfrm>
            <a:off x="643468" y="643467"/>
            <a:ext cx="3073550" cy="5126203"/>
          </a:xfrm>
        </p:spPr>
        <p:txBody>
          <a:bodyPr anchor="ctr">
            <a:normAutofit/>
          </a:bodyPr>
          <a:lstStyle/>
          <a:p>
            <a:pPr algn="r"/>
            <a:r>
              <a:rPr lang="en-US" sz="4300"/>
              <a:t>Fully Connected Layer</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644D64-8DC0-4857-96A9-EB80D197A311}"/>
              </a:ext>
            </a:extLst>
          </p:cNvPr>
          <p:cNvSpPr>
            <a:spLocks noGrp="1"/>
          </p:cNvSpPr>
          <p:nvPr>
            <p:ph idx="1"/>
          </p:nvPr>
        </p:nvSpPr>
        <p:spPr>
          <a:xfrm>
            <a:off x="4363786" y="621697"/>
            <a:ext cx="6791894" cy="5147973"/>
          </a:xfrm>
        </p:spPr>
        <p:txBody>
          <a:bodyPr anchor="ctr">
            <a:normAutofit/>
          </a:bodyPr>
          <a:lstStyle/>
          <a:p>
            <a:r>
              <a:rPr lang="en-US" dirty="0"/>
              <a:t>The fully connected layer flattens the results of the previous pooling/convolution into a single vector of values. This vector is the probability that certain features belong to a label. </a:t>
            </a:r>
          </a:p>
          <a:p>
            <a:r>
              <a:rPr lang="en-US" dirty="0"/>
              <a:t>For example, an image feature may be whiskers, this should have high probabilities for the label “cat”.</a:t>
            </a: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2029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8" name="Straight Connector 8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15313-D969-4254-A4D3-93302A2C7839}"/>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Softmax Layer</a:t>
            </a:r>
          </a:p>
        </p:txBody>
      </p:sp>
      <p:pic>
        <p:nvPicPr>
          <p:cNvPr id="7180" name="Picture 12" descr="Scheme of our proposed CNN with fully connected layer and Softmax ...">
            <a:extLst>
              <a:ext uri="{FF2B5EF4-FFF2-40B4-BE49-F238E27FC236}">
                <a16:creationId xmlns:a16="http://schemas.microsoft.com/office/drawing/2014/main" id="{A08A78DF-B519-4730-A6C8-6C03CE630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1633" y="642069"/>
            <a:ext cx="9824112" cy="3490449"/>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Connector 91">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4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38E48-49B7-4B08-A079-BFD5FE461954}"/>
              </a:ext>
            </a:extLst>
          </p:cNvPr>
          <p:cNvSpPr>
            <a:spLocks noGrp="1"/>
          </p:cNvSpPr>
          <p:nvPr>
            <p:ph type="title"/>
          </p:nvPr>
        </p:nvSpPr>
        <p:spPr>
          <a:xfrm>
            <a:off x="643468" y="643467"/>
            <a:ext cx="3073550" cy="5126203"/>
          </a:xfrm>
        </p:spPr>
        <p:txBody>
          <a:bodyPr anchor="ctr">
            <a:normAutofit/>
          </a:bodyPr>
          <a:lstStyle/>
          <a:p>
            <a:pPr algn="r"/>
            <a:r>
              <a:rPr lang="en-US" sz="4000"/>
              <a:t>Main VGG Differences</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A59759-8AA2-4410-AAD9-001621D68BC0}"/>
              </a:ext>
            </a:extLst>
          </p:cNvPr>
          <p:cNvSpPr>
            <a:spLocks noGrp="1"/>
          </p:cNvSpPr>
          <p:nvPr>
            <p:ph idx="1"/>
          </p:nvPr>
        </p:nvSpPr>
        <p:spPr>
          <a:xfrm>
            <a:off x="4363786" y="621697"/>
            <a:ext cx="6791894" cy="5147973"/>
          </a:xfrm>
        </p:spPr>
        <p:txBody>
          <a:bodyPr anchor="ctr">
            <a:normAutofit fontScale="92500" lnSpcReduction="10000"/>
          </a:bodyPr>
          <a:lstStyle/>
          <a:p>
            <a:r>
              <a:rPr lang="en-US" dirty="0"/>
              <a:t>Instead of using large receptive fields (areas where the neuron covers the image) like </a:t>
            </a:r>
            <a:r>
              <a:rPr lang="en-US" dirty="0" err="1"/>
              <a:t>AlexNet</a:t>
            </a:r>
            <a:r>
              <a:rPr lang="en-US" dirty="0"/>
              <a:t> (11x11 with a stride of 4), VGG uses very small receptive fields (3x3 with a stride of 1). Because there are now three </a:t>
            </a:r>
            <a:r>
              <a:rPr lang="en-US" dirty="0" err="1"/>
              <a:t>ReLU</a:t>
            </a:r>
            <a:r>
              <a:rPr lang="en-US" dirty="0"/>
              <a:t> units instead of just one, the decision function is more susceptible to not activating. There are also fewer parameters (27 times the number of channels compared to that of </a:t>
            </a:r>
            <a:r>
              <a:rPr lang="en-US" dirty="0" err="1"/>
              <a:t>AlexNet’s</a:t>
            </a:r>
            <a:r>
              <a:rPr lang="en-US" dirty="0"/>
              <a:t> 49 times the number of channels).</a:t>
            </a:r>
          </a:p>
          <a:p>
            <a:r>
              <a:rPr lang="en-US" dirty="0"/>
              <a:t>VGG utilizes 1x1 convolutional layers to make the decision function more non-linear without changing the receptive neurons.</a:t>
            </a:r>
          </a:p>
          <a:p>
            <a:r>
              <a:rPr lang="en-US" dirty="0"/>
              <a:t>The small-size convolution filters allows VGG to have a large number of weight layers. </a:t>
            </a:r>
            <a:r>
              <a:rPr lang="en-US" dirty="0" err="1"/>
              <a:t>GoogLeNet</a:t>
            </a:r>
            <a:r>
              <a:rPr lang="en-US" dirty="0"/>
              <a:t>, another model that uses deep CNNs and small convolution filters, was also showed up in the 2014 ImageNet competition.</a:t>
            </a:r>
          </a:p>
          <a:p>
            <a:r>
              <a:rPr lang="en-US" dirty="0"/>
              <a:t>In contrast to VGG-16, </a:t>
            </a:r>
            <a:r>
              <a:rPr lang="en-US" dirty="0" err="1"/>
              <a:t>AlexNet</a:t>
            </a:r>
            <a:r>
              <a:rPr lang="en-US" dirty="0"/>
              <a:t> retains more unrelated background information in last convolutional layer, which throws off the final prediction, thus the VGG predicts better than </a:t>
            </a:r>
            <a:r>
              <a:rPr lang="en-US" dirty="0" err="1"/>
              <a:t>AlexNet</a:t>
            </a:r>
            <a:r>
              <a:rPr lang="en-US" dirty="0"/>
              <a:t>.</a:t>
            </a:r>
          </a:p>
          <a:p>
            <a:endParaRPr lang="en-US"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51302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E4AA-AE6D-4584-84AE-A349D9F2B7F5}"/>
              </a:ext>
            </a:extLst>
          </p:cNvPr>
          <p:cNvSpPr>
            <a:spLocks noGrp="1"/>
          </p:cNvSpPr>
          <p:nvPr>
            <p:ph type="title"/>
          </p:nvPr>
        </p:nvSpPr>
        <p:spPr>
          <a:xfrm>
            <a:off x="643468" y="643467"/>
            <a:ext cx="3073550" cy="5126203"/>
          </a:xfrm>
        </p:spPr>
        <p:txBody>
          <a:bodyPr anchor="ctr">
            <a:normAutofit/>
          </a:bodyPr>
          <a:lstStyle/>
          <a:p>
            <a:pPr algn="r"/>
            <a:r>
              <a:rPr lang="en-US" sz="4000"/>
              <a:t>Drawbacks to VGG</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687BD5-D569-4547-BBC0-C075E1AED4D3}"/>
              </a:ext>
            </a:extLst>
          </p:cNvPr>
          <p:cNvSpPr>
            <a:spLocks noGrp="1"/>
          </p:cNvSpPr>
          <p:nvPr>
            <p:ph idx="1"/>
          </p:nvPr>
        </p:nvSpPr>
        <p:spPr>
          <a:xfrm>
            <a:off x="4363786" y="621697"/>
            <a:ext cx="6791894" cy="5147973"/>
          </a:xfrm>
        </p:spPr>
        <p:txBody>
          <a:bodyPr anchor="ctr">
            <a:normAutofit/>
          </a:bodyPr>
          <a:lstStyle/>
          <a:p>
            <a:r>
              <a:rPr lang="en-US" dirty="0"/>
              <a:t>It is very hard to train being fairly deep</a:t>
            </a:r>
          </a:p>
          <a:p>
            <a:r>
              <a:rPr lang="en-US" dirty="0"/>
              <a:t>The architecture is very large roughly 533 mb making it hard to deploy for practical purposes</a:t>
            </a: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345769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0FC30-75FC-42D8-8474-413772A025F6}"/>
              </a:ext>
            </a:extLst>
          </p:cNvPr>
          <p:cNvSpPr>
            <a:spLocks noGrp="1"/>
          </p:cNvSpPr>
          <p:nvPr>
            <p:ph type="title"/>
          </p:nvPr>
        </p:nvSpPr>
        <p:spPr>
          <a:xfrm>
            <a:off x="643468" y="643467"/>
            <a:ext cx="3073550" cy="5126203"/>
          </a:xfrm>
        </p:spPr>
        <p:txBody>
          <a:bodyPr anchor="ctr">
            <a:normAutofit/>
          </a:bodyPr>
          <a:lstStyle/>
          <a:p>
            <a:pPr algn="r"/>
            <a:r>
              <a:rPr lang="en-US"/>
              <a:t>Sources</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6ED5B8-53A2-4764-9F47-37C1819B5C86}"/>
              </a:ext>
            </a:extLst>
          </p:cNvPr>
          <p:cNvSpPr>
            <a:spLocks noGrp="1"/>
          </p:cNvSpPr>
          <p:nvPr>
            <p:ph idx="1"/>
          </p:nvPr>
        </p:nvSpPr>
        <p:spPr>
          <a:xfrm>
            <a:off x="4363786" y="621697"/>
            <a:ext cx="6791894" cy="5147973"/>
          </a:xfrm>
        </p:spPr>
        <p:txBody>
          <a:bodyPr anchor="ctr">
            <a:normAutofit/>
          </a:bodyPr>
          <a:lstStyle/>
          <a:p>
            <a:r>
              <a:rPr lang="en-US" dirty="0">
                <a:hlinkClick r:id="rId2"/>
              </a:rPr>
              <a:t>https://towardsdatascience.com/a-comprehensive-guide-to-convolutional-neural-networks-the-eli5-way-3bd2b1164a53</a:t>
            </a:r>
            <a:endParaRPr lang="en-US" dirty="0"/>
          </a:p>
          <a:p>
            <a:r>
              <a:rPr lang="en-US" dirty="0">
                <a:hlinkClick r:id="rId3"/>
              </a:rPr>
              <a:t>http://www.robots.ox.ac.uk/~vgg/practicals/cnn/index.html</a:t>
            </a:r>
            <a:endParaRPr lang="en-US" dirty="0"/>
          </a:p>
          <a:p>
            <a:r>
              <a:rPr lang="en-US" dirty="0">
                <a:hlinkClick r:id="rId4"/>
              </a:rPr>
              <a:t>https://arxiv.org/pdf/1409.4842.pdf</a:t>
            </a:r>
            <a:endParaRPr lang="en-US" dirty="0"/>
          </a:p>
          <a:p>
            <a:r>
              <a:rPr lang="en-US" dirty="0">
                <a:hlinkClick r:id="rId5"/>
              </a:rPr>
              <a:t>https://medium.com/@pechyonkin/key-deep-learning-architectures-lenet-5-6fc3c59e6f4</a:t>
            </a:r>
            <a:endParaRPr lang="en-US"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2634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E2D3D-69D6-4382-B561-4AC9E1BF3BC9}"/>
              </a:ext>
            </a:extLst>
          </p:cNvPr>
          <p:cNvSpPr>
            <a:spLocks noGrp="1"/>
          </p:cNvSpPr>
          <p:nvPr>
            <p:ph type="title"/>
          </p:nvPr>
        </p:nvSpPr>
        <p:spPr>
          <a:xfrm>
            <a:off x="643468" y="643467"/>
            <a:ext cx="3073550" cy="5126203"/>
          </a:xfrm>
        </p:spPr>
        <p:txBody>
          <a:bodyPr anchor="ctr">
            <a:normAutofit/>
          </a:bodyPr>
          <a:lstStyle/>
          <a:p>
            <a:pPr algn="r"/>
            <a:r>
              <a:rPr lang="en-US" sz="4300"/>
              <a:t>Why do we need neural networks?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7415C6-D823-4ACD-B44D-FB2EE2A9F299}"/>
              </a:ext>
            </a:extLst>
          </p:cNvPr>
          <p:cNvSpPr>
            <a:spLocks noGrp="1"/>
          </p:cNvSpPr>
          <p:nvPr>
            <p:ph idx="1"/>
          </p:nvPr>
        </p:nvSpPr>
        <p:spPr>
          <a:xfrm>
            <a:off x="4363786" y="621697"/>
            <a:ext cx="6791894" cy="5147973"/>
          </a:xfrm>
        </p:spPr>
        <p:txBody>
          <a:bodyPr anchor="ctr">
            <a:normAutofit/>
          </a:bodyPr>
          <a:lstStyle/>
          <a:p>
            <a:pPr>
              <a:lnSpc>
                <a:spcPct val="100000"/>
              </a:lnSpc>
            </a:pPr>
            <a:r>
              <a:rPr lang="en-US" dirty="0"/>
              <a:t>ANNs can learn and show non-linear and complex connections, which is significant on the grounds that, all things considered, huge numbers of the connections among data sources and yields are non-direct.</a:t>
            </a:r>
          </a:p>
          <a:p>
            <a:pPr>
              <a:lnSpc>
                <a:spcPct val="100000"/>
              </a:lnSpc>
            </a:pPr>
            <a:r>
              <a:rPr lang="en-US" dirty="0"/>
              <a:t>ANNs can generalize — After learning from the initial inputs and their relationships, the model can generalize and predict on new data.</a:t>
            </a:r>
          </a:p>
          <a:p>
            <a:pPr>
              <a:lnSpc>
                <a:spcPct val="100000"/>
              </a:lnSpc>
            </a:pPr>
            <a:r>
              <a:rPr lang="en-US" dirty="0"/>
              <a:t>Unlike many other prediction techniques, ANN does not impose any restrictions on the input. Its ability to learn hidden relationships in the data without fixing </a:t>
            </a:r>
            <a:r>
              <a:rPr lang="en-US"/>
              <a:t>the input data. </a:t>
            </a:r>
            <a:r>
              <a:rPr lang="en-US" dirty="0"/>
              <a:t>This is something very useful in financial time series forecasting.</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08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930C0E-5D2E-40DD-9154-BA5F1CD896D8}"/>
              </a:ext>
            </a:extLst>
          </p:cNvPr>
          <p:cNvSpPr>
            <a:spLocks noGrp="1"/>
          </p:cNvSpPr>
          <p:nvPr>
            <p:ph type="title"/>
          </p:nvPr>
        </p:nvSpPr>
        <p:spPr>
          <a:xfrm>
            <a:off x="1097280" y="286603"/>
            <a:ext cx="10058400" cy="1450757"/>
          </a:xfrm>
        </p:spPr>
        <p:txBody>
          <a:bodyPr>
            <a:normAutofit/>
          </a:bodyPr>
          <a:lstStyle/>
          <a:p>
            <a:r>
              <a:rPr lang="en-US" dirty="0"/>
              <a:t>Applications</a:t>
            </a:r>
          </a:p>
        </p:txBody>
      </p:sp>
      <p:cxnSp>
        <p:nvCxnSpPr>
          <p:cNvPr id="21"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8060ABE-B2DE-46D6-9C07-1CBA32D5F6B0}"/>
              </a:ext>
            </a:extLst>
          </p:cNvPr>
          <p:cNvGraphicFramePr>
            <a:graphicFrameLocks noGrp="1"/>
          </p:cNvGraphicFramePr>
          <p:nvPr>
            <p:ph idx="1"/>
            <p:extLst>
              <p:ext uri="{D42A27DB-BD31-4B8C-83A1-F6EECF244321}">
                <p14:modId xmlns:p14="http://schemas.microsoft.com/office/powerpoint/2010/main" val="8734020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84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334B6-CE9B-4C06-9B65-32D0370591D5}"/>
              </a:ext>
            </a:extLst>
          </p:cNvPr>
          <p:cNvSpPr>
            <a:spLocks noGrp="1"/>
          </p:cNvSpPr>
          <p:nvPr>
            <p:ph type="title"/>
          </p:nvPr>
        </p:nvSpPr>
        <p:spPr>
          <a:xfrm>
            <a:off x="643468" y="643467"/>
            <a:ext cx="3073550" cy="5126203"/>
          </a:xfrm>
        </p:spPr>
        <p:txBody>
          <a:bodyPr anchor="ctr">
            <a:normAutofit/>
          </a:bodyPr>
          <a:lstStyle/>
          <a:p>
            <a:pPr algn="r"/>
            <a:r>
              <a:rPr lang="en-US"/>
              <a:t>Imagenet</a:t>
            </a:r>
          </a:p>
        </p:txBody>
      </p:sp>
      <p:cxnSp>
        <p:nvCxnSpPr>
          <p:cNvPr id="14"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5F072B-D79F-4D11-88FC-7602BCB319DF}"/>
              </a:ext>
            </a:extLst>
          </p:cNvPr>
          <p:cNvSpPr>
            <a:spLocks noGrp="1"/>
          </p:cNvSpPr>
          <p:nvPr>
            <p:ph idx="1"/>
          </p:nvPr>
        </p:nvSpPr>
        <p:spPr>
          <a:xfrm>
            <a:off x="4363786" y="621697"/>
            <a:ext cx="6791894" cy="5147973"/>
          </a:xfrm>
        </p:spPr>
        <p:txBody>
          <a:bodyPr anchor="ctr">
            <a:normAutofit/>
          </a:bodyPr>
          <a:lstStyle/>
          <a:p>
            <a:r>
              <a:rPr lang="en-US" dirty="0"/>
              <a:t>Researchers at the time wanted algorithms that could work with any kind of data, but there were some that took another approach.</a:t>
            </a:r>
          </a:p>
          <a:p>
            <a:r>
              <a:rPr lang="en-US" dirty="0"/>
              <a:t>Created By Fei-Fei Li a professor at the University of Illinois Urbana Champaign</a:t>
            </a:r>
          </a:p>
          <a:p>
            <a:r>
              <a:rPr lang="en-US" dirty="0"/>
              <a:t>Simply a giant dataset of images of all kinds cats, dogs, buildings, etc. and a label assigned to each</a:t>
            </a:r>
          </a:p>
          <a:p>
            <a:r>
              <a:rPr lang="en-US" dirty="0"/>
              <a:t>1.2 million training images with another 50,000 images for validation and 100,000 images for testing</a:t>
            </a:r>
          </a:p>
          <a:p>
            <a:r>
              <a:rPr lang="en-US" dirty="0" err="1"/>
              <a:t>Imagenet</a:t>
            </a:r>
            <a:r>
              <a:rPr lang="en-US" dirty="0"/>
              <a:t> was so robust that it became the benchmark for every computer vision/object recognition architecture</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897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981ED-59DB-4C88-940C-A5F8A8B48AD9}"/>
              </a:ext>
            </a:extLst>
          </p:cNvPr>
          <p:cNvSpPr>
            <a:spLocks noGrp="1"/>
          </p:cNvSpPr>
          <p:nvPr>
            <p:ph type="title"/>
          </p:nvPr>
        </p:nvSpPr>
        <p:spPr>
          <a:xfrm>
            <a:off x="1097280" y="286603"/>
            <a:ext cx="10058400" cy="1450757"/>
          </a:xfrm>
        </p:spPr>
        <p:txBody>
          <a:bodyPr>
            <a:normAutofit/>
          </a:bodyPr>
          <a:lstStyle/>
          <a:p>
            <a:r>
              <a:rPr lang="en-US" dirty="0"/>
              <a:t>Development of faster and more accurate CNN's</a:t>
            </a:r>
          </a:p>
        </p:txBody>
      </p:sp>
      <p:cxnSp>
        <p:nvCxnSpPr>
          <p:cNvPr id="21" name="Straight Connector 2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6D7B27F-DD42-4F87-94C3-2E9F9BA9DAE4}"/>
              </a:ext>
            </a:extLst>
          </p:cNvPr>
          <p:cNvGraphicFramePr>
            <a:graphicFrameLocks noGrp="1"/>
          </p:cNvGraphicFramePr>
          <p:nvPr>
            <p:ph idx="1"/>
            <p:extLst>
              <p:ext uri="{D42A27DB-BD31-4B8C-83A1-F6EECF244321}">
                <p14:modId xmlns:p14="http://schemas.microsoft.com/office/powerpoint/2010/main" val="33963037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68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54" name="Rectangle 7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4A033-7B65-4B9A-9641-37723C74332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200">
                <a:solidFill>
                  <a:schemeClr val="tx1">
                    <a:lumMod val="85000"/>
                    <a:lumOff val="15000"/>
                  </a:schemeClr>
                </a:solidFill>
              </a:rPr>
              <a:t>VGG Architecture</a:t>
            </a:r>
          </a:p>
        </p:txBody>
      </p:sp>
      <p:pic>
        <p:nvPicPr>
          <p:cNvPr id="2050" name="Picture 2" descr="VGG16 - Convolutional Network for Classification and Detection">
            <a:extLst>
              <a:ext uri="{FF2B5EF4-FFF2-40B4-BE49-F238E27FC236}">
                <a16:creationId xmlns:a16="http://schemas.microsoft.com/office/drawing/2014/main" id="{8F366076-B6EB-4DC9-B412-980C158FAA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1223098"/>
            <a:ext cx="6912217" cy="3888121"/>
          </a:xfrm>
          <a:prstGeom prst="rect">
            <a:avLst/>
          </a:prstGeom>
          <a:noFill/>
          <a:extLst>
            <a:ext uri="{909E8E84-426E-40DD-AFC4-6F175D3DCCD1}">
              <a14:hiddenFill xmlns:a14="http://schemas.microsoft.com/office/drawing/2010/main">
                <a:solidFill>
                  <a:srgbClr val="FFFFFF"/>
                </a:solidFill>
              </a14:hiddenFill>
            </a:ext>
          </a:extLst>
        </p:spPr>
      </p:pic>
      <p:cxnSp>
        <p:nvCxnSpPr>
          <p:cNvPr id="2055" name="Straight Connector 7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66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D9E2E-B292-4185-BD9D-5A6FDEBD333E}"/>
              </a:ext>
            </a:extLst>
          </p:cNvPr>
          <p:cNvSpPr>
            <a:spLocks noGrp="1"/>
          </p:cNvSpPr>
          <p:nvPr>
            <p:ph type="title"/>
          </p:nvPr>
        </p:nvSpPr>
        <p:spPr>
          <a:xfrm>
            <a:off x="643468" y="643467"/>
            <a:ext cx="3073550" cy="5126203"/>
          </a:xfrm>
        </p:spPr>
        <p:txBody>
          <a:bodyPr anchor="ctr">
            <a:normAutofit/>
          </a:bodyPr>
          <a:lstStyle/>
          <a:p>
            <a:pPr algn="r"/>
            <a:r>
              <a:rPr lang="en-US"/>
              <a:t>Data</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CFDF3B-FCA7-4F99-B435-7D170F180089}"/>
              </a:ext>
            </a:extLst>
          </p:cNvPr>
          <p:cNvSpPr>
            <a:spLocks noGrp="1"/>
          </p:cNvSpPr>
          <p:nvPr>
            <p:ph idx="1"/>
          </p:nvPr>
        </p:nvSpPr>
        <p:spPr>
          <a:xfrm>
            <a:off x="4363786" y="621697"/>
            <a:ext cx="6791894" cy="5147973"/>
          </a:xfrm>
        </p:spPr>
        <p:txBody>
          <a:bodyPr anchor="ctr">
            <a:normAutofit/>
          </a:bodyPr>
          <a:lstStyle/>
          <a:p>
            <a:r>
              <a:rPr lang="en-US" dirty="0"/>
              <a:t>For image recognition, data (images) can be of any size for the network, but research papers have standardized input to a fixed size 224 * 224 * 3</a:t>
            </a:r>
          </a:p>
          <a:p>
            <a:r>
              <a:rPr lang="en-US" dirty="0"/>
              <a:t>Next, images are rescaled and cropped </a:t>
            </a:r>
          </a:p>
          <a:p>
            <a:r>
              <a:rPr lang="en-US" dirty="0"/>
              <a:t>Images then have their mean </a:t>
            </a:r>
            <a:r>
              <a:rPr lang="en-US" dirty="0" err="1"/>
              <a:t>rgb</a:t>
            </a:r>
            <a:r>
              <a:rPr lang="en-US" dirty="0"/>
              <a:t> values subtracted from their pixels. This operation “centers” our data and helps to optimize the data set when passed through the weights and biases of the network</a:t>
            </a:r>
          </a:p>
          <a:p>
            <a:r>
              <a:rPr lang="en-US" dirty="0"/>
              <a:t>Data is finally augmented to increase data volume for training, the cropped images will be flipping horizontally and shifted by random </a:t>
            </a:r>
            <a:r>
              <a:rPr lang="en-US" dirty="0" err="1"/>
              <a:t>rgb</a:t>
            </a:r>
            <a:r>
              <a:rPr lang="en-US" dirty="0"/>
              <a:t> values</a:t>
            </a: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94375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9566-782E-446F-9CDF-C2BAEA5CB789}"/>
              </a:ext>
            </a:extLst>
          </p:cNvPr>
          <p:cNvSpPr>
            <a:spLocks noGrp="1"/>
          </p:cNvSpPr>
          <p:nvPr>
            <p:ph type="title"/>
          </p:nvPr>
        </p:nvSpPr>
        <p:spPr/>
        <p:txBody>
          <a:bodyPr/>
          <a:lstStyle/>
          <a:p>
            <a:r>
              <a:rPr lang="en-US" dirty="0"/>
              <a:t>Convolution Layer Architecture</a:t>
            </a:r>
          </a:p>
        </p:txBody>
      </p:sp>
      <p:pic>
        <p:nvPicPr>
          <p:cNvPr id="8" name="Content Placeholder 7" descr="A picture containing crossword, clock&#10;&#10;Description automatically generated">
            <a:extLst>
              <a:ext uri="{FF2B5EF4-FFF2-40B4-BE49-F238E27FC236}">
                <a16:creationId xmlns:a16="http://schemas.microsoft.com/office/drawing/2014/main" id="{7B004E36-1E6E-4643-A000-B196584346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3997" y="2187503"/>
            <a:ext cx="5010150" cy="3657600"/>
          </a:xfrm>
        </p:spPr>
      </p:pic>
    </p:spTree>
    <p:extLst>
      <p:ext uri="{BB962C8B-B14F-4D97-AF65-F5344CB8AC3E}">
        <p14:creationId xmlns:p14="http://schemas.microsoft.com/office/powerpoint/2010/main" val="255165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50C4C-8E2C-41A5-8605-CC434CC48522}"/>
              </a:ext>
            </a:extLst>
          </p:cNvPr>
          <p:cNvSpPr>
            <a:spLocks noGrp="1"/>
          </p:cNvSpPr>
          <p:nvPr>
            <p:ph type="title"/>
          </p:nvPr>
        </p:nvSpPr>
        <p:spPr>
          <a:xfrm>
            <a:off x="643468" y="643467"/>
            <a:ext cx="3073550" cy="5126203"/>
          </a:xfrm>
        </p:spPr>
        <p:txBody>
          <a:bodyPr anchor="ctr">
            <a:normAutofit/>
          </a:bodyPr>
          <a:lstStyle/>
          <a:p>
            <a:pPr algn="r"/>
            <a:r>
              <a:rPr lang="en-US" sz="3600"/>
              <a:t>ReLU Unit Architecture</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E051F1-98AA-41B8-A6FB-5F8690FA34F5}"/>
              </a:ext>
            </a:extLst>
          </p:cNvPr>
          <p:cNvSpPr>
            <a:spLocks noGrp="1"/>
          </p:cNvSpPr>
          <p:nvPr>
            <p:ph idx="1"/>
          </p:nvPr>
        </p:nvSpPr>
        <p:spPr>
          <a:xfrm>
            <a:off x="4363786" y="621697"/>
            <a:ext cx="6791894" cy="5147973"/>
          </a:xfrm>
        </p:spPr>
        <p:txBody>
          <a:bodyPr anchor="ctr">
            <a:normAutofit/>
          </a:bodyPr>
          <a:lstStyle/>
          <a:p>
            <a:pPr>
              <a:lnSpc>
                <a:spcPct val="100000"/>
              </a:lnSpc>
            </a:pPr>
            <a:endParaRPr lang="en-US" sz="1600" dirty="0"/>
          </a:p>
          <a:p>
            <a:pPr>
              <a:lnSpc>
                <a:spcPct val="100000"/>
              </a:lnSpc>
            </a:pPr>
            <a:r>
              <a:rPr lang="en-US" sz="1600" dirty="0"/>
              <a:t>Rectified linear units (</a:t>
            </a:r>
            <a:r>
              <a:rPr lang="en-US" sz="1600" dirty="0" err="1"/>
              <a:t>ReLU</a:t>
            </a:r>
            <a:r>
              <a:rPr lang="en-US" sz="1600" dirty="0"/>
              <a:t>) are a modern activation function used by modern neural networks</a:t>
            </a:r>
          </a:p>
          <a:p>
            <a:pPr>
              <a:lnSpc>
                <a:spcPct val="100000"/>
              </a:lnSpc>
            </a:pPr>
            <a:r>
              <a:rPr lang="en-US" sz="1600" b="1" dirty="0"/>
              <a:t>Computationally efficient </a:t>
            </a:r>
            <a:r>
              <a:rPr lang="en-US" sz="1600" dirty="0"/>
              <a:t>— allows the network to converge very quickly</a:t>
            </a:r>
          </a:p>
          <a:p>
            <a:pPr>
              <a:lnSpc>
                <a:spcPct val="100000"/>
              </a:lnSpc>
            </a:pPr>
            <a:r>
              <a:rPr lang="en-US" sz="1600" b="1" dirty="0"/>
              <a:t>Non-linear— </a:t>
            </a:r>
            <a:r>
              <a:rPr lang="en-US" sz="1600" dirty="0"/>
              <a:t>although it looks like a linear function, </a:t>
            </a:r>
            <a:r>
              <a:rPr lang="en-US" sz="1600" dirty="0" err="1"/>
              <a:t>ReLU</a:t>
            </a:r>
            <a:r>
              <a:rPr lang="en-US" sz="1600" dirty="0"/>
              <a:t> has a derivative function and allows for backpropagation</a:t>
            </a:r>
          </a:p>
          <a:p>
            <a:pPr>
              <a:lnSpc>
                <a:spcPct val="100000"/>
              </a:lnSpc>
            </a:pPr>
            <a:r>
              <a:rPr lang="en-US" sz="1600" dirty="0"/>
              <a:t>Non-linear functions address the problems of a linear activation function:</a:t>
            </a:r>
          </a:p>
          <a:p>
            <a:pPr>
              <a:lnSpc>
                <a:spcPct val="100000"/>
              </a:lnSpc>
            </a:pPr>
            <a:r>
              <a:rPr lang="en-US" sz="1600" dirty="0"/>
              <a:t>They allow backpropagation because they have a derivative function which is related to the inputs</a:t>
            </a:r>
          </a:p>
          <a:p>
            <a:pPr>
              <a:lnSpc>
                <a:spcPct val="100000"/>
              </a:lnSpc>
            </a:pPr>
            <a:r>
              <a:rPr lang="en-US" sz="1600" dirty="0"/>
              <a:t>They allow “stacking” of multiple layers of neurons to create a deep neural network. Multiple hidden layers of neurons are needed to learn complex data sets with high levels of accuracy.</a:t>
            </a:r>
          </a:p>
          <a:p>
            <a:pPr>
              <a:lnSpc>
                <a:spcPct val="100000"/>
              </a:lnSpc>
            </a:pPr>
            <a:br>
              <a:rPr lang="en-US" sz="1600" dirty="0"/>
            </a:br>
            <a:endParaRPr lang="en-US" sz="1600" dirty="0"/>
          </a:p>
          <a:p>
            <a:pPr>
              <a:lnSpc>
                <a:spcPct val="100000"/>
              </a:lnSpc>
            </a:pPr>
            <a:endParaRPr lang="en-US" sz="1600"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529627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425"/>
      </a:dk2>
      <a:lt2>
        <a:srgbClr val="E2E8E8"/>
      </a:lt2>
      <a:accent1>
        <a:srgbClr val="CB4549"/>
      </a:accent1>
      <a:accent2>
        <a:srgbClr val="B96633"/>
      </a:accent2>
      <a:accent3>
        <a:srgbClr val="BBA23F"/>
      </a:accent3>
      <a:accent4>
        <a:srgbClr val="94AF30"/>
      </a:accent4>
      <a:accent5>
        <a:srgbClr val="6AB73E"/>
      </a:accent5>
      <a:accent6>
        <a:srgbClr val="33B939"/>
      </a:accent6>
      <a:hlink>
        <a:srgbClr val="30918E"/>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79</TotalTime>
  <Words>1171</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Bookman Old Style</vt:lpstr>
      <vt:lpstr>Calibri</vt:lpstr>
      <vt:lpstr>Franklin Gothic Book</vt:lpstr>
      <vt:lpstr>RetrospectVTI</vt:lpstr>
      <vt:lpstr>VGG Neural Nets</vt:lpstr>
      <vt:lpstr>Why do we need neural networks?</vt:lpstr>
      <vt:lpstr>Applications</vt:lpstr>
      <vt:lpstr>Imagenet</vt:lpstr>
      <vt:lpstr>Development of faster and more accurate CNN's</vt:lpstr>
      <vt:lpstr>VGG Architecture</vt:lpstr>
      <vt:lpstr>Data</vt:lpstr>
      <vt:lpstr>Convolution Layer Architecture</vt:lpstr>
      <vt:lpstr>ReLU Unit Architecture</vt:lpstr>
      <vt:lpstr>F(x) = max(0, x)</vt:lpstr>
      <vt:lpstr>ReLu Vs Tanh function</vt:lpstr>
      <vt:lpstr>Backpropogation </vt:lpstr>
      <vt:lpstr>Gradient Descent</vt:lpstr>
      <vt:lpstr>Max Pooling Architecture</vt:lpstr>
      <vt:lpstr>Fully Connected Layer</vt:lpstr>
      <vt:lpstr>Softmax Layer</vt:lpstr>
      <vt:lpstr>Main VGG Differences</vt:lpstr>
      <vt:lpstr>Drawbacks to VGG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VGG Neural Nets</dc:title>
  <dc:creator>Pierce, Nick</dc:creator>
  <cp:lastModifiedBy>Pierce, Nick</cp:lastModifiedBy>
  <cp:revision>11</cp:revision>
  <dcterms:created xsi:type="dcterms:W3CDTF">2020-04-15T19:00:34Z</dcterms:created>
  <dcterms:modified xsi:type="dcterms:W3CDTF">2020-04-15T20:52:03Z</dcterms:modified>
</cp:coreProperties>
</file>