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Bebas Neu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BebasNeue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f46a57244e_0_3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f46a57244e_0_3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3297d6e5f3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3297d6e5f3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32ceeedd1e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32ceeedd1e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331a3af40f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331a3af40f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32ceeedd1e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32ceeedd1e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32ceeedd1e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32ceeedd1e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331a3af40f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331a3af40f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3382e72918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3382e72918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331a3af40f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331a3af40f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3297d6e5f3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3297d6e5f3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3297d6e5f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3297d6e5f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337481c93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337481c93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33810401a0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33810401a0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31a3af40f3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331a3af40f3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331a3af40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331a3af40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331a3af40f3_0_1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331a3af40f3_0_1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331a3af40f3_0_2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331a3af40f3_0_2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3297d6e5f3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3297d6e5f3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3297d6e5f3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3297d6e5f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96250" y="1391250"/>
            <a:ext cx="7317600" cy="21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92500" y="3647550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hasCustomPrompt="1" type="title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" name="Google Shape;42;p13"/>
          <p:cNvSpPr txBox="1"/>
          <p:nvPr>
            <p:ph idx="1" type="subTitle"/>
          </p:nvPr>
        </p:nvSpPr>
        <p:spPr>
          <a:xfrm>
            <a:off x="7200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hasCustomPrompt="1" idx="2" type="title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/>
          <p:nvPr>
            <p:ph idx="3" type="subTitle"/>
          </p:nvPr>
        </p:nvSpPr>
        <p:spPr>
          <a:xfrm>
            <a:off x="34038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hasCustomPrompt="1" idx="4" type="title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5" type="subTitle"/>
          </p:nvPr>
        </p:nvSpPr>
        <p:spPr>
          <a:xfrm>
            <a:off x="60876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hasCustomPrompt="1" idx="6" type="title"/>
          </p:nvPr>
        </p:nvSpPr>
        <p:spPr>
          <a:xfrm>
            <a:off x="720000" y="28671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/>
          <p:nvPr>
            <p:ph idx="7" type="subTitle"/>
          </p:nvPr>
        </p:nvSpPr>
        <p:spPr>
          <a:xfrm>
            <a:off x="7200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hasCustomPrompt="1" idx="8" type="title"/>
          </p:nvPr>
        </p:nvSpPr>
        <p:spPr>
          <a:xfrm>
            <a:off x="3403800" y="28671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idx="9" type="subTitle"/>
          </p:nvPr>
        </p:nvSpPr>
        <p:spPr>
          <a:xfrm>
            <a:off x="34038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hasCustomPrompt="1" idx="13" type="title"/>
          </p:nvPr>
        </p:nvSpPr>
        <p:spPr>
          <a:xfrm>
            <a:off x="6087600" y="28671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idx="14" type="subTitle"/>
          </p:nvPr>
        </p:nvSpPr>
        <p:spPr>
          <a:xfrm>
            <a:off x="6087600" y="41211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5" type="title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6" type="subTitle"/>
          </p:nvPr>
        </p:nvSpPr>
        <p:spPr>
          <a:xfrm>
            <a:off x="7151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7" type="subTitle"/>
          </p:nvPr>
        </p:nvSpPr>
        <p:spPr>
          <a:xfrm>
            <a:off x="34038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8" type="subTitle"/>
          </p:nvPr>
        </p:nvSpPr>
        <p:spPr>
          <a:xfrm>
            <a:off x="60925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9" type="subTitle"/>
          </p:nvPr>
        </p:nvSpPr>
        <p:spPr>
          <a:xfrm>
            <a:off x="7151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20" type="subTitle"/>
          </p:nvPr>
        </p:nvSpPr>
        <p:spPr>
          <a:xfrm>
            <a:off x="34038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21" type="subTitle"/>
          </p:nvPr>
        </p:nvSpPr>
        <p:spPr>
          <a:xfrm>
            <a:off x="6092500" y="34056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290025" y="29284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720000" y="1302500"/>
            <a:ext cx="29076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subTitle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4" type="subTitle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5" type="subTitle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6" type="subTitle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2" type="subTitle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3" type="subTitle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4" type="subTitle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5" type="subTitle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6" type="subTitle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1195875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2" type="subTitle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subTitle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4" type="subTitle"/>
          </p:nvPr>
        </p:nvSpPr>
        <p:spPr>
          <a:xfrm>
            <a:off x="119586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5" type="subTitle"/>
          </p:nvPr>
        </p:nvSpPr>
        <p:spPr>
          <a:xfrm>
            <a:off x="508104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6" type="subTitle"/>
          </p:nvPr>
        </p:nvSpPr>
        <p:spPr>
          <a:xfrm>
            <a:off x="1195875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7" type="subTitle"/>
          </p:nvPr>
        </p:nvSpPr>
        <p:spPr>
          <a:xfrm>
            <a:off x="5081050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8" type="subTitle"/>
          </p:nvPr>
        </p:nvSpPr>
        <p:spPr>
          <a:xfrm>
            <a:off x="5081050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7200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2" type="subTitle"/>
          </p:nvPr>
        </p:nvSpPr>
        <p:spPr>
          <a:xfrm>
            <a:off x="34038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3" type="subTitle"/>
          </p:nvPr>
        </p:nvSpPr>
        <p:spPr>
          <a:xfrm>
            <a:off x="60876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4" type="subTitle"/>
          </p:nvPr>
        </p:nvSpPr>
        <p:spPr>
          <a:xfrm>
            <a:off x="7200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5" type="subTitle"/>
          </p:nvPr>
        </p:nvSpPr>
        <p:spPr>
          <a:xfrm>
            <a:off x="34038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6" type="subTitle"/>
          </p:nvPr>
        </p:nvSpPr>
        <p:spPr>
          <a:xfrm>
            <a:off x="60876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7" type="subTitle"/>
          </p:nvPr>
        </p:nvSpPr>
        <p:spPr>
          <a:xfrm>
            <a:off x="7151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8" type="subTitle"/>
          </p:nvPr>
        </p:nvSpPr>
        <p:spPr>
          <a:xfrm>
            <a:off x="34038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9" type="subTitle"/>
          </p:nvPr>
        </p:nvSpPr>
        <p:spPr>
          <a:xfrm>
            <a:off x="60925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13" type="subTitle"/>
          </p:nvPr>
        </p:nvSpPr>
        <p:spPr>
          <a:xfrm>
            <a:off x="7151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14" type="subTitle"/>
          </p:nvPr>
        </p:nvSpPr>
        <p:spPr>
          <a:xfrm>
            <a:off x="34038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5" type="subTitle"/>
          </p:nvPr>
        </p:nvSpPr>
        <p:spPr>
          <a:xfrm>
            <a:off x="60925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/>
          <p:nvPr>
            <p:ph idx="3" type="subTitle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8" name="Google Shape;118;p21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hasCustomPrompt="1" type="title"/>
          </p:nvPr>
        </p:nvSpPr>
        <p:spPr>
          <a:xfrm>
            <a:off x="715100" y="2090900"/>
            <a:ext cx="2085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715100" y="2796927"/>
            <a:ext cx="2085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hasCustomPrompt="1" idx="2" type="title"/>
          </p:nvPr>
        </p:nvSpPr>
        <p:spPr>
          <a:xfrm>
            <a:off x="3529188" y="2090905"/>
            <a:ext cx="2085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/>
          <p:nvPr>
            <p:ph idx="3" type="subTitle"/>
          </p:nvPr>
        </p:nvSpPr>
        <p:spPr>
          <a:xfrm>
            <a:off x="3529188" y="2796932"/>
            <a:ext cx="2085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hasCustomPrompt="1" idx="4" type="title"/>
          </p:nvPr>
        </p:nvSpPr>
        <p:spPr>
          <a:xfrm>
            <a:off x="6343300" y="2090897"/>
            <a:ext cx="2085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" name="Google Shape;125;p22"/>
          <p:cNvSpPr txBox="1"/>
          <p:nvPr>
            <p:ph idx="5" type="subTitle"/>
          </p:nvPr>
        </p:nvSpPr>
        <p:spPr>
          <a:xfrm>
            <a:off x="6343300" y="2796925"/>
            <a:ext cx="2085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ctrTitle"/>
          </p:nvPr>
        </p:nvSpPr>
        <p:spPr>
          <a:xfrm>
            <a:off x="2429925" y="535000"/>
            <a:ext cx="4284000" cy="15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2425050" y="2280800"/>
            <a:ext cx="4293900" cy="12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/>
        </p:nvSpPr>
        <p:spPr>
          <a:xfrm>
            <a:off x="2779275" y="351470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b="1" lang="en" sz="1100">
                <a:solidFill>
                  <a:srgbClr val="000000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6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36" name="Google Shape;136;p26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231" name="Google Shape;231;p26"/>
            <p:cNvSpPr/>
            <p:nvPr/>
          </p:nvSpPr>
          <p:spPr>
            <a:xfrm>
              <a:off x="1448125" y="1450525"/>
              <a:ext cx="133500" cy="134100"/>
            </a:xfrm>
            <a:custGeom>
              <a:rect b="b" l="l" r="r" t="t"/>
              <a:pathLst>
                <a:path extrusionOk="0" h="5364" w="534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1476325" y="1479350"/>
              <a:ext cx="77100" cy="76475"/>
            </a:xfrm>
            <a:custGeom>
              <a:rect b="b" l="l" r="r" t="t"/>
              <a:pathLst>
                <a:path extrusionOk="0" h="3059" w="3084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234" name="Google Shape;234;p26"/>
            <p:cNvSpPr/>
            <p:nvPr/>
          </p:nvSpPr>
          <p:spPr>
            <a:xfrm>
              <a:off x="1582850" y="1325200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1621075" y="1369750"/>
              <a:ext cx="132850" cy="120200"/>
            </a:xfrm>
            <a:custGeom>
              <a:rect b="b" l="l" r="r" t="t"/>
              <a:pathLst>
                <a:path extrusionOk="0" h="4808" w="5314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1643000" y="1389100"/>
              <a:ext cx="89625" cy="81300"/>
            </a:xfrm>
            <a:custGeom>
              <a:rect b="b" l="l" r="r" t="t"/>
              <a:pathLst>
                <a:path extrusionOk="0" h="3252" w="3585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1664925" y="1409050"/>
              <a:ext cx="45775" cy="41425"/>
            </a:xfrm>
            <a:custGeom>
              <a:rect b="b" l="l" r="r" t="t"/>
              <a:pathLst>
                <a:path extrusionOk="0" h="1657" w="1831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26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239" name="Google Shape;239;p26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0" name="Google Shape;260;p26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1" name="Google Shape;261;p26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1" name="Google Shape;271;p26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2" name="Google Shape;272;p26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273" name="Google Shape;273;p26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26"/>
          <p:cNvSpPr txBox="1"/>
          <p:nvPr>
            <p:ph type="ctrTitle"/>
          </p:nvPr>
        </p:nvSpPr>
        <p:spPr>
          <a:xfrm>
            <a:off x="1084825" y="1588650"/>
            <a:ext cx="6974400" cy="202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1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1" name="Google Shape;291;p26"/>
          <p:cNvSpPr txBox="1"/>
          <p:nvPr>
            <p:ph idx="1" type="subTitle"/>
          </p:nvPr>
        </p:nvSpPr>
        <p:spPr>
          <a:xfrm>
            <a:off x="1084825" y="3574049"/>
            <a:ext cx="69744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92" name="Google Shape;292;p26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293" name="Google Shape;293;p26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fill="none" h="8372" w="8372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1431850" y="1262550"/>
              <a:ext cx="120325" cy="120325"/>
            </a:xfrm>
            <a:custGeom>
              <a:rect b="b" l="l" r="r" t="t"/>
              <a:pathLst>
                <a:path extrusionOk="0" h="4813" w="4813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1451275" y="1281975"/>
              <a:ext cx="81475" cy="81475"/>
            </a:xfrm>
            <a:custGeom>
              <a:rect b="b" l="l" r="r" t="t"/>
              <a:pathLst>
                <a:path extrusionOk="0" fill="none" h="3259" w="3259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9" name="Google Shape;299;p27"/>
          <p:cNvSpPr txBox="1"/>
          <p:nvPr>
            <p:ph idx="1" type="subTitle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0" name="Google Shape;300;p27"/>
          <p:cNvSpPr/>
          <p:nvPr/>
        </p:nvSpPr>
        <p:spPr>
          <a:xfrm>
            <a:off x="4410200" y="570713"/>
            <a:ext cx="4659902" cy="4002069"/>
          </a:xfrm>
          <a:custGeom>
            <a:rect b="b" l="l" r="r" t="t"/>
            <a:pathLst>
              <a:path extrusionOk="0" fill="none" h="7219" w="7244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27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302" name="Google Shape;302;p27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27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320" name="Google Shape;320;p27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321" name="Google Shape;321;p27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7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7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7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7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7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7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7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7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7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7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7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7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7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7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7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7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7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7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8" name="Google Shape;348;p27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1" name="Google Shape;351;p28"/>
          <p:cNvSpPr txBox="1"/>
          <p:nvPr>
            <p:ph idx="1" type="body"/>
          </p:nvPr>
        </p:nvSpPr>
        <p:spPr>
          <a:xfrm>
            <a:off x="817900" y="1242425"/>
            <a:ext cx="75081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4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29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354" name="Google Shape;354;p2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29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449" name="Google Shape;449;p29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29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1" name="Google Shape;471;p29"/>
          <p:cNvSpPr txBox="1"/>
          <p:nvPr>
            <p:ph idx="1" type="subTitle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2" name="Google Shape;472;p29"/>
          <p:cNvSpPr txBox="1"/>
          <p:nvPr>
            <p:ph idx="2" type="subTitle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3" name="Google Shape;473;p29"/>
          <p:cNvSpPr txBox="1"/>
          <p:nvPr>
            <p:ph idx="3" type="title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4" name="Google Shape;474;p29"/>
          <p:cNvSpPr txBox="1"/>
          <p:nvPr>
            <p:ph idx="4" type="title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31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79" name="Google Shape;479;p31"/>
            <p:cNvSpPr/>
            <p:nvPr/>
          </p:nvSpPr>
          <p:spPr>
            <a:xfrm>
              <a:off x="4309150" y="3948375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4289175" y="3929550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31"/>
          <p:cNvSpPr txBox="1"/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2" name="Google Shape;482;p31"/>
          <p:cNvSpPr txBox="1"/>
          <p:nvPr>
            <p:ph idx="1" type="subTitle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83" name="Google Shape;483;p31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84" name="Google Shape;484;p31"/>
            <p:cNvSpPr/>
            <p:nvPr/>
          </p:nvSpPr>
          <p:spPr>
            <a:xfrm>
              <a:off x="1487148" y="1877758"/>
              <a:ext cx="1854040" cy="1854040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1344890" y="1735501"/>
              <a:ext cx="2145981" cy="2138575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1114412" y="3017876"/>
              <a:ext cx="230477" cy="296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1144037" y="2439021"/>
              <a:ext cx="200852" cy="296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1032650" y="2025910"/>
              <a:ext cx="312240" cy="296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1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90" name="Google Shape;490;p31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cap="flat" cmpd="sng" w="13125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31"/>
          <p:cNvGrpSpPr/>
          <p:nvPr/>
        </p:nvGrpSpPr>
        <p:grpSpPr>
          <a:xfrm>
            <a:off x="913631" y="-758409"/>
            <a:ext cx="10779802" cy="2852929"/>
            <a:chOff x="913631" y="-758409"/>
            <a:chExt cx="10779802" cy="2852929"/>
          </a:xfrm>
        </p:grpSpPr>
        <p:sp>
          <p:nvSpPr>
            <p:cNvPr id="495" name="Google Shape;495;p31"/>
            <p:cNvSpPr/>
            <p:nvPr/>
          </p:nvSpPr>
          <p:spPr>
            <a:xfrm>
              <a:off x="6227221" y="-646632"/>
              <a:ext cx="5466211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3886708" y="343196"/>
              <a:ext cx="3461835" cy="538686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9826894" y="1712989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7339839" y="740517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7363590" y="764268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6124123" y="-686014"/>
              <a:ext cx="88635" cy="89219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0" name="Google Shape;540;p31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41" name="Google Shape;541;p31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3" name="Google Shape;543;p31"/>
            <p:cNvGrpSpPr/>
            <p:nvPr/>
          </p:nvGrpSpPr>
          <p:grpSpPr>
            <a:xfrm flipH="1" rot="-5400000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44" name="Google Shape;544;p31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6" name="Google Shape;546;p31"/>
          <p:cNvSpPr/>
          <p:nvPr/>
        </p:nvSpPr>
        <p:spPr>
          <a:xfrm flipH="1" rot="10800000">
            <a:off x="-3890200" y="6349394"/>
            <a:ext cx="74171" cy="74146"/>
          </a:xfrm>
          <a:custGeom>
            <a:rect b="b" l="l" r="r" t="t"/>
            <a:pathLst>
              <a:path extrusionOk="0" h="2922" w="2923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7" name="Google Shape;547;p31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48" name="Google Shape;548;p31"/>
            <p:cNvSpPr/>
            <p:nvPr/>
          </p:nvSpPr>
          <p:spPr>
            <a:xfrm>
              <a:off x="36909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3839318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3984595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4132955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427823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4426592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207625"/>
            <a:ext cx="7704000" cy="3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2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2"/>
          <p:cNvSpPr txBox="1"/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33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59" name="Google Shape;559;p33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33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54" name="Google Shape;654;p33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5" name="Google Shape;675;p33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6" name="Google Shape;676;p33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6" name="Google Shape;686;p33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7" name="Google Shape;687;p33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88" name="Google Shape;688;p33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33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706" name="Google Shape;706;p33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707" name="Google Shape;707;p33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rect b="b" l="l" r="r" t="t"/>
                <a:pathLst>
                  <a:path extrusionOk="0" h="5364" w="534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rect b="b" l="l" r="r" t="t"/>
                <a:pathLst>
                  <a:path extrusionOk="0" h="3059" w="3084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9" name="Google Shape;709;p33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710" name="Google Shape;710;p33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rect b="b" l="l" r="r" t="t"/>
                <a:pathLst>
                  <a:path extrusionOk="0" h="4808" w="5314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rect b="b" l="l" r="r" t="t"/>
                <a:pathLst>
                  <a:path extrusionOk="0" h="3252" w="3585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rect b="b" l="l" r="r" t="t"/>
                <a:pathLst>
                  <a:path extrusionOk="0" h="1657" w="1831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4" name="Google Shape;714;p33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15" name="Google Shape;715;p3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fill="none" h="8372" w="8372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rect b="b" l="l" r="r" t="t"/>
                <a:pathLst>
                  <a:path extrusionOk="0" h="4813" w="4813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rect b="b" l="l" r="r" t="t"/>
                <a:pathLst>
                  <a:path extrusionOk="0" fill="none" h="3259" w="3259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9" name="Google Shape;719;p33"/>
          <p:cNvSpPr txBox="1"/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0" name="Google Shape;720;p33"/>
          <p:cNvSpPr txBox="1"/>
          <p:nvPr>
            <p:ph idx="1" type="subTitle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1" name="Google Shape;721;p33"/>
          <p:cNvSpPr txBox="1"/>
          <p:nvPr>
            <p:ph hasCustomPrompt="1" idx="2" type="title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34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24" name="Google Shape;724;p3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3" name="Google Shape;753;p3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54" name="Google Shape;754;p34"/>
          <p:cNvGrpSpPr/>
          <p:nvPr/>
        </p:nvGrpSpPr>
        <p:grpSpPr>
          <a:xfrm flipH="1" rot="5400000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55" name="Google Shape;755;p34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35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70" name="Google Shape;770;p35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35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88" name="Google Shape;788;p35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89" name="Google Shape;789;p35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rect b="b" l="l" r="r" t="t"/>
                <a:pathLst>
                  <a:path extrusionOk="0" h="5182" w="5685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5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5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5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5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5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5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5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5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5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5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5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5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5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5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5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5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5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5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5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5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5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5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5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5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5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5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5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rect b="b" l="l" r="r" t="t"/>
                <a:pathLst>
                  <a:path extrusionOk="0" h="4246" w="4247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5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rect b="b" l="l" r="r" t="t"/>
                <a:pathLst>
                  <a:path extrusionOk="0" h="2991" w="3014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5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rect b="b" l="l" r="r" t="t"/>
                <a:pathLst>
                  <a:path extrusionOk="0" h="3174" w="3174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5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5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5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5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5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5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5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5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5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5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5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5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rect b="b" l="l" r="r" t="t"/>
                <a:pathLst>
                  <a:path extrusionOk="0" h="2922" w="2922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5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rect b="b" l="l" r="r" t="t"/>
                <a:pathLst>
                  <a:path extrusionOk="0" h="44699" w="44738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5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rect b="b" l="l" r="r" t="t"/>
                <a:pathLst>
                  <a:path extrusionOk="0" h="44698" w="44739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5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5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5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5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5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5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5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5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5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5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5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5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5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5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5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5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5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5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5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5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5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5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5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5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5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5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5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5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5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5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5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5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5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5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83" name="Google Shape;883;p35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84" name="Google Shape;884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5" name="Google Shape;885;p35"/>
          <p:cNvSpPr txBox="1"/>
          <p:nvPr>
            <p:ph idx="1" type="subTitle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715100" y="1679050"/>
            <a:ext cx="4061100" cy="29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0100" y="534998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241550" y="2207325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726">
          <p15:clr>
            <a:srgbClr val="EA4335"/>
          </p15:clr>
        </p15:guide>
        <p15:guide id="7" orient="horz" pos="1816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9.xml"/><Relationship Id="rId4" Type="http://schemas.openxmlformats.org/officeDocument/2006/relationships/slide" Target="/ppt/slides/slide8.xml"/><Relationship Id="rId5" Type="http://schemas.openxmlformats.org/officeDocument/2006/relationships/slide" Target="/ppt/slides/slide10.xml"/><Relationship Id="rId6" Type="http://schemas.openxmlformats.org/officeDocument/2006/relationships/slide" Target="/ppt/slides/slide14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9.xml"/><Relationship Id="rId4" Type="http://schemas.openxmlformats.org/officeDocument/2006/relationships/slide" Target="/ppt/slides/slide8.xml"/><Relationship Id="rId5" Type="http://schemas.openxmlformats.org/officeDocument/2006/relationships/slide" Target="/ppt/slides/slide10.xml"/><Relationship Id="rId6" Type="http://schemas.openxmlformats.org/officeDocument/2006/relationships/slide" Target="/ppt/slides/slide14.xml"/><Relationship Id="rId7" Type="http://schemas.openxmlformats.org/officeDocument/2006/relationships/slide" Target="/ppt/slides/slide17.xml"/><Relationship Id="rId8" Type="http://schemas.openxmlformats.org/officeDocument/2006/relationships/slide" Target="/ppt/slides/slide1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7"/>
          <p:cNvSpPr txBox="1"/>
          <p:nvPr>
            <p:ph type="ctrTitle"/>
          </p:nvPr>
        </p:nvSpPr>
        <p:spPr>
          <a:xfrm>
            <a:off x="1084825" y="1360050"/>
            <a:ext cx="6974400" cy="202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Efficient Attendance Monitoring Using </a:t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AI-Based Face Detection</a:t>
            </a:r>
            <a:endParaRPr sz="5200"/>
          </a:p>
        </p:txBody>
      </p:sp>
      <p:sp>
        <p:nvSpPr>
          <p:cNvPr id="892" name="Google Shape;892;p37"/>
          <p:cNvSpPr txBox="1"/>
          <p:nvPr>
            <p:ph idx="1" type="subTitle"/>
          </p:nvPr>
        </p:nvSpPr>
        <p:spPr>
          <a:xfrm>
            <a:off x="1084825" y="3574049"/>
            <a:ext cx="69744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Nicholas Marshall, Nivedita Prabhu, Frank Diabour, Matthew Willingham, Ayodeji Adeogun</a:t>
            </a:r>
            <a:endParaRPr sz="2000"/>
          </a:p>
        </p:txBody>
      </p:sp>
      <p:grpSp>
        <p:nvGrpSpPr>
          <p:cNvPr id="893" name="Google Shape;893;p37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894" name="Google Shape;894;p37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rect b="b" l="l" r="r" t="t"/>
              <a:pathLst>
                <a:path extrusionOk="0" fill="none" h="20126" w="3309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 rot="5400000">
              <a:off x="294064" y="-86060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rect b="b" l="l" r="r" t="t"/>
              <a:pathLst>
                <a:path extrusionOk="0" fill="none" h="21405" w="1681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rect b="b" l="l" r="r" t="t"/>
              <a:pathLst>
                <a:path extrusionOk="0" h="1906" w="1905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37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903" name="Google Shape;903;p37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6008817" y="118125"/>
              <a:ext cx="3134824" cy="182018"/>
            </a:xfrm>
            <a:custGeom>
              <a:rect b="b" l="l" r="r" t="t"/>
              <a:pathLst>
                <a:path extrusionOk="0" fill="none" h="1480" w="2549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5876365" y="182815"/>
              <a:ext cx="234282" cy="234409"/>
            </a:xfrm>
            <a:custGeom>
              <a:rect b="b" l="l" r="r" t="t"/>
              <a:pathLst>
                <a:path extrusionOk="0" h="1906" w="1905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46"/>
          <p:cNvSpPr txBox="1"/>
          <p:nvPr>
            <p:ph type="title"/>
          </p:nvPr>
        </p:nvSpPr>
        <p:spPr>
          <a:xfrm>
            <a:off x="700175" y="986350"/>
            <a:ext cx="35097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System [Store Attendance] </a:t>
            </a:r>
            <a:endParaRPr/>
          </a:p>
        </p:txBody>
      </p:sp>
      <p:sp>
        <p:nvSpPr>
          <p:cNvPr id="1067" name="Google Shape;1067;p46"/>
          <p:cNvSpPr txBox="1"/>
          <p:nvPr/>
        </p:nvSpPr>
        <p:spPr>
          <a:xfrm>
            <a:off x="4415225" y="555625"/>
            <a:ext cx="4633500" cy="4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Utilizes Yolov8, a deep learning model for real-time object detection in computer vision.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YOLOv8</a:t>
            </a: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detects faces in video for attendance tracking.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Faces identified are matched against a database (Excel, moving to </a:t>
            </a:r>
            <a:r>
              <a:rPr lang="en" sz="135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MySQL</a:t>
            </a: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Face angles</a:t>
            </a: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Front, Left-Side, Right-Side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Recognized faces are marked as attended.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Stores</a:t>
            </a: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First Name, Middle Name, Last Name, Email, R-Number, Course ID, Instructor Name, Instructor ID, Attendance.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46"/>
          <p:cNvSpPr txBox="1"/>
          <p:nvPr/>
        </p:nvSpPr>
        <p:spPr>
          <a:xfrm>
            <a:off x="6310200" y="4712400"/>
            <a:ext cx="283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Nivedita Prabhu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9" name="Google Shape;10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00" y="2136675"/>
            <a:ext cx="3626675" cy="2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7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Views</a:t>
            </a:r>
            <a:endParaRPr/>
          </a:p>
        </p:txBody>
      </p:sp>
      <p:pic>
        <p:nvPicPr>
          <p:cNvPr id="1075" name="Google Shape;1075;p47"/>
          <p:cNvPicPr preferRelativeResize="0"/>
          <p:nvPr/>
        </p:nvPicPr>
        <p:blipFill rotWithShape="1">
          <a:blip r:embed="rId3">
            <a:alphaModFix/>
          </a:blip>
          <a:srcRect b="10698" l="0" r="0" t="0"/>
          <a:stretch/>
        </p:blipFill>
        <p:spPr>
          <a:xfrm>
            <a:off x="3230150" y="1046500"/>
            <a:ext cx="2683699" cy="365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8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Example Table</a:t>
            </a:r>
            <a:endParaRPr/>
          </a:p>
        </p:txBody>
      </p:sp>
      <p:pic>
        <p:nvPicPr>
          <p:cNvPr id="1081" name="Google Shape;108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2675"/>
            <a:ext cx="8722340" cy="388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49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1087" name="Google Shape;1087;p49"/>
          <p:cNvSpPr txBox="1"/>
          <p:nvPr/>
        </p:nvSpPr>
        <p:spPr>
          <a:xfrm>
            <a:off x="6144000" y="471240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Matthew Willingham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8" name="Google Shape;1088;p49"/>
          <p:cNvPicPr preferRelativeResize="0"/>
          <p:nvPr/>
        </p:nvPicPr>
        <p:blipFill rotWithShape="1">
          <a:blip r:embed="rId3">
            <a:alphaModFix/>
          </a:blip>
          <a:srcRect b="0" l="0" r="0" t="5900"/>
          <a:stretch/>
        </p:blipFill>
        <p:spPr>
          <a:xfrm>
            <a:off x="152400" y="950275"/>
            <a:ext cx="8271601" cy="3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50"/>
          <p:cNvSpPr txBox="1"/>
          <p:nvPr>
            <p:ph type="title"/>
          </p:nvPr>
        </p:nvSpPr>
        <p:spPr>
          <a:xfrm>
            <a:off x="700175" y="986350"/>
            <a:ext cx="35097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</p:txBody>
      </p:sp>
      <p:sp>
        <p:nvSpPr>
          <p:cNvPr id="1094" name="Google Shape;1094;p50"/>
          <p:cNvSpPr txBox="1"/>
          <p:nvPr/>
        </p:nvSpPr>
        <p:spPr>
          <a:xfrm>
            <a:off x="4415225" y="555625"/>
            <a:ext cx="4633500" cy="4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 here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50"/>
          <p:cNvSpPr txBox="1"/>
          <p:nvPr/>
        </p:nvSpPr>
        <p:spPr>
          <a:xfrm>
            <a:off x="700175" y="1670450"/>
            <a:ext cx="2788200" cy="27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Website - interact with attendance records and upload images to check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Attendance Database - see ER diagram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 Database - holds trained data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Training data - will be used to train the model then be deleted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6" name="Google Shape;1096;p50"/>
          <p:cNvSpPr txBox="1"/>
          <p:nvPr/>
        </p:nvSpPr>
        <p:spPr>
          <a:xfrm>
            <a:off x="6310200" y="4712400"/>
            <a:ext cx="283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Nicholas Marshall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7" name="Google Shape;109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225" y="555625"/>
            <a:ext cx="4633500" cy="40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51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- UI</a:t>
            </a:r>
            <a:endParaRPr/>
          </a:p>
        </p:txBody>
      </p:sp>
      <p:pic>
        <p:nvPicPr>
          <p:cNvPr id="1103" name="Google Shape;11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250" y="1228850"/>
            <a:ext cx="6785510" cy="324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51"/>
          <p:cNvSpPr txBox="1"/>
          <p:nvPr/>
        </p:nvSpPr>
        <p:spPr>
          <a:xfrm>
            <a:off x="6310200" y="4712400"/>
            <a:ext cx="283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Nicholas Marshall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2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UI</a:t>
            </a:r>
            <a:endParaRPr/>
          </a:p>
        </p:txBody>
      </p:sp>
      <p:sp>
        <p:nvSpPr>
          <p:cNvPr id="1110" name="Google Shape;1110;p52"/>
          <p:cNvSpPr txBox="1"/>
          <p:nvPr/>
        </p:nvSpPr>
        <p:spPr>
          <a:xfrm>
            <a:off x="7161675" y="4711975"/>
            <a:ext cx="200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Ayodeji Adeogun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1" name="Google Shape;111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950275"/>
            <a:ext cx="7704003" cy="383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5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17" name="Google Shape;1117;p53"/>
          <p:cNvSpPr txBox="1"/>
          <p:nvPr>
            <p:ph idx="1" type="body"/>
          </p:nvPr>
        </p:nvSpPr>
        <p:spPr>
          <a:xfrm>
            <a:off x="817900" y="950275"/>
            <a:ext cx="7508100" cy="361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 u="sng">
                <a:hlinkClick/>
              </a:rPr>
              <a:t>Introduction</a:t>
            </a:r>
            <a:endParaRPr sz="18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1800" u="sng">
                <a:hlinkClick/>
              </a:rPr>
              <a:t>Motivation</a:t>
            </a:r>
            <a:endParaRPr sz="18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1800" u="sng">
                <a:hlinkClick/>
              </a:rPr>
              <a:t>Usefulness/Impact</a:t>
            </a:r>
            <a:endParaRPr sz="18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1800" u="sng">
                <a:hlinkClick/>
              </a:rPr>
              <a:t>Project Implementation</a:t>
            </a:r>
            <a:endParaRPr sz="18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 u="sng">
                <a:hlinkClick action="ppaction://hlinksldjump" r:id="rId3"/>
              </a:rPr>
              <a:t>Model Training and Image Augmentation</a:t>
            </a:r>
            <a:endParaRPr sz="18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 u="sng">
                <a:hlinkClick action="ppaction://hlinksldjump" r:id="rId4"/>
              </a:rPr>
              <a:t>Data Collection</a:t>
            </a:r>
            <a:endParaRPr sz="18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 u="sng">
                <a:hlinkClick action="ppaction://hlinksldjump" r:id="rId5"/>
              </a:rPr>
              <a:t>Database System</a:t>
            </a:r>
            <a:endParaRPr sz="18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 u="sng">
                <a:hlinkClick action="ppaction://hlinksldjump" r:id="rId6"/>
              </a:rPr>
              <a:t>System Integration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53"/>
          <p:cNvSpPr txBox="1"/>
          <p:nvPr/>
        </p:nvSpPr>
        <p:spPr>
          <a:xfrm>
            <a:off x="6310200" y="4712400"/>
            <a:ext cx="283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Frank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Diabour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5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124" name="Google Shape;1124;p54"/>
          <p:cNvSpPr txBox="1"/>
          <p:nvPr>
            <p:ph idx="1" type="body"/>
          </p:nvPr>
        </p:nvSpPr>
        <p:spPr>
          <a:xfrm>
            <a:off x="817900" y="1242425"/>
            <a:ext cx="75081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300"/>
              <a:t>Ultralytics, “YoloV8 with Face Detection · Issue #4187 · ultralytics/ultralytics,” GitHub, 2024. https://github.com/ultralytics/ultralytics/issues/4187 (accessed Feb. 18, 2025). 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300"/>
              <a:t>Roboflow, “Difference Roboflow Model and Yolo8,” Roboflow, Nov. 21, 2023. https://discuss.roboflow.com/t/difference-roboflow-model-and-yolo8/3785 (accessed Feb. 18, 2025)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55"/>
          <p:cNvSpPr txBox="1"/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8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sp>
        <p:nvSpPr>
          <p:cNvPr id="914" name="Google Shape;914;p38"/>
          <p:cNvSpPr txBox="1"/>
          <p:nvPr>
            <p:ph idx="1" type="subTitle"/>
          </p:nvPr>
        </p:nvSpPr>
        <p:spPr>
          <a:xfrm>
            <a:off x="320575" y="1724494"/>
            <a:ext cx="2203500" cy="77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Computer Science, Mathematics, Software Engineering</a:t>
            </a:r>
            <a:endParaRPr sz="1500"/>
          </a:p>
        </p:txBody>
      </p:sp>
      <p:sp>
        <p:nvSpPr>
          <p:cNvPr id="915" name="Google Shape;915;p38"/>
          <p:cNvSpPr txBox="1"/>
          <p:nvPr>
            <p:ph idx="2" type="subTitle"/>
          </p:nvPr>
        </p:nvSpPr>
        <p:spPr>
          <a:xfrm>
            <a:off x="6222750" y="1724488"/>
            <a:ext cx="2622600" cy="7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Computer Science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16" name="Google Shape;916;p38"/>
          <p:cNvSpPr txBox="1"/>
          <p:nvPr>
            <p:ph idx="3" type="title"/>
          </p:nvPr>
        </p:nvSpPr>
        <p:spPr>
          <a:xfrm>
            <a:off x="75475" y="13036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Nivedita Prabhu</a:t>
            </a:r>
            <a:endParaRPr sz="2300"/>
          </a:p>
        </p:txBody>
      </p:sp>
      <p:sp>
        <p:nvSpPr>
          <p:cNvPr id="917" name="Google Shape;917;p38"/>
          <p:cNvSpPr txBox="1"/>
          <p:nvPr>
            <p:ph idx="4" type="title"/>
          </p:nvPr>
        </p:nvSpPr>
        <p:spPr>
          <a:xfrm>
            <a:off x="6187200" y="13036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Nicholas Marshall</a:t>
            </a:r>
            <a:endParaRPr sz="2300"/>
          </a:p>
        </p:txBody>
      </p:sp>
      <p:sp>
        <p:nvSpPr>
          <p:cNvPr id="918" name="Google Shape;918;p38"/>
          <p:cNvSpPr txBox="1"/>
          <p:nvPr>
            <p:ph idx="1" type="subTitle"/>
          </p:nvPr>
        </p:nvSpPr>
        <p:spPr>
          <a:xfrm>
            <a:off x="320563" y="3543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Computer Science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AI/ML, Prototyping</a:t>
            </a:r>
            <a:endParaRPr sz="1500"/>
          </a:p>
        </p:txBody>
      </p:sp>
      <p:sp>
        <p:nvSpPr>
          <p:cNvPr id="919" name="Google Shape;919;p38"/>
          <p:cNvSpPr txBox="1"/>
          <p:nvPr>
            <p:ph idx="2" type="subTitle"/>
          </p:nvPr>
        </p:nvSpPr>
        <p:spPr>
          <a:xfrm>
            <a:off x="6187188" y="3543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Computer Science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Software Engineering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20" name="Google Shape;920;p38"/>
          <p:cNvSpPr txBox="1"/>
          <p:nvPr>
            <p:ph idx="3" type="title"/>
          </p:nvPr>
        </p:nvSpPr>
        <p:spPr>
          <a:xfrm>
            <a:off x="320563" y="31902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Frank Diabour</a:t>
            </a:r>
            <a:endParaRPr sz="2300"/>
          </a:p>
        </p:txBody>
      </p:sp>
      <p:sp>
        <p:nvSpPr>
          <p:cNvPr id="921" name="Google Shape;921;p38"/>
          <p:cNvSpPr txBox="1"/>
          <p:nvPr>
            <p:ph idx="4" type="title"/>
          </p:nvPr>
        </p:nvSpPr>
        <p:spPr>
          <a:xfrm>
            <a:off x="6187225" y="30916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Matthew  Willingham</a:t>
            </a:r>
            <a:endParaRPr sz="2300"/>
          </a:p>
        </p:txBody>
      </p:sp>
      <p:sp>
        <p:nvSpPr>
          <p:cNvPr id="922" name="Google Shape;922;p38"/>
          <p:cNvSpPr txBox="1"/>
          <p:nvPr>
            <p:ph idx="3" type="title"/>
          </p:nvPr>
        </p:nvSpPr>
        <p:spPr>
          <a:xfrm>
            <a:off x="3131350" y="182952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Ayodeji Adeogun</a:t>
            </a:r>
            <a:endParaRPr sz="2300"/>
          </a:p>
        </p:txBody>
      </p:sp>
      <p:sp>
        <p:nvSpPr>
          <p:cNvPr id="923" name="Google Shape;923;p38"/>
          <p:cNvSpPr txBox="1"/>
          <p:nvPr/>
        </p:nvSpPr>
        <p:spPr>
          <a:xfrm>
            <a:off x="2978200" y="2182925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Computer Science, Software Engineering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9"/>
          <p:cNvSpPr txBox="1"/>
          <p:nvPr>
            <p:ph type="title"/>
          </p:nvPr>
        </p:nvSpPr>
        <p:spPr>
          <a:xfrm>
            <a:off x="720000" y="2411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29" name="Google Shape;929;p39"/>
          <p:cNvSpPr txBox="1"/>
          <p:nvPr>
            <p:ph idx="1" type="body"/>
          </p:nvPr>
        </p:nvSpPr>
        <p:spPr>
          <a:xfrm>
            <a:off x="817950" y="729575"/>
            <a:ext cx="7508100" cy="350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1800" u="sng">
                <a:solidFill>
                  <a:schemeClr val="hlink"/>
                </a:solidFill>
                <a:hlinkClick/>
              </a:rPr>
              <a:t>Introduction</a:t>
            </a:r>
            <a:endParaRPr sz="18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" sz="1800" u="sng">
                <a:solidFill>
                  <a:schemeClr val="hlink"/>
                </a:solidFill>
                <a:hlinkClick/>
              </a:rPr>
              <a:t>Motivation</a:t>
            </a:r>
            <a:endParaRPr sz="18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" sz="1800" u="sng">
                <a:solidFill>
                  <a:schemeClr val="hlink"/>
                </a:solidFill>
                <a:hlinkClick/>
              </a:rPr>
              <a:t>Usefulness/Impact</a:t>
            </a:r>
            <a:endParaRPr sz="18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" sz="1800" u="sng">
                <a:solidFill>
                  <a:schemeClr val="hlink"/>
                </a:solidFill>
                <a:hlinkClick/>
              </a:rPr>
              <a:t>Project Implementation</a:t>
            </a:r>
            <a:endParaRPr sz="18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" sz="1800" u="sng">
                <a:solidFill>
                  <a:schemeClr val="hlink"/>
                </a:solidFill>
                <a:hlinkClick action="ppaction://hlinksldjump" r:id="rId3"/>
              </a:rPr>
              <a:t>Model Training and Image Augmentation</a:t>
            </a:r>
            <a:endParaRPr sz="18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" sz="1800" u="sng">
                <a:solidFill>
                  <a:schemeClr val="hlink"/>
                </a:solidFill>
                <a:hlinkClick action="ppaction://hlinksldjump" r:id="rId4"/>
              </a:rPr>
              <a:t>Data Collection</a:t>
            </a:r>
            <a:endParaRPr sz="18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" sz="1800" u="sng">
                <a:solidFill>
                  <a:schemeClr val="hlink"/>
                </a:solidFill>
                <a:hlinkClick action="ppaction://hlinksldjump" r:id="rId5"/>
              </a:rPr>
              <a:t>Database System</a:t>
            </a:r>
            <a:endParaRPr sz="18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❏"/>
            </a:pPr>
            <a:r>
              <a:rPr lang="en" sz="1800" u="sng">
                <a:solidFill>
                  <a:schemeClr val="hlink"/>
                </a:solidFill>
                <a:hlinkClick action="ppaction://hlinksldjump" r:id="rId6"/>
              </a:rPr>
              <a:t>System Integration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" sz="1800" u="sng">
                <a:solidFill>
                  <a:schemeClr val="hlink"/>
                </a:solidFill>
                <a:hlinkClick action="ppaction://hlinksldjump" r:id="rId7"/>
              </a:rPr>
              <a:t>Summary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" sz="1800" u="sng">
                <a:solidFill>
                  <a:schemeClr val="hlink"/>
                </a:solidFill>
                <a:hlinkClick action="ppaction://hlinksldjump" r:id="rId8"/>
              </a:rPr>
              <a:t>Citations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0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Introduction 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935" name="Google Shape;935;p40"/>
          <p:cNvSpPr txBox="1"/>
          <p:nvPr>
            <p:ph idx="1" type="body"/>
          </p:nvPr>
        </p:nvSpPr>
        <p:spPr>
          <a:xfrm>
            <a:off x="817900" y="1242425"/>
            <a:ext cx="75081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69138"/>
                </a:solidFill>
              </a:rPr>
              <a:t>AI </a:t>
            </a:r>
            <a:r>
              <a:rPr lang="en" sz="2000"/>
              <a:t>has transformed </a:t>
            </a:r>
            <a:r>
              <a:rPr lang="en" sz="2000">
                <a:solidFill>
                  <a:srgbClr val="BF9000"/>
                </a:solidFill>
              </a:rPr>
              <a:t>education</a:t>
            </a:r>
            <a:r>
              <a:rPr lang="en" sz="2000"/>
              <a:t>, </a:t>
            </a:r>
            <a:r>
              <a:rPr lang="en" sz="2000">
                <a:solidFill>
                  <a:srgbClr val="BF9000"/>
                </a:solidFill>
              </a:rPr>
              <a:t>workplace management</a:t>
            </a:r>
            <a:r>
              <a:rPr lang="en" sz="2000"/>
              <a:t>, and </a:t>
            </a:r>
            <a:r>
              <a:rPr lang="en" sz="2000">
                <a:solidFill>
                  <a:srgbClr val="BF9000"/>
                </a:solidFill>
              </a:rPr>
              <a:t>security</a:t>
            </a:r>
            <a:r>
              <a:rPr lang="en" sz="2000"/>
              <a:t>. This paper proposes an AI-driven attendance system using </a:t>
            </a:r>
            <a:r>
              <a:rPr lang="en" sz="2000">
                <a:solidFill>
                  <a:srgbClr val="BF9000"/>
                </a:solidFill>
              </a:rPr>
              <a:t>computer vision</a:t>
            </a:r>
            <a:r>
              <a:rPr lang="en" sz="2000"/>
              <a:t> and </a:t>
            </a:r>
            <a:r>
              <a:rPr lang="en" sz="2000">
                <a:solidFill>
                  <a:srgbClr val="BF9000"/>
                </a:solidFill>
              </a:rPr>
              <a:t>machine learning</a:t>
            </a:r>
            <a:r>
              <a:rPr lang="en" sz="2000"/>
              <a:t> for </a:t>
            </a:r>
            <a:r>
              <a:rPr lang="en" sz="2000">
                <a:solidFill>
                  <a:srgbClr val="BF9000"/>
                </a:solidFill>
              </a:rPr>
              <a:t>real-time face</a:t>
            </a:r>
            <a:r>
              <a:rPr lang="en" sz="2000"/>
              <a:t> </a:t>
            </a:r>
            <a:r>
              <a:rPr lang="en" sz="2000">
                <a:solidFill>
                  <a:srgbClr val="BF9000"/>
                </a:solidFill>
              </a:rPr>
              <a:t>recognition</a:t>
            </a:r>
            <a:r>
              <a:rPr lang="en" sz="2000"/>
              <a:t>. A </a:t>
            </a:r>
            <a:r>
              <a:rPr lang="en" sz="2000">
                <a:solidFill>
                  <a:srgbClr val="BF9000"/>
                </a:solidFill>
              </a:rPr>
              <a:t>deep learning model</a:t>
            </a:r>
            <a:r>
              <a:rPr lang="en" sz="2000"/>
              <a:t> detects faces, matches them with a </a:t>
            </a:r>
            <a:r>
              <a:rPr lang="en" sz="2000">
                <a:solidFill>
                  <a:srgbClr val="BF9000"/>
                </a:solidFill>
              </a:rPr>
              <a:t>database</a:t>
            </a:r>
            <a:r>
              <a:rPr lang="en" sz="2000"/>
              <a:t>, and records attendance automatically. 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36" name="Google Shape;936;p40"/>
          <p:cNvSpPr txBox="1"/>
          <p:nvPr/>
        </p:nvSpPr>
        <p:spPr>
          <a:xfrm>
            <a:off x="6310200" y="4712400"/>
            <a:ext cx="283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Frank Diabour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1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42" name="Google Shape;942;p41"/>
          <p:cNvSpPr txBox="1"/>
          <p:nvPr>
            <p:ph idx="1" type="body"/>
          </p:nvPr>
        </p:nvSpPr>
        <p:spPr>
          <a:xfrm>
            <a:off x="817900" y="1242425"/>
            <a:ext cx="75081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 </a:t>
            </a:r>
            <a:r>
              <a:rPr lang="en" sz="2300"/>
              <a:t> </a:t>
            </a:r>
            <a:r>
              <a:rPr b="1" lang="en" sz="2300"/>
              <a:t>Why This Project?</a:t>
            </a:r>
            <a:endParaRPr b="1" sz="23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E69138"/>
                </a:solidFill>
              </a:rPr>
              <a:t>Tracking attendance </a:t>
            </a:r>
            <a:r>
              <a:rPr lang="en" sz="2000"/>
              <a:t>in large classrooms is challenging and error-prone. Professors struggle with accuracy, leading to misrepresentation. Traditional methods are slow, inefficient, and easily manipulated.</a:t>
            </a:r>
            <a:endParaRPr sz="2000"/>
          </a:p>
        </p:txBody>
      </p:sp>
      <p:sp>
        <p:nvSpPr>
          <p:cNvPr id="943" name="Google Shape;943;p41"/>
          <p:cNvSpPr txBox="1"/>
          <p:nvPr/>
        </p:nvSpPr>
        <p:spPr>
          <a:xfrm>
            <a:off x="6310200" y="4712400"/>
            <a:ext cx="283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Replace with Name here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2"/>
          <p:cNvSpPr txBox="1"/>
          <p:nvPr/>
        </p:nvSpPr>
        <p:spPr>
          <a:xfrm>
            <a:off x="6310200" y="4712400"/>
            <a:ext cx="283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Matthew Willingham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42"/>
          <p:cNvSpPr txBox="1"/>
          <p:nvPr>
            <p:ph idx="2" type="subTitle"/>
          </p:nvPr>
        </p:nvSpPr>
        <p:spPr>
          <a:xfrm>
            <a:off x="343400" y="1030975"/>
            <a:ext cx="8633400" cy="3595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</a:t>
            </a:r>
            <a:r>
              <a:rPr b="1" lang="en" sz="1800"/>
              <a:t>1. </a:t>
            </a:r>
            <a:r>
              <a:rPr b="1" lang="en" sz="1800">
                <a:solidFill>
                  <a:srgbClr val="E69138"/>
                </a:solidFill>
              </a:rPr>
              <a:t>Increased Accuracy &amp; Integrity</a:t>
            </a:r>
            <a:r>
              <a:rPr b="1" lang="en" sz="1800"/>
              <a:t> 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Ensures students are </a:t>
            </a:r>
            <a:r>
              <a:rPr b="1" lang="en" sz="1800"/>
              <a:t>correctly marked present or absent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Prevents </a:t>
            </a:r>
            <a:r>
              <a:rPr b="1" lang="en" sz="1800"/>
              <a:t>attendance fraud</a:t>
            </a:r>
            <a:r>
              <a:rPr lang="en" sz="1800"/>
              <a:t> (e.g., students signing in for others).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r>
              <a:rPr b="1" lang="en" sz="1800"/>
              <a:t>2. </a:t>
            </a:r>
            <a:r>
              <a:rPr b="1" lang="en" sz="1800">
                <a:solidFill>
                  <a:srgbClr val="E69138"/>
                </a:solidFill>
              </a:rPr>
              <a:t>Efficiency &amp; Time-Saving </a:t>
            </a:r>
            <a:endParaRPr b="1" sz="1800">
              <a:solidFill>
                <a:srgbClr val="E69138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Eliminates </a:t>
            </a:r>
            <a:r>
              <a:rPr b="1" lang="en" sz="1800"/>
              <a:t>manual roll calls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Allows professors to </a:t>
            </a:r>
            <a:r>
              <a:rPr b="1" lang="en" sz="1800"/>
              <a:t>focus on teaching</a:t>
            </a:r>
            <a:r>
              <a:rPr lang="en" sz="1800"/>
              <a:t> instead of attendance tracking.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r>
              <a:rPr b="1" lang="en" sz="1800"/>
              <a:t>3</a:t>
            </a:r>
            <a:r>
              <a:rPr b="1" lang="en" sz="1800"/>
              <a:t>. </a:t>
            </a:r>
            <a:r>
              <a:rPr b="1" lang="en" sz="1800">
                <a:solidFill>
                  <a:srgbClr val="E69138"/>
                </a:solidFill>
              </a:rPr>
              <a:t>Secure &amp; Ethical Attendance Tracking</a:t>
            </a:r>
            <a:r>
              <a:rPr b="1" lang="en" sz="1800"/>
              <a:t> 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Use </a:t>
            </a:r>
            <a:r>
              <a:rPr b="1" lang="en" sz="1800"/>
              <a:t>data</a:t>
            </a:r>
            <a:r>
              <a:rPr lang="en" sz="1800"/>
              <a:t> in a way that</a:t>
            </a:r>
            <a:r>
              <a:rPr b="1" lang="en" sz="1800"/>
              <a:t> safeguards</a:t>
            </a:r>
            <a:r>
              <a:rPr lang="en" sz="1800"/>
              <a:t> student information.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Ensures </a:t>
            </a:r>
            <a:r>
              <a:rPr b="1" lang="en" sz="1800"/>
              <a:t>fair and transparent</a:t>
            </a:r>
            <a:r>
              <a:rPr lang="en" sz="1800"/>
              <a:t> attendance records.</a:t>
            </a:r>
            <a:endParaRPr sz="1800"/>
          </a:p>
        </p:txBody>
      </p:sp>
      <p:sp>
        <p:nvSpPr>
          <p:cNvPr id="950" name="Google Shape;950;p42"/>
          <p:cNvSpPr txBox="1"/>
          <p:nvPr>
            <p:ph idx="4" type="title"/>
          </p:nvPr>
        </p:nvSpPr>
        <p:spPr>
          <a:xfrm>
            <a:off x="3225150" y="108925"/>
            <a:ext cx="2693700" cy="73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Usefulness/Impacts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3"/>
          <p:cNvSpPr txBox="1"/>
          <p:nvPr>
            <p:ph type="title"/>
          </p:nvPr>
        </p:nvSpPr>
        <p:spPr>
          <a:xfrm>
            <a:off x="720000" y="46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Implementation</a:t>
            </a:r>
            <a:endParaRPr/>
          </a:p>
        </p:txBody>
      </p:sp>
      <p:grpSp>
        <p:nvGrpSpPr>
          <p:cNvPr id="956" name="Google Shape;956;p43"/>
          <p:cNvGrpSpPr/>
          <p:nvPr/>
        </p:nvGrpSpPr>
        <p:grpSpPr>
          <a:xfrm>
            <a:off x="2579299" y="1790222"/>
            <a:ext cx="942960" cy="877989"/>
            <a:chOff x="3143340" y="1371133"/>
            <a:chExt cx="942960" cy="940433"/>
          </a:xfrm>
        </p:grpSpPr>
        <p:grpSp>
          <p:nvGrpSpPr>
            <p:cNvPr id="957" name="Google Shape;957;p43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958" name="Google Shape;958;p43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rect b="b" l="l" r="r" t="t"/>
                <a:pathLst>
                  <a:path extrusionOk="0" h="5254" w="5254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3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rect b="b" l="l" r="r" t="t"/>
                <a:pathLst>
                  <a:path extrusionOk="0" h="3805" w="3805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3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3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3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3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3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8" name="Google Shape;968;p43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3143500" y="1774241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 flipH="1" rot="10800000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 flipH="1" rot="10800000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43"/>
          <p:cNvGrpSpPr/>
          <p:nvPr/>
        </p:nvGrpSpPr>
        <p:grpSpPr>
          <a:xfrm>
            <a:off x="2584332" y="618722"/>
            <a:ext cx="942960" cy="877989"/>
            <a:chOff x="3143340" y="1371133"/>
            <a:chExt cx="942960" cy="940433"/>
          </a:xfrm>
        </p:grpSpPr>
        <p:grpSp>
          <p:nvGrpSpPr>
            <p:cNvPr id="973" name="Google Shape;973;p43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974" name="Google Shape;974;p43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rect b="b" l="l" r="r" t="t"/>
                <a:pathLst>
                  <a:path extrusionOk="0" h="5254" w="5254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rect b="b" l="l" r="r" t="t"/>
                <a:pathLst>
                  <a:path extrusionOk="0" h="3805" w="3805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3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3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3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3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3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3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3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3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4" name="Google Shape;984;p43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3143500" y="1778576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 flipH="1" rot="10800000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 flipH="1" rot="10800000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43"/>
          <p:cNvGrpSpPr/>
          <p:nvPr/>
        </p:nvGrpSpPr>
        <p:grpSpPr>
          <a:xfrm>
            <a:off x="2584332" y="2967689"/>
            <a:ext cx="942960" cy="877989"/>
            <a:chOff x="3143340" y="1371133"/>
            <a:chExt cx="942960" cy="940433"/>
          </a:xfrm>
        </p:grpSpPr>
        <p:grpSp>
          <p:nvGrpSpPr>
            <p:cNvPr id="989" name="Google Shape;989;p43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990" name="Google Shape;990;p43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rect b="b" l="l" r="r" t="t"/>
                <a:pathLst>
                  <a:path extrusionOk="0" h="5254" w="5254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3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rect b="b" l="l" r="r" t="t"/>
                <a:pathLst>
                  <a:path extrusionOk="0" h="3805" w="3805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3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3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3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3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3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3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3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3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0" name="Google Shape;1000;p43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3"/>
            <p:cNvSpPr/>
            <p:nvPr/>
          </p:nvSpPr>
          <p:spPr>
            <a:xfrm>
              <a:off x="3143500" y="1799109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3"/>
            <p:cNvSpPr/>
            <p:nvPr/>
          </p:nvSpPr>
          <p:spPr>
            <a:xfrm flipH="1" rot="10800000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3"/>
            <p:cNvSpPr/>
            <p:nvPr/>
          </p:nvSpPr>
          <p:spPr>
            <a:xfrm flipH="1" rot="10800000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4" name="Google Shape;1004;p43"/>
          <p:cNvSpPr txBox="1"/>
          <p:nvPr/>
        </p:nvSpPr>
        <p:spPr>
          <a:xfrm>
            <a:off x="714850" y="2001265"/>
            <a:ext cx="1265100" cy="45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Research</a:t>
            </a:r>
            <a:endParaRPr sz="240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005" name="Google Shape;1005;p43"/>
          <p:cNvCxnSpPr>
            <a:stCxn id="1004" idx="0"/>
            <a:endCxn id="985" idx="1"/>
          </p:cNvCxnSpPr>
          <p:nvPr/>
        </p:nvCxnSpPr>
        <p:spPr>
          <a:xfrm rot="-5400000">
            <a:off x="1495300" y="911965"/>
            <a:ext cx="941400" cy="123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43"/>
          <p:cNvCxnSpPr>
            <a:stCxn id="1004" idx="3"/>
            <a:endCxn id="969" idx="1"/>
          </p:cNvCxnSpPr>
          <p:nvPr/>
        </p:nvCxnSpPr>
        <p:spPr>
          <a:xfrm flipH="1" rot="10800000">
            <a:off x="1979950" y="2227165"/>
            <a:ext cx="599400" cy="21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43"/>
          <p:cNvCxnSpPr>
            <a:stCxn id="1004" idx="2"/>
            <a:endCxn id="1001" idx="1"/>
          </p:cNvCxnSpPr>
          <p:nvPr/>
        </p:nvCxnSpPr>
        <p:spPr>
          <a:xfrm flipH="1" rot="-5400000">
            <a:off x="1480750" y="2323915"/>
            <a:ext cx="970500" cy="123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08" name="Google Shape;1008;p43"/>
          <p:cNvGrpSpPr/>
          <p:nvPr/>
        </p:nvGrpSpPr>
        <p:grpSpPr>
          <a:xfrm>
            <a:off x="2902008" y="2032615"/>
            <a:ext cx="297540" cy="351099"/>
            <a:chOff x="5632666" y="3805806"/>
            <a:chExt cx="297540" cy="376070"/>
          </a:xfrm>
        </p:grpSpPr>
        <p:sp>
          <p:nvSpPr>
            <p:cNvPr id="1009" name="Google Shape;1009;p43"/>
            <p:cNvSpPr/>
            <p:nvPr/>
          </p:nvSpPr>
          <p:spPr>
            <a:xfrm>
              <a:off x="5632666" y="3805806"/>
              <a:ext cx="297540" cy="376070"/>
            </a:xfrm>
            <a:custGeom>
              <a:rect b="b" l="l" r="r" t="t"/>
              <a:pathLst>
                <a:path extrusionOk="0" h="13744" w="10874">
                  <a:moveTo>
                    <a:pt x="8457" y="804"/>
                  </a:moveTo>
                  <a:lnTo>
                    <a:pt x="8457" y="4193"/>
                  </a:lnTo>
                  <a:lnTo>
                    <a:pt x="10068" y="5804"/>
                  </a:lnTo>
                  <a:lnTo>
                    <a:pt x="10068" y="6844"/>
                  </a:lnTo>
                  <a:lnTo>
                    <a:pt x="9262" y="6844"/>
                  </a:lnTo>
                  <a:lnTo>
                    <a:pt x="9262" y="9024"/>
                  </a:lnTo>
                  <a:lnTo>
                    <a:pt x="10068" y="9829"/>
                  </a:lnTo>
                  <a:lnTo>
                    <a:pt x="10068" y="11328"/>
                  </a:lnTo>
                  <a:lnTo>
                    <a:pt x="806" y="11328"/>
                  </a:lnTo>
                  <a:lnTo>
                    <a:pt x="806" y="804"/>
                  </a:lnTo>
                  <a:close/>
                  <a:moveTo>
                    <a:pt x="10068" y="12133"/>
                  </a:moveTo>
                  <a:lnTo>
                    <a:pt x="10068" y="12939"/>
                  </a:lnTo>
                  <a:lnTo>
                    <a:pt x="806" y="12939"/>
                  </a:lnTo>
                  <a:lnTo>
                    <a:pt x="806" y="12133"/>
                  </a:lnTo>
                  <a:close/>
                  <a:moveTo>
                    <a:pt x="1" y="0"/>
                  </a:moveTo>
                  <a:lnTo>
                    <a:pt x="1" y="13744"/>
                  </a:lnTo>
                  <a:lnTo>
                    <a:pt x="10873" y="13744"/>
                  </a:lnTo>
                  <a:lnTo>
                    <a:pt x="10873" y="9496"/>
                  </a:lnTo>
                  <a:lnTo>
                    <a:pt x="10068" y="8691"/>
                  </a:lnTo>
                  <a:lnTo>
                    <a:pt x="10068" y="7649"/>
                  </a:lnTo>
                  <a:lnTo>
                    <a:pt x="10873" y="7649"/>
                  </a:lnTo>
                  <a:lnTo>
                    <a:pt x="10873" y="5469"/>
                  </a:lnTo>
                  <a:lnTo>
                    <a:pt x="9262" y="3860"/>
                  </a:lnTo>
                  <a:lnTo>
                    <a:pt x="92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3"/>
            <p:cNvSpPr/>
            <p:nvPr/>
          </p:nvSpPr>
          <p:spPr>
            <a:xfrm>
              <a:off x="5676747" y="3849833"/>
              <a:ext cx="165297" cy="121243"/>
            </a:xfrm>
            <a:custGeom>
              <a:rect b="b" l="l" r="r" t="t"/>
              <a:pathLst>
                <a:path extrusionOk="0" h="4431" w="6041">
                  <a:moveTo>
                    <a:pt x="1745" y="806"/>
                  </a:moveTo>
                  <a:lnTo>
                    <a:pt x="1745" y="3626"/>
                  </a:lnTo>
                  <a:lnTo>
                    <a:pt x="806" y="3626"/>
                  </a:lnTo>
                  <a:lnTo>
                    <a:pt x="806" y="806"/>
                  </a:lnTo>
                  <a:close/>
                  <a:moveTo>
                    <a:pt x="3491" y="806"/>
                  </a:moveTo>
                  <a:lnTo>
                    <a:pt x="3491" y="3626"/>
                  </a:lnTo>
                  <a:lnTo>
                    <a:pt x="2550" y="3626"/>
                  </a:lnTo>
                  <a:lnTo>
                    <a:pt x="2550" y="806"/>
                  </a:lnTo>
                  <a:close/>
                  <a:moveTo>
                    <a:pt x="5235" y="806"/>
                  </a:moveTo>
                  <a:lnTo>
                    <a:pt x="5235" y="3626"/>
                  </a:lnTo>
                  <a:lnTo>
                    <a:pt x="4296" y="3626"/>
                  </a:lnTo>
                  <a:lnTo>
                    <a:pt x="4296" y="806"/>
                  </a:lnTo>
                  <a:close/>
                  <a:moveTo>
                    <a:pt x="1" y="1"/>
                  </a:moveTo>
                  <a:lnTo>
                    <a:pt x="1" y="4431"/>
                  </a:lnTo>
                  <a:lnTo>
                    <a:pt x="6040" y="4431"/>
                  </a:lnTo>
                  <a:lnTo>
                    <a:pt x="60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43"/>
          <p:cNvGrpSpPr/>
          <p:nvPr/>
        </p:nvGrpSpPr>
        <p:grpSpPr>
          <a:xfrm>
            <a:off x="2867765" y="743402"/>
            <a:ext cx="376098" cy="376125"/>
            <a:chOff x="7220977" y="3805752"/>
            <a:chExt cx="376098" cy="376125"/>
          </a:xfrm>
        </p:grpSpPr>
        <p:sp>
          <p:nvSpPr>
            <p:cNvPr id="1012" name="Google Shape;1012;p43"/>
            <p:cNvSpPr/>
            <p:nvPr/>
          </p:nvSpPr>
          <p:spPr>
            <a:xfrm>
              <a:off x="7220977" y="3805752"/>
              <a:ext cx="376098" cy="376125"/>
            </a:xfrm>
            <a:custGeom>
              <a:rect b="b" l="l" r="r" t="t"/>
              <a:pathLst>
                <a:path extrusionOk="0" h="13746" w="13745">
                  <a:moveTo>
                    <a:pt x="2443" y="2417"/>
                  </a:moveTo>
                  <a:lnTo>
                    <a:pt x="2443" y="3652"/>
                  </a:lnTo>
                  <a:lnTo>
                    <a:pt x="1638" y="3652"/>
                  </a:lnTo>
                  <a:lnTo>
                    <a:pt x="1638" y="2417"/>
                  </a:lnTo>
                  <a:close/>
                  <a:moveTo>
                    <a:pt x="5663" y="2417"/>
                  </a:moveTo>
                  <a:lnTo>
                    <a:pt x="5663" y="3652"/>
                  </a:lnTo>
                  <a:lnTo>
                    <a:pt x="4859" y="3652"/>
                  </a:lnTo>
                  <a:lnTo>
                    <a:pt x="4859" y="2417"/>
                  </a:lnTo>
                  <a:close/>
                  <a:moveTo>
                    <a:pt x="8885" y="2417"/>
                  </a:moveTo>
                  <a:lnTo>
                    <a:pt x="8885" y="3652"/>
                  </a:lnTo>
                  <a:lnTo>
                    <a:pt x="8080" y="3652"/>
                  </a:lnTo>
                  <a:lnTo>
                    <a:pt x="8080" y="2417"/>
                  </a:lnTo>
                  <a:close/>
                  <a:moveTo>
                    <a:pt x="12107" y="2417"/>
                  </a:moveTo>
                  <a:lnTo>
                    <a:pt x="12107" y="3652"/>
                  </a:lnTo>
                  <a:lnTo>
                    <a:pt x="11301" y="3652"/>
                  </a:lnTo>
                  <a:lnTo>
                    <a:pt x="11301" y="2417"/>
                  </a:lnTo>
                  <a:close/>
                  <a:moveTo>
                    <a:pt x="12939" y="4458"/>
                  </a:moveTo>
                  <a:lnTo>
                    <a:pt x="12939" y="9289"/>
                  </a:lnTo>
                  <a:lnTo>
                    <a:pt x="806" y="9289"/>
                  </a:lnTo>
                  <a:lnTo>
                    <a:pt x="806" y="4458"/>
                  </a:lnTo>
                  <a:close/>
                  <a:moveTo>
                    <a:pt x="2443" y="10094"/>
                  </a:moveTo>
                  <a:lnTo>
                    <a:pt x="2443" y="11330"/>
                  </a:lnTo>
                  <a:lnTo>
                    <a:pt x="1638" y="11330"/>
                  </a:lnTo>
                  <a:lnTo>
                    <a:pt x="1638" y="10094"/>
                  </a:lnTo>
                  <a:close/>
                  <a:moveTo>
                    <a:pt x="5663" y="10094"/>
                  </a:moveTo>
                  <a:lnTo>
                    <a:pt x="5663" y="11330"/>
                  </a:lnTo>
                  <a:lnTo>
                    <a:pt x="4859" y="11330"/>
                  </a:lnTo>
                  <a:lnTo>
                    <a:pt x="4859" y="10094"/>
                  </a:lnTo>
                  <a:close/>
                  <a:moveTo>
                    <a:pt x="8885" y="10094"/>
                  </a:moveTo>
                  <a:lnTo>
                    <a:pt x="8885" y="11330"/>
                  </a:lnTo>
                  <a:lnTo>
                    <a:pt x="8080" y="11330"/>
                  </a:lnTo>
                  <a:lnTo>
                    <a:pt x="8080" y="10094"/>
                  </a:lnTo>
                  <a:close/>
                  <a:moveTo>
                    <a:pt x="12107" y="10094"/>
                  </a:moveTo>
                  <a:lnTo>
                    <a:pt x="12107" y="11330"/>
                  </a:lnTo>
                  <a:lnTo>
                    <a:pt x="11301" y="11330"/>
                  </a:lnTo>
                  <a:lnTo>
                    <a:pt x="11301" y="10094"/>
                  </a:lnTo>
                  <a:close/>
                  <a:moveTo>
                    <a:pt x="1638" y="1"/>
                  </a:moveTo>
                  <a:lnTo>
                    <a:pt x="1638" y="1612"/>
                  </a:lnTo>
                  <a:lnTo>
                    <a:pt x="832" y="1612"/>
                  </a:lnTo>
                  <a:lnTo>
                    <a:pt x="832" y="3652"/>
                  </a:lnTo>
                  <a:lnTo>
                    <a:pt x="0" y="3652"/>
                  </a:lnTo>
                  <a:lnTo>
                    <a:pt x="0" y="10094"/>
                  </a:lnTo>
                  <a:lnTo>
                    <a:pt x="832" y="10094"/>
                  </a:lnTo>
                  <a:lnTo>
                    <a:pt x="832" y="12135"/>
                  </a:lnTo>
                  <a:lnTo>
                    <a:pt x="1638" y="12135"/>
                  </a:lnTo>
                  <a:lnTo>
                    <a:pt x="1638" y="13746"/>
                  </a:lnTo>
                  <a:lnTo>
                    <a:pt x="2443" y="13746"/>
                  </a:lnTo>
                  <a:lnTo>
                    <a:pt x="2443" y="12135"/>
                  </a:lnTo>
                  <a:lnTo>
                    <a:pt x="3249" y="12135"/>
                  </a:lnTo>
                  <a:lnTo>
                    <a:pt x="3249" y="10094"/>
                  </a:lnTo>
                  <a:lnTo>
                    <a:pt x="4053" y="10094"/>
                  </a:lnTo>
                  <a:lnTo>
                    <a:pt x="4053" y="12135"/>
                  </a:lnTo>
                  <a:lnTo>
                    <a:pt x="4858" y="12135"/>
                  </a:lnTo>
                  <a:lnTo>
                    <a:pt x="4858" y="13746"/>
                  </a:lnTo>
                  <a:lnTo>
                    <a:pt x="5663" y="13746"/>
                  </a:lnTo>
                  <a:lnTo>
                    <a:pt x="5663" y="12135"/>
                  </a:lnTo>
                  <a:lnTo>
                    <a:pt x="6469" y="12135"/>
                  </a:lnTo>
                  <a:lnTo>
                    <a:pt x="6469" y="10094"/>
                  </a:lnTo>
                  <a:lnTo>
                    <a:pt x="7274" y="10094"/>
                  </a:lnTo>
                  <a:lnTo>
                    <a:pt x="7274" y="12135"/>
                  </a:lnTo>
                  <a:lnTo>
                    <a:pt x="8080" y="12135"/>
                  </a:lnTo>
                  <a:lnTo>
                    <a:pt x="8080" y="13746"/>
                  </a:lnTo>
                  <a:lnTo>
                    <a:pt x="8885" y="13746"/>
                  </a:lnTo>
                  <a:lnTo>
                    <a:pt x="8885" y="12135"/>
                  </a:lnTo>
                  <a:lnTo>
                    <a:pt x="9690" y="12135"/>
                  </a:lnTo>
                  <a:lnTo>
                    <a:pt x="9690" y="10094"/>
                  </a:lnTo>
                  <a:lnTo>
                    <a:pt x="10496" y="10094"/>
                  </a:lnTo>
                  <a:lnTo>
                    <a:pt x="10496" y="12135"/>
                  </a:lnTo>
                  <a:lnTo>
                    <a:pt x="11301" y="12135"/>
                  </a:lnTo>
                  <a:lnTo>
                    <a:pt x="11301" y="13746"/>
                  </a:lnTo>
                  <a:lnTo>
                    <a:pt x="12107" y="13746"/>
                  </a:lnTo>
                  <a:lnTo>
                    <a:pt x="12107" y="12135"/>
                  </a:lnTo>
                  <a:lnTo>
                    <a:pt x="12912" y="12135"/>
                  </a:lnTo>
                  <a:lnTo>
                    <a:pt x="12912" y="10094"/>
                  </a:lnTo>
                  <a:lnTo>
                    <a:pt x="13744" y="10094"/>
                  </a:lnTo>
                  <a:lnTo>
                    <a:pt x="13744" y="3652"/>
                  </a:lnTo>
                  <a:lnTo>
                    <a:pt x="12912" y="3652"/>
                  </a:lnTo>
                  <a:lnTo>
                    <a:pt x="12912" y="1612"/>
                  </a:lnTo>
                  <a:lnTo>
                    <a:pt x="12107" y="1612"/>
                  </a:lnTo>
                  <a:lnTo>
                    <a:pt x="12107" y="1"/>
                  </a:lnTo>
                  <a:lnTo>
                    <a:pt x="11301" y="1"/>
                  </a:lnTo>
                  <a:lnTo>
                    <a:pt x="11301" y="1612"/>
                  </a:lnTo>
                  <a:lnTo>
                    <a:pt x="10496" y="1612"/>
                  </a:lnTo>
                  <a:lnTo>
                    <a:pt x="10496" y="3652"/>
                  </a:lnTo>
                  <a:lnTo>
                    <a:pt x="9690" y="3652"/>
                  </a:lnTo>
                  <a:lnTo>
                    <a:pt x="9690" y="1612"/>
                  </a:lnTo>
                  <a:lnTo>
                    <a:pt x="8885" y="1612"/>
                  </a:lnTo>
                  <a:lnTo>
                    <a:pt x="8885" y="1"/>
                  </a:lnTo>
                  <a:lnTo>
                    <a:pt x="8080" y="1"/>
                  </a:lnTo>
                  <a:lnTo>
                    <a:pt x="8080" y="1612"/>
                  </a:lnTo>
                  <a:lnTo>
                    <a:pt x="7274" y="1612"/>
                  </a:lnTo>
                  <a:lnTo>
                    <a:pt x="7274" y="3652"/>
                  </a:lnTo>
                  <a:lnTo>
                    <a:pt x="6469" y="3652"/>
                  </a:lnTo>
                  <a:lnTo>
                    <a:pt x="6469" y="1612"/>
                  </a:lnTo>
                  <a:lnTo>
                    <a:pt x="5663" y="1612"/>
                  </a:lnTo>
                  <a:lnTo>
                    <a:pt x="5663" y="1"/>
                  </a:lnTo>
                  <a:lnTo>
                    <a:pt x="4858" y="1"/>
                  </a:lnTo>
                  <a:lnTo>
                    <a:pt x="4858" y="1612"/>
                  </a:lnTo>
                  <a:lnTo>
                    <a:pt x="4053" y="1612"/>
                  </a:lnTo>
                  <a:lnTo>
                    <a:pt x="4053" y="3652"/>
                  </a:lnTo>
                  <a:lnTo>
                    <a:pt x="3249" y="3652"/>
                  </a:lnTo>
                  <a:lnTo>
                    <a:pt x="3249" y="1612"/>
                  </a:lnTo>
                  <a:lnTo>
                    <a:pt x="2443" y="1612"/>
                  </a:lnTo>
                  <a:lnTo>
                    <a:pt x="24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3"/>
            <p:cNvSpPr/>
            <p:nvPr/>
          </p:nvSpPr>
          <p:spPr>
            <a:xfrm>
              <a:off x="7364931" y="3949760"/>
              <a:ext cx="88189" cy="88135"/>
            </a:xfrm>
            <a:custGeom>
              <a:rect b="b" l="l" r="r" t="t"/>
              <a:pathLst>
                <a:path extrusionOk="0" h="3221" w="3223">
                  <a:moveTo>
                    <a:pt x="1611" y="806"/>
                  </a:moveTo>
                  <a:cubicBezTo>
                    <a:pt x="2055" y="806"/>
                    <a:pt x="2417" y="1167"/>
                    <a:pt x="2417" y="1611"/>
                  </a:cubicBezTo>
                  <a:cubicBezTo>
                    <a:pt x="2417" y="2055"/>
                    <a:pt x="2055" y="2416"/>
                    <a:pt x="1611" y="2416"/>
                  </a:cubicBezTo>
                  <a:cubicBezTo>
                    <a:pt x="1167" y="2416"/>
                    <a:pt x="806" y="2055"/>
                    <a:pt x="806" y="1611"/>
                  </a:cubicBezTo>
                  <a:cubicBezTo>
                    <a:pt x="806" y="1167"/>
                    <a:pt x="1167" y="806"/>
                    <a:pt x="1611" y="806"/>
                  </a:cubicBezTo>
                  <a:close/>
                  <a:moveTo>
                    <a:pt x="1611" y="0"/>
                  </a:moveTo>
                  <a:cubicBezTo>
                    <a:pt x="723" y="0"/>
                    <a:pt x="0" y="723"/>
                    <a:pt x="0" y="1611"/>
                  </a:cubicBezTo>
                  <a:cubicBezTo>
                    <a:pt x="0" y="2498"/>
                    <a:pt x="723" y="3220"/>
                    <a:pt x="1611" y="3220"/>
                  </a:cubicBezTo>
                  <a:cubicBezTo>
                    <a:pt x="2500" y="3220"/>
                    <a:pt x="3222" y="2498"/>
                    <a:pt x="3222" y="1611"/>
                  </a:cubicBezTo>
                  <a:cubicBezTo>
                    <a:pt x="3222" y="723"/>
                    <a:pt x="2500" y="0"/>
                    <a:pt x="1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43"/>
          <p:cNvGrpSpPr/>
          <p:nvPr/>
        </p:nvGrpSpPr>
        <p:grpSpPr>
          <a:xfrm>
            <a:off x="2867762" y="3187873"/>
            <a:ext cx="376098" cy="351150"/>
            <a:chOff x="8036024" y="3805752"/>
            <a:chExt cx="376098" cy="376125"/>
          </a:xfrm>
        </p:grpSpPr>
        <p:sp>
          <p:nvSpPr>
            <p:cNvPr id="1015" name="Google Shape;1015;p43"/>
            <p:cNvSpPr/>
            <p:nvPr/>
          </p:nvSpPr>
          <p:spPr>
            <a:xfrm>
              <a:off x="8036024" y="3805752"/>
              <a:ext cx="376098" cy="376125"/>
            </a:xfrm>
            <a:custGeom>
              <a:rect b="b" l="l" r="r" t="t"/>
              <a:pathLst>
                <a:path extrusionOk="0" h="13746" w="13745">
                  <a:moveTo>
                    <a:pt x="6872" y="806"/>
                  </a:moveTo>
                  <a:cubicBezTo>
                    <a:pt x="10216" y="806"/>
                    <a:pt x="12939" y="3529"/>
                    <a:pt x="12939" y="6874"/>
                  </a:cubicBezTo>
                  <a:cubicBezTo>
                    <a:pt x="12939" y="10218"/>
                    <a:pt x="10216" y="12941"/>
                    <a:pt x="6872" y="12941"/>
                  </a:cubicBezTo>
                  <a:cubicBezTo>
                    <a:pt x="3527" y="12941"/>
                    <a:pt x="805" y="10219"/>
                    <a:pt x="805" y="6874"/>
                  </a:cubicBezTo>
                  <a:cubicBezTo>
                    <a:pt x="805" y="3529"/>
                    <a:pt x="3527" y="806"/>
                    <a:pt x="6872" y="806"/>
                  </a:cubicBezTo>
                  <a:close/>
                  <a:moveTo>
                    <a:pt x="12939" y="10108"/>
                  </a:moveTo>
                  <a:lnTo>
                    <a:pt x="12939" y="12941"/>
                  </a:lnTo>
                  <a:lnTo>
                    <a:pt x="11730" y="12941"/>
                  </a:lnTo>
                  <a:lnTo>
                    <a:pt x="11730" y="11733"/>
                  </a:lnTo>
                  <a:cubicBezTo>
                    <a:pt x="12218" y="11245"/>
                    <a:pt x="12623" y="10699"/>
                    <a:pt x="12939" y="10108"/>
                  </a:cubicBezTo>
                  <a:close/>
                  <a:moveTo>
                    <a:pt x="6872" y="1"/>
                  </a:moveTo>
                  <a:cubicBezTo>
                    <a:pt x="5037" y="1"/>
                    <a:pt x="3311" y="716"/>
                    <a:pt x="2013" y="2014"/>
                  </a:cubicBezTo>
                  <a:cubicBezTo>
                    <a:pt x="715" y="3312"/>
                    <a:pt x="1" y="5038"/>
                    <a:pt x="1" y="6874"/>
                  </a:cubicBezTo>
                  <a:cubicBezTo>
                    <a:pt x="1" y="8708"/>
                    <a:pt x="715" y="10434"/>
                    <a:pt x="2013" y="11733"/>
                  </a:cubicBezTo>
                  <a:cubicBezTo>
                    <a:pt x="3311" y="13031"/>
                    <a:pt x="5037" y="13746"/>
                    <a:pt x="6872" y="13746"/>
                  </a:cubicBezTo>
                  <a:cubicBezTo>
                    <a:pt x="8350" y="13746"/>
                    <a:pt x="9755" y="13282"/>
                    <a:pt x="10926" y="12425"/>
                  </a:cubicBezTo>
                  <a:lnTo>
                    <a:pt x="10926" y="13746"/>
                  </a:lnTo>
                  <a:lnTo>
                    <a:pt x="13744" y="13746"/>
                  </a:lnTo>
                  <a:lnTo>
                    <a:pt x="13744" y="6874"/>
                  </a:lnTo>
                  <a:cubicBezTo>
                    <a:pt x="13744" y="5038"/>
                    <a:pt x="13029" y="3312"/>
                    <a:pt x="11732" y="2014"/>
                  </a:cubicBezTo>
                  <a:cubicBezTo>
                    <a:pt x="10433" y="716"/>
                    <a:pt x="8708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3"/>
            <p:cNvSpPr/>
            <p:nvPr/>
          </p:nvSpPr>
          <p:spPr>
            <a:xfrm>
              <a:off x="8080050" y="3849833"/>
              <a:ext cx="287990" cy="287990"/>
            </a:xfrm>
            <a:custGeom>
              <a:rect b="b" l="l" r="r" t="t"/>
              <a:pathLst>
                <a:path extrusionOk="0" h="10525" w="10525">
                  <a:moveTo>
                    <a:pt x="5263" y="806"/>
                  </a:moveTo>
                  <a:cubicBezTo>
                    <a:pt x="6973" y="806"/>
                    <a:pt x="8461" y="1774"/>
                    <a:pt x="9208" y="3193"/>
                  </a:cubicBezTo>
                  <a:lnTo>
                    <a:pt x="6956" y="4126"/>
                  </a:lnTo>
                  <a:cubicBezTo>
                    <a:pt x="6589" y="3581"/>
                    <a:pt x="5968" y="3222"/>
                    <a:pt x="5263" y="3222"/>
                  </a:cubicBezTo>
                  <a:cubicBezTo>
                    <a:pt x="4558" y="3222"/>
                    <a:pt x="3937" y="3581"/>
                    <a:pt x="3570" y="4126"/>
                  </a:cubicBezTo>
                  <a:lnTo>
                    <a:pt x="1318" y="3193"/>
                  </a:lnTo>
                  <a:cubicBezTo>
                    <a:pt x="2064" y="1774"/>
                    <a:pt x="3553" y="806"/>
                    <a:pt x="5263" y="806"/>
                  </a:cubicBezTo>
                  <a:close/>
                  <a:moveTo>
                    <a:pt x="5263" y="4028"/>
                  </a:moveTo>
                  <a:cubicBezTo>
                    <a:pt x="5944" y="4028"/>
                    <a:pt x="6498" y="4581"/>
                    <a:pt x="6498" y="5263"/>
                  </a:cubicBezTo>
                  <a:cubicBezTo>
                    <a:pt x="6498" y="5943"/>
                    <a:pt x="5944" y="6497"/>
                    <a:pt x="5263" y="6497"/>
                  </a:cubicBezTo>
                  <a:cubicBezTo>
                    <a:pt x="4582" y="6497"/>
                    <a:pt x="4028" y="5943"/>
                    <a:pt x="4028" y="5263"/>
                  </a:cubicBezTo>
                  <a:cubicBezTo>
                    <a:pt x="4028" y="4581"/>
                    <a:pt x="4582" y="4028"/>
                    <a:pt x="5263" y="4028"/>
                  </a:cubicBezTo>
                  <a:close/>
                  <a:moveTo>
                    <a:pt x="1009" y="3936"/>
                  </a:moveTo>
                  <a:lnTo>
                    <a:pt x="3260" y="4870"/>
                  </a:lnTo>
                  <a:cubicBezTo>
                    <a:pt x="3237" y="4996"/>
                    <a:pt x="3223" y="5128"/>
                    <a:pt x="3223" y="5263"/>
                  </a:cubicBezTo>
                  <a:cubicBezTo>
                    <a:pt x="3223" y="5397"/>
                    <a:pt x="3237" y="5529"/>
                    <a:pt x="3260" y="5655"/>
                  </a:cubicBezTo>
                  <a:lnTo>
                    <a:pt x="1009" y="6589"/>
                  </a:lnTo>
                  <a:cubicBezTo>
                    <a:pt x="878" y="6170"/>
                    <a:pt x="806" y="5724"/>
                    <a:pt x="806" y="5263"/>
                  </a:cubicBezTo>
                  <a:cubicBezTo>
                    <a:pt x="806" y="4801"/>
                    <a:pt x="878" y="4355"/>
                    <a:pt x="1009" y="3936"/>
                  </a:cubicBezTo>
                  <a:close/>
                  <a:moveTo>
                    <a:pt x="9518" y="3936"/>
                  </a:moveTo>
                  <a:cubicBezTo>
                    <a:pt x="9649" y="4355"/>
                    <a:pt x="9719" y="4801"/>
                    <a:pt x="9719" y="5263"/>
                  </a:cubicBezTo>
                  <a:cubicBezTo>
                    <a:pt x="9719" y="5724"/>
                    <a:pt x="9649" y="6170"/>
                    <a:pt x="9518" y="6589"/>
                  </a:cubicBezTo>
                  <a:lnTo>
                    <a:pt x="7265" y="5655"/>
                  </a:lnTo>
                  <a:cubicBezTo>
                    <a:pt x="7290" y="5529"/>
                    <a:pt x="7303" y="5397"/>
                    <a:pt x="7303" y="5263"/>
                  </a:cubicBezTo>
                  <a:cubicBezTo>
                    <a:pt x="7303" y="5128"/>
                    <a:pt x="7290" y="4996"/>
                    <a:pt x="7265" y="4870"/>
                  </a:cubicBezTo>
                  <a:lnTo>
                    <a:pt x="9518" y="3936"/>
                  </a:lnTo>
                  <a:close/>
                  <a:moveTo>
                    <a:pt x="6956" y="6400"/>
                  </a:moveTo>
                  <a:lnTo>
                    <a:pt x="9208" y="7332"/>
                  </a:lnTo>
                  <a:cubicBezTo>
                    <a:pt x="8461" y="8750"/>
                    <a:pt x="6973" y="9719"/>
                    <a:pt x="5263" y="9719"/>
                  </a:cubicBezTo>
                  <a:cubicBezTo>
                    <a:pt x="3553" y="9719"/>
                    <a:pt x="2064" y="8750"/>
                    <a:pt x="1318" y="7332"/>
                  </a:cubicBezTo>
                  <a:lnTo>
                    <a:pt x="3570" y="6400"/>
                  </a:lnTo>
                  <a:cubicBezTo>
                    <a:pt x="3937" y="6944"/>
                    <a:pt x="4558" y="7303"/>
                    <a:pt x="5263" y="7303"/>
                  </a:cubicBezTo>
                  <a:cubicBezTo>
                    <a:pt x="5968" y="7303"/>
                    <a:pt x="6589" y="6944"/>
                    <a:pt x="6956" y="6400"/>
                  </a:cubicBezTo>
                  <a:close/>
                  <a:moveTo>
                    <a:pt x="5263" y="1"/>
                  </a:moveTo>
                  <a:cubicBezTo>
                    <a:pt x="2362" y="1"/>
                    <a:pt x="1" y="2362"/>
                    <a:pt x="1" y="5263"/>
                  </a:cubicBezTo>
                  <a:cubicBezTo>
                    <a:pt x="1" y="8164"/>
                    <a:pt x="2362" y="10524"/>
                    <a:pt x="5263" y="10524"/>
                  </a:cubicBezTo>
                  <a:cubicBezTo>
                    <a:pt x="8165" y="10524"/>
                    <a:pt x="10525" y="8164"/>
                    <a:pt x="10525" y="5263"/>
                  </a:cubicBezTo>
                  <a:cubicBezTo>
                    <a:pt x="10525" y="2362"/>
                    <a:pt x="8165" y="1"/>
                    <a:pt x="5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7" name="Google Shape;1017;p43"/>
          <p:cNvSpPr txBox="1"/>
          <p:nvPr/>
        </p:nvSpPr>
        <p:spPr>
          <a:xfrm>
            <a:off x="5146375" y="829702"/>
            <a:ext cx="3288000" cy="667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images, student ID, converting images into trainable formats(JPEG,JNG, and others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8" name="Google Shape;1018;p43"/>
          <p:cNvSpPr txBox="1"/>
          <p:nvPr/>
        </p:nvSpPr>
        <p:spPr>
          <a:xfrm>
            <a:off x="3697275" y="829723"/>
            <a:ext cx="1262400" cy="66702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Data Collection</a:t>
            </a:r>
            <a:endParaRPr sz="150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19" name="Google Shape;1019;p43"/>
          <p:cNvSpPr txBox="1"/>
          <p:nvPr/>
        </p:nvSpPr>
        <p:spPr>
          <a:xfrm>
            <a:off x="5146400" y="3082576"/>
            <a:ext cx="32880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Storing and managing </a:t>
            </a:r>
            <a:r>
              <a:rPr lang="en" sz="16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database 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of student records and attendance.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0" name="Google Shape;1020;p43"/>
          <p:cNvSpPr txBox="1"/>
          <p:nvPr/>
        </p:nvSpPr>
        <p:spPr>
          <a:xfrm>
            <a:off x="3697284" y="3178674"/>
            <a:ext cx="1262400" cy="45597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Database System [Store Attendance]</a:t>
            </a:r>
            <a:endParaRPr sz="150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1" name="Google Shape;1021;p43"/>
          <p:cNvSpPr txBox="1"/>
          <p:nvPr/>
        </p:nvSpPr>
        <p:spPr>
          <a:xfrm>
            <a:off x="5134696" y="2004182"/>
            <a:ext cx="3288000" cy="667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Model Training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6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Image Augmentation</a:t>
            </a:r>
            <a:endParaRPr sz="16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2" name="Google Shape;1022;p43"/>
          <p:cNvSpPr txBox="1"/>
          <p:nvPr/>
        </p:nvSpPr>
        <p:spPr>
          <a:xfrm>
            <a:off x="3697273" y="2000342"/>
            <a:ext cx="1262400" cy="5520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Model Training and Image Augmentation</a:t>
            </a:r>
            <a:endParaRPr sz="150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023" name="Google Shape;1023;p43"/>
          <p:cNvCxnSpPr/>
          <p:nvPr/>
        </p:nvCxnSpPr>
        <p:spPr>
          <a:xfrm>
            <a:off x="1358650" y="3433727"/>
            <a:ext cx="1226100" cy="1076100"/>
          </a:xfrm>
          <a:prstGeom prst="bentConnector3">
            <a:avLst>
              <a:gd fmla="val -7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4" name="Google Shape;1024;p43"/>
          <p:cNvGrpSpPr/>
          <p:nvPr/>
        </p:nvGrpSpPr>
        <p:grpSpPr>
          <a:xfrm>
            <a:off x="2584332" y="4058788"/>
            <a:ext cx="942960" cy="877989"/>
            <a:chOff x="3143340" y="1371133"/>
            <a:chExt cx="942960" cy="940433"/>
          </a:xfrm>
        </p:grpSpPr>
        <p:grpSp>
          <p:nvGrpSpPr>
            <p:cNvPr id="1025" name="Google Shape;1025;p43"/>
            <p:cNvGrpSpPr/>
            <p:nvPr/>
          </p:nvGrpSpPr>
          <p:grpSpPr>
            <a:xfrm>
              <a:off x="3143340" y="1371133"/>
              <a:ext cx="940433" cy="940433"/>
              <a:chOff x="1388550" y="311575"/>
              <a:chExt cx="1099794" cy="1099794"/>
            </a:xfrm>
          </p:grpSpPr>
          <p:sp>
            <p:nvSpPr>
              <p:cNvPr id="1026" name="Google Shape;1026;p43"/>
              <p:cNvSpPr/>
              <p:nvPr/>
            </p:nvSpPr>
            <p:spPr>
              <a:xfrm>
                <a:off x="1388550" y="311575"/>
                <a:ext cx="1099794" cy="1099794"/>
              </a:xfrm>
              <a:custGeom>
                <a:rect b="b" l="l" r="r" t="t"/>
                <a:pathLst>
                  <a:path extrusionOk="0" h="5254" w="5254">
                    <a:moveTo>
                      <a:pt x="4776" y="13"/>
                    </a:moveTo>
                    <a:cubicBezTo>
                      <a:pt x="5032" y="13"/>
                      <a:pt x="5241" y="222"/>
                      <a:pt x="5241" y="478"/>
                    </a:cubicBezTo>
                    <a:lnTo>
                      <a:pt x="5241" y="4776"/>
                    </a:lnTo>
                    <a:cubicBezTo>
                      <a:pt x="5241" y="5033"/>
                      <a:pt x="5032" y="5240"/>
                      <a:pt x="4776" y="5240"/>
                    </a:cubicBezTo>
                    <a:lnTo>
                      <a:pt x="478" y="5240"/>
                    </a:lnTo>
                    <a:cubicBezTo>
                      <a:pt x="221" y="5240"/>
                      <a:pt x="14" y="5033"/>
                      <a:pt x="14" y="4776"/>
                    </a:cubicBezTo>
                    <a:lnTo>
                      <a:pt x="14" y="478"/>
                    </a:lnTo>
                    <a:cubicBezTo>
                      <a:pt x="14" y="222"/>
                      <a:pt x="221" y="13"/>
                      <a:pt x="478" y="13"/>
                    </a:cubicBezTo>
                    <a:close/>
                    <a:moveTo>
                      <a:pt x="478" y="1"/>
                    </a:moveTo>
                    <a:cubicBezTo>
                      <a:pt x="214" y="1"/>
                      <a:pt x="0" y="215"/>
                      <a:pt x="0" y="478"/>
                    </a:cubicBezTo>
                    <a:lnTo>
                      <a:pt x="0" y="4776"/>
                    </a:lnTo>
                    <a:cubicBezTo>
                      <a:pt x="0" y="5040"/>
                      <a:pt x="214" y="5254"/>
                      <a:pt x="478" y="5254"/>
                    </a:cubicBezTo>
                    <a:lnTo>
                      <a:pt x="4776" y="5254"/>
                    </a:lnTo>
                    <a:cubicBezTo>
                      <a:pt x="5039" y="5254"/>
                      <a:pt x="5253" y="5040"/>
                      <a:pt x="5253" y="4776"/>
                    </a:cubicBezTo>
                    <a:lnTo>
                      <a:pt x="5253" y="478"/>
                    </a:lnTo>
                    <a:cubicBezTo>
                      <a:pt x="5253" y="215"/>
                      <a:pt x="5039" y="1"/>
                      <a:pt x="4776" y="1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3"/>
              <p:cNvSpPr/>
              <p:nvPr/>
            </p:nvSpPr>
            <p:spPr>
              <a:xfrm>
                <a:off x="1540103" y="463337"/>
                <a:ext cx="796482" cy="796482"/>
              </a:xfrm>
              <a:custGeom>
                <a:rect b="b" l="l" r="r" t="t"/>
                <a:pathLst>
                  <a:path extrusionOk="0" h="3805" w="3805">
                    <a:moveTo>
                      <a:pt x="3458" y="14"/>
                    </a:moveTo>
                    <a:cubicBezTo>
                      <a:pt x="3642" y="14"/>
                      <a:pt x="3791" y="163"/>
                      <a:pt x="3791" y="347"/>
                    </a:cubicBezTo>
                    <a:lnTo>
                      <a:pt x="3791" y="3458"/>
                    </a:lnTo>
                    <a:cubicBezTo>
                      <a:pt x="3791" y="3642"/>
                      <a:pt x="3642" y="3791"/>
                      <a:pt x="3458" y="3791"/>
                    </a:cubicBezTo>
                    <a:lnTo>
                      <a:pt x="347" y="3791"/>
                    </a:lnTo>
                    <a:cubicBezTo>
                      <a:pt x="163" y="3791"/>
                      <a:pt x="14" y="3642"/>
                      <a:pt x="14" y="3458"/>
                    </a:cubicBezTo>
                    <a:lnTo>
                      <a:pt x="14" y="347"/>
                    </a:lnTo>
                    <a:cubicBezTo>
                      <a:pt x="14" y="163"/>
                      <a:pt x="163" y="14"/>
                      <a:pt x="347" y="14"/>
                    </a:cubicBezTo>
                    <a:close/>
                    <a:moveTo>
                      <a:pt x="347" y="0"/>
                    </a:moveTo>
                    <a:cubicBezTo>
                      <a:pt x="156" y="0"/>
                      <a:pt x="1" y="155"/>
                      <a:pt x="1" y="347"/>
                    </a:cubicBezTo>
                    <a:lnTo>
                      <a:pt x="1" y="3458"/>
                    </a:lnTo>
                    <a:cubicBezTo>
                      <a:pt x="1" y="3649"/>
                      <a:pt x="156" y="3804"/>
                      <a:pt x="347" y="3804"/>
                    </a:cubicBezTo>
                    <a:lnTo>
                      <a:pt x="3458" y="3804"/>
                    </a:lnTo>
                    <a:cubicBezTo>
                      <a:pt x="3650" y="3804"/>
                      <a:pt x="3805" y="3649"/>
                      <a:pt x="3805" y="3458"/>
                    </a:cubicBezTo>
                    <a:lnTo>
                      <a:pt x="3805" y="347"/>
                    </a:lnTo>
                    <a:cubicBezTo>
                      <a:pt x="3805" y="155"/>
                      <a:pt x="3650" y="0"/>
                      <a:pt x="3458" y="0"/>
                    </a:cubicBez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3"/>
              <p:cNvSpPr/>
              <p:nvPr/>
            </p:nvSpPr>
            <p:spPr>
              <a:xfrm>
                <a:off x="2026789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3"/>
              <p:cNvSpPr/>
              <p:nvPr/>
            </p:nvSpPr>
            <p:spPr>
              <a:xfrm>
                <a:off x="2026789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3"/>
              <p:cNvSpPr/>
              <p:nvPr/>
            </p:nvSpPr>
            <p:spPr>
              <a:xfrm>
                <a:off x="1936988" y="471501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3"/>
              <p:cNvSpPr/>
              <p:nvPr/>
            </p:nvSpPr>
            <p:spPr>
              <a:xfrm>
                <a:off x="1936988" y="1166887"/>
                <a:ext cx="2721" cy="84567"/>
              </a:xfrm>
              <a:custGeom>
                <a:rect b="b" l="l" r="r" t="t"/>
                <a:pathLst>
                  <a:path extrusionOk="0" h="404" w="13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3"/>
              <p:cNvSpPr/>
              <p:nvPr/>
            </p:nvSpPr>
            <p:spPr>
              <a:xfrm>
                <a:off x="1847186" y="471501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3"/>
              <p:cNvSpPr/>
              <p:nvPr/>
            </p:nvSpPr>
            <p:spPr>
              <a:xfrm>
                <a:off x="1847186" y="1166887"/>
                <a:ext cx="2931" cy="84567"/>
              </a:xfrm>
              <a:custGeom>
                <a:rect b="b" l="l" r="r" t="t"/>
                <a:pathLst>
                  <a:path extrusionOk="0" h="404" w="14">
                    <a:moveTo>
                      <a:pt x="1" y="1"/>
                    </a:moveTo>
                    <a:lnTo>
                      <a:pt x="1" y="404"/>
                    </a:lnTo>
                    <a:lnTo>
                      <a:pt x="13" y="404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3"/>
              <p:cNvSpPr/>
              <p:nvPr/>
            </p:nvSpPr>
            <p:spPr>
              <a:xfrm>
                <a:off x="1548476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3"/>
              <p:cNvSpPr/>
              <p:nvPr/>
            </p:nvSpPr>
            <p:spPr>
              <a:xfrm>
                <a:off x="2243862" y="860222"/>
                <a:ext cx="84567" cy="2721"/>
              </a:xfrm>
              <a:custGeom>
                <a:rect b="b" l="l" r="r" t="t"/>
                <a:pathLst>
                  <a:path extrusionOk="0" h="13" w="404">
                    <a:moveTo>
                      <a:pt x="0" y="0"/>
                    </a:moveTo>
                    <a:lnTo>
                      <a:pt x="0" y="12"/>
                    </a:lnTo>
                    <a:lnTo>
                      <a:pt x="403" y="12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00F4AD"/>
              </a:solidFill>
              <a:ln cap="flat" cmpd="sng" w="9525">
                <a:solidFill>
                  <a:srgbClr val="00F4A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6" name="Google Shape;1036;p43"/>
            <p:cNvSpPr/>
            <p:nvPr/>
          </p:nvSpPr>
          <p:spPr>
            <a:xfrm>
              <a:off x="314357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3"/>
            <p:cNvSpPr/>
            <p:nvPr/>
          </p:nvSpPr>
          <p:spPr>
            <a:xfrm>
              <a:off x="3143500" y="1799109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3"/>
            <p:cNvSpPr/>
            <p:nvPr/>
          </p:nvSpPr>
          <p:spPr>
            <a:xfrm flipH="1" rot="10800000">
              <a:off x="3956400" y="188557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3"/>
            <p:cNvSpPr/>
            <p:nvPr/>
          </p:nvSpPr>
          <p:spPr>
            <a:xfrm flipH="1" rot="10800000">
              <a:off x="3956325" y="1819625"/>
              <a:ext cx="129900" cy="1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0" name="Google Shape;1040;p43"/>
          <p:cNvGrpSpPr/>
          <p:nvPr/>
        </p:nvGrpSpPr>
        <p:grpSpPr>
          <a:xfrm>
            <a:off x="2867762" y="4278973"/>
            <a:ext cx="376098" cy="351150"/>
            <a:chOff x="8036024" y="3805752"/>
            <a:chExt cx="376098" cy="376125"/>
          </a:xfrm>
        </p:grpSpPr>
        <p:sp>
          <p:nvSpPr>
            <p:cNvPr id="1041" name="Google Shape;1041;p43"/>
            <p:cNvSpPr/>
            <p:nvPr/>
          </p:nvSpPr>
          <p:spPr>
            <a:xfrm>
              <a:off x="8036024" y="3805752"/>
              <a:ext cx="376098" cy="376125"/>
            </a:xfrm>
            <a:custGeom>
              <a:rect b="b" l="l" r="r" t="t"/>
              <a:pathLst>
                <a:path extrusionOk="0" h="13746" w="13745">
                  <a:moveTo>
                    <a:pt x="6872" y="806"/>
                  </a:moveTo>
                  <a:cubicBezTo>
                    <a:pt x="10216" y="806"/>
                    <a:pt x="12939" y="3529"/>
                    <a:pt x="12939" y="6874"/>
                  </a:cubicBezTo>
                  <a:cubicBezTo>
                    <a:pt x="12939" y="10218"/>
                    <a:pt x="10216" y="12941"/>
                    <a:pt x="6872" y="12941"/>
                  </a:cubicBezTo>
                  <a:cubicBezTo>
                    <a:pt x="3527" y="12941"/>
                    <a:pt x="805" y="10219"/>
                    <a:pt x="805" y="6874"/>
                  </a:cubicBezTo>
                  <a:cubicBezTo>
                    <a:pt x="805" y="3529"/>
                    <a:pt x="3527" y="806"/>
                    <a:pt x="6872" y="806"/>
                  </a:cubicBezTo>
                  <a:close/>
                  <a:moveTo>
                    <a:pt x="12939" y="10108"/>
                  </a:moveTo>
                  <a:lnTo>
                    <a:pt x="12939" y="12941"/>
                  </a:lnTo>
                  <a:lnTo>
                    <a:pt x="11730" y="12941"/>
                  </a:lnTo>
                  <a:lnTo>
                    <a:pt x="11730" y="11733"/>
                  </a:lnTo>
                  <a:cubicBezTo>
                    <a:pt x="12218" y="11245"/>
                    <a:pt x="12623" y="10699"/>
                    <a:pt x="12939" y="10108"/>
                  </a:cubicBezTo>
                  <a:close/>
                  <a:moveTo>
                    <a:pt x="6872" y="1"/>
                  </a:moveTo>
                  <a:cubicBezTo>
                    <a:pt x="5037" y="1"/>
                    <a:pt x="3311" y="716"/>
                    <a:pt x="2013" y="2014"/>
                  </a:cubicBezTo>
                  <a:cubicBezTo>
                    <a:pt x="715" y="3312"/>
                    <a:pt x="1" y="5038"/>
                    <a:pt x="1" y="6874"/>
                  </a:cubicBezTo>
                  <a:cubicBezTo>
                    <a:pt x="1" y="8708"/>
                    <a:pt x="715" y="10434"/>
                    <a:pt x="2013" y="11733"/>
                  </a:cubicBezTo>
                  <a:cubicBezTo>
                    <a:pt x="3311" y="13031"/>
                    <a:pt x="5037" y="13746"/>
                    <a:pt x="6872" y="13746"/>
                  </a:cubicBezTo>
                  <a:cubicBezTo>
                    <a:pt x="8350" y="13746"/>
                    <a:pt x="9755" y="13282"/>
                    <a:pt x="10926" y="12425"/>
                  </a:cubicBezTo>
                  <a:lnTo>
                    <a:pt x="10926" y="13746"/>
                  </a:lnTo>
                  <a:lnTo>
                    <a:pt x="13744" y="13746"/>
                  </a:lnTo>
                  <a:lnTo>
                    <a:pt x="13744" y="6874"/>
                  </a:lnTo>
                  <a:cubicBezTo>
                    <a:pt x="13744" y="5038"/>
                    <a:pt x="13029" y="3312"/>
                    <a:pt x="11732" y="2014"/>
                  </a:cubicBezTo>
                  <a:cubicBezTo>
                    <a:pt x="10433" y="716"/>
                    <a:pt x="8708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3"/>
            <p:cNvSpPr/>
            <p:nvPr/>
          </p:nvSpPr>
          <p:spPr>
            <a:xfrm>
              <a:off x="8080050" y="3849833"/>
              <a:ext cx="287990" cy="287990"/>
            </a:xfrm>
            <a:custGeom>
              <a:rect b="b" l="l" r="r" t="t"/>
              <a:pathLst>
                <a:path extrusionOk="0" h="10525" w="10525">
                  <a:moveTo>
                    <a:pt x="5263" y="806"/>
                  </a:moveTo>
                  <a:cubicBezTo>
                    <a:pt x="6973" y="806"/>
                    <a:pt x="8461" y="1774"/>
                    <a:pt x="9208" y="3193"/>
                  </a:cubicBezTo>
                  <a:lnTo>
                    <a:pt x="6956" y="4126"/>
                  </a:lnTo>
                  <a:cubicBezTo>
                    <a:pt x="6589" y="3581"/>
                    <a:pt x="5968" y="3222"/>
                    <a:pt x="5263" y="3222"/>
                  </a:cubicBezTo>
                  <a:cubicBezTo>
                    <a:pt x="4558" y="3222"/>
                    <a:pt x="3937" y="3581"/>
                    <a:pt x="3570" y="4126"/>
                  </a:cubicBezTo>
                  <a:lnTo>
                    <a:pt x="1318" y="3193"/>
                  </a:lnTo>
                  <a:cubicBezTo>
                    <a:pt x="2064" y="1774"/>
                    <a:pt x="3553" y="806"/>
                    <a:pt x="5263" y="806"/>
                  </a:cubicBezTo>
                  <a:close/>
                  <a:moveTo>
                    <a:pt x="5263" y="4028"/>
                  </a:moveTo>
                  <a:cubicBezTo>
                    <a:pt x="5944" y="4028"/>
                    <a:pt x="6498" y="4581"/>
                    <a:pt x="6498" y="5263"/>
                  </a:cubicBezTo>
                  <a:cubicBezTo>
                    <a:pt x="6498" y="5943"/>
                    <a:pt x="5944" y="6497"/>
                    <a:pt x="5263" y="6497"/>
                  </a:cubicBezTo>
                  <a:cubicBezTo>
                    <a:pt x="4582" y="6497"/>
                    <a:pt x="4028" y="5943"/>
                    <a:pt x="4028" y="5263"/>
                  </a:cubicBezTo>
                  <a:cubicBezTo>
                    <a:pt x="4028" y="4581"/>
                    <a:pt x="4582" y="4028"/>
                    <a:pt x="5263" y="4028"/>
                  </a:cubicBezTo>
                  <a:close/>
                  <a:moveTo>
                    <a:pt x="1009" y="3936"/>
                  </a:moveTo>
                  <a:lnTo>
                    <a:pt x="3260" y="4870"/>
                  </a:lnTo>
                  <a:cubicBezTo>
                    <a:pt x="3237" y="4996"/>
                    <a:pt x="3223" y="5128"/>
                    <a:pt x="3223" y="5263"/>
                  </a:cubicBezTo>
                  <a:cubicBezTo>
                    <a:pt x="3223" y="5397"/>
                    <a:pt x="3237" y="5529"/>
                    <a:pt x="3260" y="5655"/>
                  </a:cubicBezTo>
                  <a:lnTo>
                    <a:pt x="1009" y="6589"/>
                  </a:lnTo>
                  <a:cubicBezTo>
                    <a:pt x="878" y="6170"/>
                    <a:pt x="806" y="5724"/>
                    <a:pt x="806" y="5263"/>
                  </a:cubicBezTo>
                  <a:cubicBezTo>
                    <a:pt x="806" y="4801"/>
                    <a:pt x="878" y="4355"/>
                    <a:pt x="1009" y="3936"/>
                  </a:cubicBezTo>
                  <a:close/>
                  <a:moveTo>
                    <a:pt x="9518" y="3936"/>
                  </a:moveTo>
                  <a:cubicBezTo>
                    <a:pt x="9649" y="4355"/>
                    <a:pt x="9719" y="4801"/>
                    <a:pt x="9719" y="5263"/>
                  </a:cubicBezTo>
                  <a:cubicBezTo>
                    <a:pt x="9719" y="5724"/>
                    <a:pt x="9649" y="6170"/>
                    <a:pt x="9518" y="6589"/>
                  </a:cubicBezTo>
                  <a:lnTo>
                    <a:pt x="7265" y="5655"/>
                  </a:lnTo>
                  <a:cubicBezTo>
                    <a:pt x="7290" y="5529"/>
                    <a:pt x="7303" y="5397"/>
                    <a:pt x="7303" y="5263"/>
                  </a:cubicBezTo>
                  <a:cubicBezTo>
                    <a:pt x="7303" y="5128"/>
                    <a:pt x="7290" y="4996"/>
                    <a:pt x="7265" y="4870"/>
                  </a:cubicBezTo>
                  <a:lnTo>
                    <a:pt x="9518" y="3936"/>
                  </a:lnTo>
                  <a:close/>
                  <a:moveTo>
                    <a:pt x="6956" y="6400"/>
                  </a:moveTo>
                  <a:lnTo>
                    <a:pt x="9208" y="7332"/>
                  </a:lnTo>
                  <a:cubicBezTo>
                    <a:pt x="8461" y="8750"/>
                    <a:pt x="6973" y="9719"/>
                    <a:pt x="5263" y="9719"/>
                  </a:cubicBezTo>
                  <a:cubicBezTo>
                    <a:pt x="3553" y="9719"/>
                    <a:pt x="2064" y="8750"/>
                    <a:pt x="1318" y="7332"/>
                  </a:cubicBezTo>
                  <a:lnTo>
                    <a:pt x="3570" y="6400"/>
                  </a:lnTo>
                  <a:cubicBezTo>
                    <a:pt x="3937" y="6944"/>
                    <a:pt x="4558" y="7303"/>
                    <a:pt x="5263" y="7303"/>
                  </a:cubicBezTo>
                  <a:cubicBezTo>
                    <a:pt x="5968" y="7303"/>
                    <a:pt x="6589" y="6944"/>
                    <a:pt x="6956" y="6400"/>
                  </a:cubicBezTo>
                  <a:close/>
                  <a:moveTo>
                    <a:pt x="5263" y="1"/>
                  </a:moveTo>
                  <a:cubicBezTo>
                    <a:pt x="2362" y="1"/>
                    <a:pt x="1" y="2362"/>
                    <a:pt x="1" y="5263"/>
                  </a:cubicBezTo>
                  <a:cubicBezTo>
                    <a:pt x="1" y="8164"/>
                    <a:pt x="2362" y="10524"/>
                    <a:pt x="5263" y="10524"/>
                  </a:cubicBezTo>
                  <a:cubicBezTo>
                    <a:pt x="8165" y="10524"/>
                    <a:pt x="10525" y="8164"/>
                    <a:pt x="10525" y="5263"/>
                  </a:cubicBezTo>
                  <a:cubicBezTo>
                    <a:pt x="10525" y="2362"/>
                    <a:pt x="8165" y="1"/>
                    <a:pt x="5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3" name="Google Shape;1043;p43"/>
          <p:cNvSpPr txBox="1"/>
          <p:nvPr/>
        </p:nvSpPr>
        <p:spPr>
          <a:xfrm>
            <a:off x="5146400" y="4058747"/>
            <a:ext cx="3692700" cy="970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Schema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will consist of database for attendance, database for the trained model, and a </a:t>
            </a:r>
            <a:r>
              <a:rPr lang="en" sz="15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website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access </a:t>
            </a:r>
            <a:r>
              <a:rPr lang="en" sz="15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attendance tracking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upload attendance images for scoring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4" name="Google Shape;1044;p43"/>
          <p:cNvSpPr txBox="1"/>
          <p:nvPr/>
        </p:nvSpPr>
        <p:spPr>
          <a:xfrm>
            <a:off x="3697275" y="4237350"/>
            <a:ext cx="1262400" cy="48846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System Integration [Model+Schema+UI]</a:t>
            </a:r>
            <a:endParaRPr sz="1500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44"/>
          <p:cNvSpPr txBox="1"/>
          <p:nvPr>
            <p:ph type="title"/>
          </p:nvPr>
        </p:nvSpPr>
        <p:spPr>
          <a:xfrm>
            <a:off x="700175" y="833950"/>
            <a:ext cx="35097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050" name="Google Shape;1050;p44"/>
          <p:cNvSpPr txBox="1"/>
          <p:nvPr/>
        </p:nvSpPr>
        <p:spPr>
          <a:xfrm>
            <a:off x="4395000" y="586025"/>
            <a:ext cx="4653900" cy="40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 collection involves </a:t>
            </a:r>
            <a:r>
              <a:rPr b="1" lang="en" sz="1600">
                <a:solidFill>
                  <a:srgbClr val="E69138"/>
                </a:solidFill>
              </a:rPr>
              <a:t>capturing and preparing images</a:t>
            </a:r>
            <a:r>
              <a:rPr lang="en" sz="1600">
                <a:solidFill>
                  <a:schemeClr val="dk1"/>
                </a:solidFill>
              </a:rPr>
              <a:t> to ensure they are in the correct format for processing. This includes: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rgbClr val="E69138"/>
                </a:solidFill>
              </a:rPr>
              <a:t>Collecting images</a:t>
            </a:r>
            <a:r>
              <a:rPr lang="en" sz="1600">
                <a:solidFill>
                  <a:schemeClr val="dk1"/>
                </a:solidFill>
              </a:rPr>
              <a:t> from live video streams or uploaded photos.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rgbClr val="E69138"/>
                </a:solidFill>
              </a:rPr>
              <a:t>Ensuring format compatibility</a:t>
            </a:r>
            <a:r>
              <a:rPr lang="en" sz="1600">
                <a:solidFill>
                  <a:schemeClr val="dk1"/>
                </a:solidFill>
              </a:rPr>
              <a:t>, converting images from Apple’s format (such as HEIC) or other formats to standard ones like JPEG or PNG. </a:t>
            </a:r>
            <a:r>
              <a:rPr b="1" lang="en" sz="1600">
                <a:solidFill>
                  <a:srgbClr val="E69138"/>
                </a:solidFill>
              </a:rPr>
              <a:t>Making sure the image format is standardized.</a:t>
            </a:r>
            <a:endParaRPr b="1" sz="1600">
              <a:solidFill>
                <a:srgbClr val="E69138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rgbClr val="E69138"/>
                </a:solidFill>
              </a:rPr>
              <a:t>Labeling images</a:t>
            </a:r>
            <a:r>
              <a:rPr lang="en" sz="1600">
                <a:solidFill>
                  <a:schemeClr val="dk1"/>
                </a:solidFill>
              </a:rPr>
              <a:t> with </a:t>
            </a:r>
            <a:r>
              <a:rPr b="1" lang="en" sz="1600">
                <a:solidFill>
                  <a:srgbClr val="E69138"/>
                </a:solidFill>
              </a:rPr>
              <a:t>Student IDs, names, or other identifiers</a:t>
            </a:r>
            <a:r>
              <a:rPr lang="en" sz="1600">
                <a:solidFill>
                  <a:schemeClr val="dk1"/>
                </a:solidFill>
              </a:rPr>
              <a:t> to create a structured dataset.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1" name="Google Shape;1051;p44"/>
          <p:cNvSpPr txBox="1"/>
          <p:nvPr/>
        </p:nvSpPr>
        <p:spPr>
          <a:xfrm>
            <a:off x="694525" y="1604175"/>
            <a:ext cx="2788200" cy="27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 Image here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2" name="Google Shape;1052;p44"/>
          <p:cNvSpPr txBox="1"/>
          <p:nvPr/>
        </p:nvSpPr>
        <p:spPr>
          <a:xfrm>
            <a:off x="6310200" y="4712400"/>
            <a:ext cx="283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Matthew Willingham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3" name="Google Shape;10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25" y="1604177"/>
            <a:ext cx="3153525" cy="25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5"/>
          <p:cNvSpPr txBox="1"/>
          <p:nvPr>
            <p:ph type="title"/>
          </p:nvPr>
        </p:nvSpPr>
        <p:spPr>
          <a:xfrm>
            <a:off x="700175" y="986350"/>
            <a:ext cx="35097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and Image Augmentation</a:t>
            </a:r>
            <a:endParaRPr/>
          </a:p>
        </p:txBody>
      </p:sp>
      <p:sp>
        <p:nvSpPr>
          <p:cNvPr id="1059" name="Google Shape;1059;p45"/>
          <p:cNvSpPr txBox="1"/>
          <p:nvPr/>
        </p:nvSpPr>
        <p:spPr>
          <a:xfrm>
            <a:off x="4405850" y="555625"/>
            <a:ext cx="4643100" cy="4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Models Considered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YOLO, ResNet, SSD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Model Selection Reasons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Lightweight, fast, smaller dataset Requirement.</a:t>
            </a:r>
            <a:b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Image Augmentation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tilt, grain, exposure, brightness and other </a:t>
            </a:r>
            <a:r>
              <a:rPr lang="en" sz="16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filter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helps increase the confidence rate. A script will be deployed to augment. This includes some variations( angles, Tilt, occlusion,etc)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0" name="Google Shape;1060;p45"/>
          <p:cNvSpPr txBox="1"/>
          <p:nvPr/>
        </p:nvSpPr>
        <p:spPr>
          <a:xfrm>
            <a:off x="6310200" y="4712400"/>
            <a:ext cx="283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Frank Diabour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1" name="Google Shape;1061;p45"/>
          <p:cNvPicPr preferRelativeResize="0"/>
          <p:nvPr/>
        </p:nvPicPr>
        <p:blipFill rotWithShape="1">
          <a:blip r:embed="rId3">
            <a:alphaModFix/>
          </a:blip>
          <a:srcRect b="15200" l="32658" r="32623" t="16758"/>
          <a:stretch/>
        </p:blipFill>
        <p:spPr>
          <a:xfrm>
            <a:off x="1111875" y="1913950"/>
            <a:ext cx="2281701" cy="25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Science Proposal Infographics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Science Proposal Infographics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