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61" r:id="rId4"/>
    <p:sldId id="258" r:id="rId5"/>
    <p:sldId id="259" r:id="rId6"/>
    <p:sldId id="262" r:id="rId7"/>
    <p:sldId id="263" r:id="rId8"/>
    <p:sldId id="265" r:id="rId9"/>
    <p:sldId id="266" r:id="rId10"/>
    <p:sldId id="269" r:id="rId11"/>
  </p:sldIdLst>
  <p:sldSz cx="9144000" cy="6858000" type="screen4x3"/>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6"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308A015D-7715-4FCB-9A4F-B2645A750B58}" type="datetimeFigureOut">
              <a:rPr lang="es-UY" smtClean="0"/>
              <a:t>15/1/2024</a:t>
            </a:fld>
            <a:endParaRPr lang="es-UY"/>
          </a:p>
        </p:txBody>
      </p:sp>
      <p:sp>
        <p:nvSpPr>
          <p:cNvPr id="19" name="Footer Placeholder 18"/>
          <p:cNvSpPr>
            <a:spLocks noGrp="1"/>
          </p:cNvSpPr>
          <p:nvPr>
            <p:ph type="ftr" sz="quarter" idx="11"/>
          </p:nvPr>
        </p:nvSpPr>
        <p:spPr/>
        <p:txBody>
          <a:bodyPr/>
          <a:lstStyle/>
          <a:p>
            <a:endParaRPr lang="es-UY"/>
          </a:p>
        </p:txBody>
      </p:sp>
      <p:sp>
        <p:nvSpPr>
          <p:cNvPr id="27" name="Slide Number Placeholder 26"/>
          <p:cNvSpPr>
            <a:spLocks noGrp="1"/>
          </p:cNvSpPr>
          <p:nvPr>
            <p:ph type="sldNum" sz="quarter" idx="12"/>
          </p:nvPr>
        </p:nvSpPr>
        <p:spPr/>
        <p:txBody>
          <a:bodyPr/>
          <a:lstStyle/>
          <a:p>
            <a:fld id="{7617B0A1-4FE8-483A-81EA-CCD831C59646}" type="slidenum">
              <a:rPr lang="es-UY" smtClean="0"/>
              <a:t>‹Nº›</a:t>
            </a:fld>
            <a:endParaRPr lang="es-U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08A015D-7715-4FCB-9A4F-B2645A750B58}" type="datetimeFigureOut">
              <a:rPr lang="es-UY" smtClean="0"/>
              <a:t>15/1/2024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08A015D-7715-4FCB-9A4F-B2645A750B58}" type="datetimeFigureOut">
              <a:rPr lang="es-UY" smtClean="0"/>
              <a:t>15/1/2024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308A015D-7715-4FCB-9A4F-B2645A750B58}" type="datetimeFigureOut">
              <a:rPr lang="es-UY" smtClean="0"/>
              <a:t>15/1/2024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308A015D-7715-4FCB-9A4F-B2645A750B58}" type="datetimeFigureOut">
              <a:rPr lang="es-UY" smtClean="0"/>
              <a:t>15/1/2024</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7617B0A1-4FE8-483A-81EA-CCD831C59646}" type="slidenum">
              <a:rPr lang="es-UY" smtClean="0"/>
              <a:t>‹Nº›</a:t>
            </a:fld>
            <a:endParaRPr lang="es-U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308A015D-7715-4FCB-9A4F-B2645A750B58}" type="datetimeFigureOut">
              <a:rPr lang="es-UY" smtClean="0"/>
              <a:t>15/1/2024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308A015D-7715-4FCB-9A4F-B2645A750B58}" type="datetimeFigureOut">
              <a:rPr lang="es-UY" smtClean="0"/>
              <a:t>15/1/2024</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308A015D-7715-4FCB-9A4F-B2645A750B58}" type="datetimeFigureOut">
              <a:rPr lang="es-UY" smtClean="0"/>
              <a:t>15/1/2024</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A015D-7715-4FCB-9A4F-B2645A750B58}" type="datetimeFigureOut">
              <a:rPr lang="es-UY" smtClean="0"/>
              <a:t>15/1/2024</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308A015D-7715-4FCB-9A4F-B2645A750B58}" type="datetimeFigureOut">
              <a:rPr lang="es-UY" smtClean="0"/>
              <a:t>15/1/2024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7617B0A1-4FE8-483A-81EA-CCD831C59646}" type="slidenum">
              <a:rPr lang="es-UY" smtClean="0"/>
              <a:t>‹Nº›</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308A015D-7715-4FCB-9A4F-B2645A750B58}" type="datetimeFigureOut">
              <a:rPr lang="es-UY" smtClean="0"/>
              <a:t>15/1/2024</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a:xfrm>
            <a:off x="8077200" y="6356350"/>
            <a:ext cx="609600" cy="365125"/>
          </a:xfrm>
        </p:spPr>
        <p:txBody>
          <a:bodyPr/>
          <a:lstStyle/>
          <a:p>
            <a:fld id="{7617B0A1-4FE8-483A-81EA-CCD831C59646}" type="slidenum">
              <a:rPr lang="es-UY" smtClean="0"/>
              <a:t>‹Nº›</a:t>
            </a:fld>
            <a:endParaRPr lang="es-UY"/>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gs>
            <a:gs pos="30000">
              <a:srgbClr val="66008F"/>
            </a:gs>
            <a:gs pos="64999">
              <a:srgbClr val="BA0066"/>
            </a:gs>
            <a:gs pos="89999">
              <a:srgbClr val="FF0000"/>
            </a:gs>
            <a:gs pos="100000">
              <a:srgbClr val="FF8200"/>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8A015D-7715-4FCB-9A4F-B2645A750B58}" type="datetimeFigureOut">
              <a:rPr lang="es-UY" smtClean="0"/>
              <a:t>15/1/2024</a:t>
            </a:fld>
            <a:endParaRPr lang="es-UY"/>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UY"/>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17B0A1-4FE8-483A-81EA-CCD831C59646}" type="slidenum">
              <a:rPr lang="es-UY" smtClean="0"/>
              <a:t>‹Nº›</a:t>
            </a:fld>
            <a:endParaRPr lang="es-UY"/>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76672"/>
            <a:ext cx="8229600" cy="1370416"/>
          </a:xfrm>
        </p:spPr>
        <p:txBody>
          <a:bodyPr>
            <a:normAutofit fontScale="90000"/>
          </a:bodyPr>
          <a:lstStyle/>
          <a:p>
            <a:pPr algn="ctr"/>
            <a:r>
              <a:rPr lang="es-UY" dirty="0" smtClean="0">
                <a:solidFill>
                  <a:schemeClr val="tx1"/>
                </a:solidFill>
                <a:effectLst/>
                <a:latin typeface="Segoe UI Black" pitchFamily="34" charset="0"/>
                <a:ea typeface="Segoe UI Black" pitchFamily="34" charset="0"/>
              </a:rPr>
              <a:t/>
            </a:r>
            <a:br>
              <a:rPr lang="es-UY" dirty="0" smtClean="0">
                <a:solidFill>
                  <a:schemeClr val="tx1"/>
                </a:solidFill>
                <a:effectLst/>
                <a:latin typeface="Segoe UI Black" pitchFamily="34" charset="0"/>
                <a:ea typeface="Segoe UI Black" pitchFamily="34" charset="0"/>
              </a:rPr>
            </a:br>
            <a:r>
              <a:rPr lang="es-UY" sz="6700" dirty="0" smtClean="0">
                <a:solidFill>
                  <a:schemeClr val="bg1"/>
                </a:solidFill>
                <a:effectLst/>
                <a:latin typeface="Segoe UI Black" pitchFamily="34" charset="0"/>
                <a:ea typeface="Segoe UI Black" pitchFamily="34" charset="0"/>
              </a:rPr>
              <a:t>Price </a:t>
            </a:r>
            <a:r>
              <a:rPr lang="es-UY" sz="6700" dirty="0" err="1">
                <a:solidFill>
                  <a:schemeClr val="bg1"/>
                </a:solidFill>
                <a:effectLst/>
                <a:latin typeface="Segoe UI Black" pitchFamily="34" charset="0"/>
                <a:ea typeface="Segoe UI Black" pitchFamily="34" charset="0"/>
              </a:rPr>
              <a:t>House</a:t>
            </a:r>
            <a:r>
              <a:rPr lang="es-UY" sz="6700" dirty="0">
                <a:solidFill>
                  <a:schemeClr val="bg1"/>
                </a:solidFill>
                <a:effectLst/>
                <a:latin typeface="Segoe UI Black" pitchFamily="34" charset="0"/>
                <a:ea typeface="Segoe UI Black" pitchFamily="34" charset="0"/>
              </a:rPr>
              <a:t> </a:t>
            </a:r>
            <a:r>
              <a:rPr lang="es-UY" sz="6700" dirty="0" err="1">
                <a:solidFill>
                  <a:schemeClr val="bg1"/>
                </a:solidFill>
                <a:effectLst/>
                <a:latin typeface="Segoe UI Black" pitchFamily="34" charset="0"/>
                <a:ea typeface="Segoe UI Black" pitchFamily="34" charset="0"/>
              </a:rPr>
              <a:t>DataSet</a:t>
            </a:r>
            <a:endParaRPr lang="es-UY" dirty="0">
              <a:solidFill>
                <a:schemeClr val="bg1"/>
              </a:solidFill>
              <a:latin typeface="Segoe UI Black" pitchFamily="34" charset="0"/>
              <a:ea typeface="Segoe UI Black" pitchFamily="34" charset="0"/>
            </a:endParaRPr>
          </a:p>
        </p:txBody>
      </p:sp>
      <p:pic>
        <p:nvPicPr>
          <p:cNvPr id="6" name="5 Marcador de contenido"/>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23528" y="2564904"/>
            <a:ext cx="4877590" cy="3744416"/>
          </a:xfrm>
        </p:spPr>
      </p:pic>
      <p:sp>
        <p:nvSpPr>
          <p:cNvPr id="7" name="6 Marcador de contenido"/>
          <p:cNvSpPr>
            <a:spLocks noGrp="1"/>
          </p:cNvSpPr>
          <p:nvPr>
            <p:ph sz="half" idx="2"/>
          </p:nvPr>
        </p:nvSpPr>
        <p:spPr>
          <a:xfrm>
            <a:off x="5364088" y="1920085"/>
            <a:ext cx="3384376" cy="4434840"/>
          </a:xfrm>
        </p:spPr>
        <p:txBody>
          <a:bodyPr>
            <a:normAutofit fontScale="92500"/>
          </a:bodyPr>
          <a:lstStyle/>
          <a:p>
            <a:pPr marL="0" indent="0" algn="ctr">
              <a:buNone/>
            </a:pPr>
            <a:r>
              <a:rPr lang="es-UY" sz="4300" dirty="0" smtClean="0">
                <a:solidFill>
                  <a:schemeClr val="bg1"/>
                </a:solidFill>
                <a:latin typeface="Segoe UI Black" pitchFamily="34" charset="0"/>
                <a:ea typeface="Segoe UI Black" pitchFamily="34" charset="0"/>
                <a:cs typeface="Segoe UI" pitchFamily="34" charset="0"/>
              </a:rPr>
              <a:t>Introducción </a:t>
            </a:r>
          </a:p>
          <a:p>
            <a:pPr marL="0" indent="0">
              <a:buNone/>
            </a:pPr>
            <a:r>
              <a:rPr lang="es-UY" sz="2800" dirty="0" smtClean="0">
                <a:solidFill>
                  <a:schemeClr val="bg1"/>
                </a:solidFill>
                <a:latin typeface="Segoe UI" pitchFamily="34" charset="0"/>
                <a:ea typeface="Segoe UI Black" pitchFamily="34" charset="0"/>
                <a:cs typeface="Segoe UI" pitchFamily="34" charset="0"/>
              </a:rPr>
              <a:t>A </a:t>
            </a:r>
            <a:r>
              <a:rPr lang="es-UY" sz="2800" dirty="0">
                <a:solidFill>
                  <a:schemeClr val="bg1"/>
                </a:solidFill>
                <a:latin typeface="Segoe UI" pitchFamily="34" charset="0"/>
                <a:ea typeface="Segoe UI Black" pitchFamily="34" charset="0"/>
                <a:cs typeface="Segoe UI" pitchFamily="34" charset="0"/>
              </a:rPr>
              <a:t>través de un modelo predictivo </a:t>
            </a:r>
            <a:r>
              <a:rPr lang="es-UY" sz="2800" dirty="0" smtClean="0">
                <a:solidFill>
                  <a:schemeClr val="bg1"/>
                </a:solidFill>
                <a:latin typeface="Segoe UI" pitchFamily="34" charset="0"/>
                <a:ea typeface="Segoe UI Black" pitchFamily="34" charset="0"/>
                <a:cs typeface="Segoe UI" pitchFamily="34" charset="0"/>
              </a:rPr>
              <a:t>queremos </a:t>
            </a:r>
            <a:r>
              <a:rPr lang="es-UY" sz="2800" dirty="0">
                <a:solidFill>
                  <a:schemeClr val="bg1"/>
                </a:solidFill>
                <a:latin typeface="Segoe UI" pitchFamily="34" charset="0"/>
                <a:ea typeface="Segoe UI Black" pitchFamily="34" charset="0"/>
                <a:cs typeface="Segoe UI" pitchFamily="34" charset="0"/>
              </a:rPr>
              <a:t>realizar </a:t>
            </a:r>
            <a:r>
              <a:rPr lang="es-UY" sz="2800" dirty="0" smtClean="0">
                <a:solidFill>
                  <a:schemeClr val="bg1"/>
                </a:solidFill>
                <a:latin typeface="Segoe UI" pitchFamily="34" charset="0"/>
                <a:ea typeface="Segoe UI Black" pitchFamily="34" charset="0"/>
                <a:cs typeface="Segoe UI" pitchFamily="34" charset="0"/>
              </a:rPr>
              <a:t>la estimación </a:t>
            </a:r>
            <a:r>
              <a:rPr lang="es-UY" sz="2800" dirty="0">
                <a:solidFill>
                  <a:schemeClr val="bg1"/>
                </a:solidFill>
                <a:latin typeface="Segoe UI" pitchFamily="34" charset="0"/>
                <a:ea typeface="Segoe UI Black" pitchFamily="34" charset="0"/>
                <a:cs typeface="Segoe UI" pitchFamily="34" charset="0"/>
              </a:rPr>
              <a:t>correcta y rápida </a:t>
            </a:r>
            <a:r>
              <a:rPr lang="es-UY" sz="2800" dirty="0" smtClean="0">
                <a:solidFill>
                  <a:schemeClr val="bg1"/>
                </a:solidFill>
                <a:latin typeface="Segoe UI" pitchFamily="34" charset="0"/>
                <a:ea typeface="Segoe UI Black" pitchFamily="34" charset="0"/>
                <a:cs typeface="Segoe UI" pitchFamily="34" charset="0"/>
              </a:rPr>
              <a:t>del precio de venta de una propiedad que </a:t>
            </a:r>
            <a:r>
              <a:rPr lang="es-UY" sz="2800" dirty="0">
                <a:solidFill>
                  <a:schemeClr val="bg1"/>
                </a:solidFill>
                <a:latin typeface="Segoe UI" pitchFamily="34" charset="0"/>
                <a:ea typeface="Segoe UI Black" pitchFamily="34" charset="0"/>
                <a:cs typeface="Segoe UI" pitchFamily="34" charset="0"/>
              </a:rPr>
              <a:t>ingresa al mercado por primera </a:t>
            </a:r>
            <a:r>
              <a:rPr lang="es-UY" sz="2800" dirty="0" smtClean="0">
                <a:solidFill>
                  <a:schemeClr val="bg1"/>
                </a:solidFill>
                <a:latin typeface="Segoe UI" pitchFamily="34" charset="0"/>
                <a:ea typeface="Segoe UI Black" pitchFamily="34" charset="0"/>
                <a:cs typeface="Segoe UI" pitchFamily="34" charset="0"/>
              </a:rPr>
              <a:t>vez.</a:t>
            </a:r>
            <a:endParaRPr lang="es-UY" sz="2800" dirty="0">
              <a:solidFill>
                <a:schemeClr val="bg1"/>
              </a:solidFill>
              <a:latin typeface="Segoe UI" pitchFamily="34" charset="0"/>
              <a:ea typeface="Segoe UI Black" pitchFamily="34" charset="0"/>
              <a:cs typeface="Segoe UI" pitchFamily="34" charset="0"/>
            </a:endParaRPr>
          </a:p>
          <a:p>
            <a:endParaRPr lang="es-UY" dirty="0"/>
          </a:p>
        </p:txBody>
      </p:sp>
    </p:spTree>
    <p:extLst>
      <p:ext uri="{BB962C8B-B14F-4D97-AF65-F5344CB8AC3E}">
        <p14:creationId xmlns:p14="http://schemas.microsoft.com/office/powerpoint/2010/main" val="2521730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539552" y="980728"/>
            <a:ext cx="7851648" cy="648072"/>
          </a:xfrm>
        </p:spPr>
        <p:txBody>
          <a:bodyPr>
            <a:noAutofit/>
          </a:bodyPr>
          <a:lstStyle/>
          <a:p>
            <a:pPr algn="ctr">
              <a:lnSpc>
                <a:spcPct val="250000"/>
              </a:lnSpc>
            </a:pPr>
            <a:r>
              <a:rPr lang="es-ES" sz="4000" dirty="0" smtClean="0">
                <a:solidFill>
                  <a:schemeClr val="tx1"/>
                </a:solidFill>
                <a:effectLst/>
                <a:latin typeface="Segoe UI Black" pitchFamily="34" charset="0"/>
                <a:ea typeface="Segoe UI Black" pitchFamily="34" charset="0"/>
              </a:rPr>
              <a:t>Conclusiones</a:t>
            </a:r>
            <a:endParaRPr lang="es-UY" sz="4000" dirty="0">
              <a:solidFill>
                <a:schemeClr val="tx1"/>
              </a:solidFill>
              <a:effectLst/>
            </a:endParaRPr>
          </a:p>
        </p:txBody>
      </p:sp>
      <p:sp>
        <p:nvSpPr>
          <p:cNvPr id="6" name="5 Subtítulo"/>
          <p:cNvSpPr>
            <a:spLocks noGrp="1"/>
          </p:cNvSpPr>
          <p:nvPr>
            <p:ph type="subTitle" idx="1"/>
          </p:nvPr>
        </p:nvSpPr>
        <p:spPr>
          <a:xfrm>
            <a:off x="644652" y="1916832"/>
            <a:ext cx="7854696" cy="4608512"/>
          </a:xfrm>
        </p:spPr>
        <p:txBody>
          <a:bodyPr>
            <a:normAutofit fontScale="47500" lnSpcReduction="20000"/>
          </a:bodyPr>
          <a:lstStyle/>
          <a:p>
            <a:pPr marL="457200" indent="-457200" algn="l">
              <a:buFont typeface="Arial" pitchFamily="34" charset="0"/>
              <a:buChar char="•"/>
            </a:pPr>
            <a:r>
              <a:rPr lang="es-ES" sz="4200" dirty="0" smtClean="0">
                <a:latin typeface="Segoe UI Black" pitchFamily="34" charset="0"/>
                <a:ea typeface="Segoe UI Black" pitchFamily="34" charset="0"/>
                <a:cs typeface="Segoe UI" pitchFamily="34" charset="0"/>
              </a:rPr>
              <a:t>Relevancia </a:t>
            </a:r>
            <a:r>
              <a:rPr lang="es-ES" sz="4200" dirty="0">
                <a:latin typeface="Segoe UI Black" pitchFamily="34" charset="0"/>
                <a:ea typeface="Segoe UI Black" pitchFamily="34" charset="0"/>
                <a:cs typeface="Segoe UI" pitchFamily="34" charset="0"/>
              </a:rPr>
              <a:t>de las Variables: </a:t>
            </a:r>
            <a:r>
              <a:rPr lang="es-ES" sz="2400" dirty="0">
                <a:latin typeface="Segoe UI" pitchFamily="34" charset="0"/>
                <a:cs typeface="Segoe UI" pitchFamily="34" charset="0"/>
              </a:rPr>
              <a:t> </a:t>
            </a:r>
            <a:r>
              <a:rPr lang="es-ES" sz="3300" dirty="0" smtClean="0">
                <a:latin typeface="Segoe UI" pitchFamily="34" charset="0"/>
                <a:cs typeface="Segoe UI" pitchFamily="34" charset="0"/>
              </a:rPr>
              <a:t>Observamos </a:t>
            </a:r>
            <a:r>
              <a:rPr lang="es-ES" sz="3300" dirty="0">
                <a:latin typeface="Segoe UI" pitchFamily="34" charset="0"/>
                <a:cs typeface="Segoe UI" pitchFamily="34" charset="0"/>
              </a:rPr>
              <a:t>que variables como el tamaño del área construida (</a:t>
            </a:r>
            <a:r>
              <a:rPr lang="es-ES" sz="3300" i="1" dirty="0" err="1">
                <a:latin typeface="Segoe UI" pitchFamily="34" charset="0"/>
                <a:cs typeface="Segoe UI" pitchFamily="34" charset="0"/>
              </a:rPr>
              <a:t>sqft_living</a:t>
            </a:r>
            <a:r>
              <a:rPr lang="es-ES" sz="3300" dirty="0">
                <a:latin typeface="Segoe UI" pitchFamily="34" charset="0"/>
                <a:cs typeface="Segoe UI" pitchFamily="34" charset="0"/>
              </a:rPr>
              <a:t>), la presencia de vistas (</a:t>
            </a:r>
            <a:r>
              <a:rPr lang="es-ES" sz="3300" i="1" dirty="0" err="1">
                <a:latin typeface="Segoe UI" pitchFamily="34" charset="0"/>
                <a:cs typeface="Segoe UI" pitchFamily="34" charset="0"/>
              </a:rPr>
              <a:t>view</a:t>
            </a:r>
            <a:r>
              <a:rPr lang="es-ES" sz="3300" dirty="0">
                <a:latin typeface="Segoe UI" pitchFamily="34" charset="0"/>
                <a:cs typeface="Segoe UI" pitchFamily="34" charset="0"/>
              </a:rPr>
              <a:t>), y la condición de la propiedad (</a:t>
            </a:r>
            <a:r>
              <a:rPr lang="es-ES" sz="3300" i="1" dirty="0" err="1">
                <a:latin typeface="Segoe UI" pitchFamily="34" charset="0"/>
                <a:cs typeface="Segoe UI" pitchFamily="34" charset="0"/>
              </a:rPr>
              <a:t>condition</a:t>
            </a:r>
            <a:r>
              <a:rPr lang="es-ES" sz="3300" dirty="0">
                <a:latin typeface="Segoe UI" pitchFamily="34" charset="0"/>
                <a:cs typeface="Segoe UI" pitchFamily="34" charset="0"/>
              </a:rPr>
              <a:t>) tienen un impacto significativo en </a:t>
            </a:r>
            <a:r>
              <a:rPr lang="es-ES" sz="3300" dirty="0" smtClean="0">
                <a:latin typeface="Segoe UI" pitchFamily="34" charset="0"/>
                <a:cs typeface="Segoe UI" pitchFamily="34" charset="0"/>
              </a:rPr>
              <a:t>el precio </a:t>
            </a:r>
            <a:r>
              <a:rPr lang="es-ES" sz="3300" dirty="0">
                <a:latin typeface="Segoe UI" pitchFamily="34" charset="0"/>
                <a:cs typeface="Segoe UI" pitchFamily="34" charset="0"/>
              </a:rPr>
              <a:t>de las viviendas.</a:t>
            </a:r>
          </a:p>
          <a:p>
            <a:pPr algn="l"/>
            <a:endParaRPr lang="es-ES" sz="2400" dirty="0">
              <a:latin typeface="Segoe UI" pitchFamily="34" charset="0"/>
              <a:cs typeface="Segoe UI" pitchFamily="34" charset="0"/>
            </a:endParaRPr>
          </a:p>
          <a:p>
            <a:pPr marL="457200" indent="-457200" algn="l">
              <a:buFont typeface="Arial" pitchFamily="34" charset="0"/>
              <a:buChar char="•"/>
            </a:pPr>
            <a:r>
              <a:rPr lang="es-ES" sz="4200" b="1" dirty="0">
                <a:latin typeface="Segoe UI Black" pitchFamily="34" charset="0"/>
                <a:ea typeface="Segoe UI Black" pitchFamily="34" charset="0"/>
                <a:cs typeface="Segoe UI" pitchFamily="34" charset="0"/>
              </a:rPr>
              <a:t>Desempeño de los Modelos:</a:t>
            </a:r>
            <a:r>
              <a:rPr lang="es-ES" sz="4200" dirty="0">
                <a:latin typeface="Segoe UI Black" pitchFamily="34" charset="0"/>
                <a:ea typeface="Segoe UI Black" pitchFamily="34" charset="0"/>
                <a:cs typeface="Segoe UI" pitchFamily="34" charset="0"/>
              </a:rPr>
              <a:t> </a:t>
            </a:r>
            <a:r>
              <a:rPr lang="es-ES" sz="3300" dirty="0" smtClean="0">
                <a:latin typeface="Segoe UI" pitchFamily="34" charset="0"/>
                <a:cs typeface="Segoe UI" pitchFamily="34" charset="0"/>
              </a:rPr>
              <a:t>Ambos </a:t>
            </a:r>
            <a:r>
              <a:rPr lang="es-ES" sz="3300" dirty="0">
                <a:latin typeface="Segoe UI" pitchFamily="34" charset="0"/>
                <a:cs typeface="Segoe UI" pitchFamily="34" charset="0"/>
              </a:rPr>
              <a:t>modelos desarrollados demostraron una capacidad similar para predecir </a:t>
            </a:r>
            <a:r>
              <a:rPr lang="es-ES" sz="3300" dirty="0" smtClean="0">
                <a:latin typeface="Segoe UI" pitchFamily="34" charset="0"/>
                <a:cs typeface="Segoe UI" pitchFamily="34" charset="0"/>
              </a:rPr>
              <a:t>el precio </a:t>
            </a:r>
            <a:r>
              <a:rPr lang="es-ES" sz="3300" dirty="0">
                <a:latin typeface="Segoe UI" pitchFamily="34" charset="0"/>
                <a:cs typeface="Segoe UI" pitchFamily="34" charset="0"/>
              </a:rPr>
              <a:t>de las viviendas. Aunque se eliminaron algunas variables con p-</a:t>
            </a:r>
            <a:r>
              <a:rPr lang="es-ES" sz="3300" dirty="0" err="1">
                <a:latin typeface="Segoe UI" pitchFamily="34" charset="0"/>
                <a:cs typeface="Segoe UI" pitchFamily="34" charset="0"/>
              </a:rPr>
              <a:t>values</a:t>
            </a:r>
            <a:r>
              <a:rPr lang="es-ES" sz="3300" dirty="0">
                <a:latin typeface="Segoe UI" pitchFamily="34" charset="0"/>
                <a:cs typeface="Segoe UI" pitchFamily="34" charset="0"/>
              </a:rPr>
              <a:t> más altos en el segundo modelo, los resultados no variaron sustancialmente entre ambos.</a:t>
            </a:r>
            <a:r>
              <a:rPr lang="es-ES" sz="2400" dirty="0">
                <a:latin typeface="Segoe UI" pitchFamily="34" charset="0"/>
                <a:cs typeface="Segoe UI" pitchFamily="34" charset="0"/>
              </a:rPr>
              <a:t/>
            </a:r>
            <a:br>
              <a:rPr lang="es-ES" sz="2400" dirty="0">
                <a:latin typeface="Segoe UI" pitchFamily="34" charset="0"/>
                <a:cs typeface="Segoe UI" pitchFamily="34" charset="0"/>
              </a:rPr>
            </a:br>
            <a:endParaRPr lang="es-ES" sz="2400" dirty="0">
              <a:latin typeface="Segoe UI" pitchFamily="34" charset="0"/>
              <a:cs typeface="Segoe UI" pitchFamily="34" charset="0"/>
            </a:endParaRPr>
          </a:p>
          <a:p>
            <a:pPr marL="457200" indent="-457200" algn="l">
              <a:buFont typeface="Arial" pitchFamily="34" charset="0"/>
              <a:buChar char="•"/>
            </a:pPr>
            <a:r>
              <a:rPr lang="es-ES" sz="4200" dirty="0">
                <a:latin typeface="Segoe UI Black" pitchFamily="34" charset="0"/>
                <a:ea typeface="Segoe UI Black" pitchFamily="34" charset="0"/>
                <a:cs typeface="Segoe UI" pitchFamily="34" charset="0"/>
              </a:rPr>
              <a:t>Utilidad en el Mercado Inmobiliario:</a:t>
            </a:r>
            <a:r>
              <a:rPr lang="es-ES" sz="2400" dirty="0">
                <a:latin typeface="Segoe UI" pitchFamily="34" charset="0"/>
                <a:cs typeface="Segoe UI" pitchFamily="34" charset="0"/>
              </a:rPr>
              <a:t> </a:t>
            </a:r>
            <a:r>
              <a:rPr lang="es-ES" sz="3300" dirty="0" smtClean="0">
                <a:latin typeface="Segoe UI" pitchFamily="34" charset="0"/>
                <a:cs typeface="Segoe UI" pitchFamily="34" charset="0"/>
              </a:rPr>
              <a:t>El </a:t>
            </a:r>
            <a:r>
              <a:rPr lang="es-ES" sz="3300" dirty="0">
                <a:latin typeface="Segoe UI" pitchFamily="34" charset="0"/>
                <a:cs typeface="Segoe UI" pitchFamily="34" charset="0"/>
              </a:rPr>
              <a:t>modelo desarrollado ofrece una herramienta valiosa para tasadores, agentes inmobiliarios y compradores, permitiendo estimar precios sin la necesidad de una inspección física detallada, agilizando el proceso de evaluación y toma de decisiones en transacciones inmobiliarias.</a:t>
            </a:r>
            <a:r>
              <a:rPr lang="es-ES" sz="2400" dirty="0">
                <a:latin typeface="Segoe UI" pitchFamily="34" charset="0"/>
                <a:cs typeface="Segoe UI" pitchFamily="34" charset="0"/>
              </a:rPr>
              <a:t/>
            </a:r>
            <a:br>
              <a:rPr lang="es-ES" sz="2400" dirty="0">
                <a:latin typeface="Segoe UI" pitchFamily="34" charset="0"/>
                <a:cs typeface="Segoe UI" pitchFamily="34" charset="0"/>
              </a:rPr>
            </a:br>
            <a:endParaRPr lang="es-ES" sz="2400" dirty="0">
              <a:latin typeface="Segoe UI" pitchFamily="34" charset="0"/>
              <a:cs typeface="Segoe UI" pitchFamily="34" charset="0"/>
            </a:endParaRPr>
          </a:p>
          <a:p>
            <a:pPr marL="342900" indent="-342900" algn="l">
              <a:buFont typeface="Arial" pitchFamily="34" charset="0"/>
              <a:buChar char="•"/>
            </a:pPr>
            <a:r>
              <a:rPr lang="es-ES" sz="4200" b="1" dirty="0">
                <a:latin typeface="Segoe UI Black" pitchFamily="34" charset="0"/>
                <a:ea typeface="Segoe UI Black" pitchFamily="34" charset="0"/>
                <a:cs typeface="Segoe UI" pitchFamily="34" charset="0"/>
              </a:rPr>
              <a:t>Importancia del Análisis de Datos en el Mercado Inmobiliario:</a:t>
            </a:r>
            <a:r>
              <a:rPr lang="es-ES" sz="2000" dirty="0">
                <a:latin typeface="Segoe UI" pitchFamily="34" charset="0"/>
                <a:cs typeface="Segoe UI" pitchFamily="34" charset="0"/>
              </a:rPr>
              <a:t> </a:t>
            </a:r>
            <a:r>
              <a:rPr lang="es-ES" sz="2000" dirty="0" smtClean="0">
                <a:latin typeface="Segoe UI" pitchFamily="34" charset="0"/>
                <a:cs typeface="Segoe UI" pitchFamily="34" charset="0"/>
              </a:rPr>
              <a:t> </a:t>
            </a:r>
            <a:r>
              <a:rPr lang="es-ES" sz="3400" dirty="0" smtClean="0">
                <a:latin typeface="Segoe UI" pitchFamily="34" charset="0"/>
                <a:cs typeface="Segoe UI" pitchFamily="34" charset="0"/>
              </a:rPr>
              <a:t>El </a:t>
            </a:r>
            <a:r>
              <a:rPr lang="es-ES" sz="3400" dirty="0">
                <a:latin typeface="Segoe UI" pitchFamily="34" charset="0"/>
                <a:cs typeface="Segoe UI" pitchFamily="34" charset="0"/>
              </a:rPr>
              <a:t>uso de técnicas de Data </a:t>
            </a:r>
            <a:r>
              <a:rPr lang="es-ES" sz="3400" dirty="0" err="1">
                <a:latin typeface="Segoe UI" pitchFamily="34" charset="0"/>
                <a:cs typeface="Segoe UI" pitchFamily="34" charset="0"/>
              </a:rPr>
              <a:t>Science</a:t>
            </a:r>
            <a:r>
              <a:rPr lang="es-ES" sz="3400" dirty="0">
                <a:latin typeface="Segoe UI" pitchFamily="34" charset="0"/>
                <a:cs typeface="Segoe UI" pitchFamily="34" charset="0"/>
              </a:rPr>
              <a:t> y</a:t>
            </a:r>
            <a:r>
              <a:rPr lang="es-ES" sz="3400" i="1" dirty="0">
                <a:latin typeface="Segoe UI" pitchFamily="34" charset="0"/>
                <a:cs typeface="Segoe UI" pitchFamily="34" charset="0"/>
              </a:rPr>
              <a:t> machine </a:t>
            </a:r>
            <a:r>
              <a:rPr lang="es-ES" sz="3400" i="1" dirty="0" err="1">
                <a:latin typeface="Segoe UI" pitchFamily="34" charset="0"/>
                <a:cs typeface="Segoe UI" pitchFamily="34" charset="0"/>
              </a:rPr>
              <a:t>learning</a:t>
            </a:r>
            <a:r>
              <a:rPr lang="es-ES" sz="3400" i="1" dirty="0">
                <a:latin typeface="Segoe UI" pitchFamily="34" charset="0"/>
                <a:cs typeface="Segoe UI" pitchFamily="34" charset="0"/>
              </a:rPr>
              <a:t> </a:t>
            </a:r>
            <a:r>
              <a:rPr lang="es-ES" sz="3400" dirty="0">
                <a:latin typeface="Segoe UI" pitchFamily="34" charset="0"/>
                <a:cs typeface="Segoe UI" pitchFamily="34" charset="0"/>
              </a:rPr>
              <a:t>brinda una ventaja estratégica al sector inmobiliario al permitir tomar decisiones más informadas y estratégicas en la fijación de precios, beneficiando tanto a vendedores como a compradores.</a:t>
            </a:r>
            <a:endParaRPr lang="es-UY" sz="3400" dirty="0"/>
          </a:p>
        </p:txBody>
      </p:sp>
    </p:spTree>
    <p:extLst>
      <p:ext uri="{BB962C8B-B14F-4D97-AF65-F5344CB8AC3E}">
        <p14:creationId xmlns:p14="http://schemas.microsoft.com/office/powerpoint/2010/main" val="3025212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620688"/>
            <a:ext cx="7854696" cy="5904656"/>
          </a:xfrm>
        </p:spPr>
        <p:txBody>
          <a:bodyPr>
            <a:normAutofit fontScale="70000" lnSpcReduction="20000"/>
          </a:bodyPr>
          <a:lstStyle/>
          <a:p>
            <a:pPr algn="ctr"/>
            <a:r>
              <a:rPr lang="es-ES" sz="5700" dirty="0" smtClean="0">
                <a:latin typeface="Segoe UI Black" pitchFamily="34" charset="0"/>
                <a:ea typeface="Segoe UI Black" pitchFamily="34" charset="0"/>
              </a:rPr>
              <a:t>Objetivo  </a:t>
            </a:r>
          </a:p>
          <a:p>
            <a:pPr algn="ctr"/>
            <a:endParaRPr lang="es-ES" sz="3800" dirty="0" smtClean="0">
              <a:latin typeface="Segoe UI Black" pitchFamily="34" charset="0"/>
              <a:ea typeface="Segoe UI Black" pitchFamily="34" charset="0"/>
            </a:endParaRPr>
          </a:p>
          <a:p>
            <a:pPr algn="l"/>
            <a:r>
              <a:rPr lang="es-ES" sz="3100" dirty="0" smtClean="0">
                <a:latin typeface="Segoe UI" pitchFamily="34" charset="0"/>
                <a:cs typeface="Segoe UI" pitchFamily="34" charset="0"/>
              </a:rPr>
              <a:t>Emplear </a:t>
            </a:r>
            <a:r>
              <a:rPr lang="es-ES" sz="3100" dirty="0">
                <a:latin typeface="Segoe UI" pitchFamily="34" charset="0"/>
                <a:cs typeface="Segoe UI" pitchFamily="34" charset="0"/>
              </a:rPr>
              <a:t>técnicas de </a:t>
            </a:r>
            <a:r>
              <a:rPr lang="es-ES" sz="3100" i="1" dirty="0">
                <a:latin typeface="Segoe UI" pitchFamily="34" charset="0"/>
                <a:cs typeface="Segoe UI" pitchFamily="34" charset="0"/>
              </a:rPr>
              <a:t>machine </a:t>
            </a:r>
            <a:r>
              <a:rPr lang="es-ES" sz="3100" i="1" dirty="0" err="1">
                <a:latin typeface="Segoe UI" pitchFamily="34" charset="0"/>
                <a:cs typeface="Segoe UI" pitchFamily="34" charset="0"/>
              </a:rPr>
              <a:t>learning</a:t>
            </a:r>
            <a:r>
              <a:rPr lang="es-ES" sz="3100" i="1" dirty="0">
                <a:latin typeface="Segoe UI" pitchFamily="34" charset="0"/>
                <a:cs typeface="Segoe UI" pitchFamily="34" charset="0"/>
              </a:rPr>
              <a:t> </a:t>
            </a:r>
            <a:r>
              <a:rPr lang="es-ES" sz="3100" dirty="0">
                <a:latin typeface="Segoe UI" pitchFamily="34" charset="0"/>
                <a:cs typeface="Segoe UI" pitchFamily="34" charset="0"/>
              </a:rPr>
              <a:t>para desarrollar un modelo predictivo </a:t>
            </a:r>
            <a:r>
              <a:rPr lang="es-ES" sz="3100" dirty="0" smtClean="0">
                <a:latin typeface="Segoe UI" pitchFamily="34" charset="0"/>
                <a:cs typeface="Segoe UI" pitchFamily="34" charset="0"/>
              </a:rPr>
              <a:t>capaz </a:t>
            </a:r>
            <a:r>
              <a:rPr lang="es-ES" sz="3100" dirty="0">
                <a:latin typeface="Segoe UI" pitchFamily="34" charset="0"/>
                <a:cs typeface="Segoe UI" pitchFamily="34" charset="0"/>
              </a:rPr>
              <a:t>de estimar con precisión el precio de una vivienda en función de sus atributos. Esta capacidad de predicción tiene una relevancia significativa en el mercado inmobiliario, brindando a vendedores, compradores y profesionales del sector la oportunidad de tomar decisiones informadas y estratégicas al fijar precios competitivos y justos</a:t>
            </a:r>
            <a:r>
              <a:rPr lang="es-ES" sz="3100" dirty="0" smtClean="0">
                <a:latin typeface="Segoe UI" pitchFamily="34" charset="0"/>
                <a:cs typeface="Segoe UI" pitchFamily="34" charset="0"/>
              </a:rPr>
              <a:t>.</a:t>
            </a:r>
          </a:p>
          <a:p>
            <a:pPr algn="l"/>
            <a:endParaRPr lang="es-ES" sz="3100" dirty="0">
              <a:latin typeface="Segoe UI" pitchFamily="34" charset="0"/>
              <a:cs typeface="Segoe UI" pitchFamily="34" charset="0"/>
            </a:endParaRPr>
          </a:p>
          <a:p>
            <a:pPr algn="l"/>
            <a:r>
              <a:rPr lang="es-ES" sz="3100" dirty="0">
                <a:latin typeface="Segoe UI" pitchFamily="34" charset="0"/>
                <a:cs typeface="Segoe UI" pitchFamily="34" charset="0"/>
              </a:rPr>
              <a:t>La capacidad de predecir los precios de las propiedades sin necesidad de una inspección física profunda permite agilizar el proceso de evaluación y negociación, beneficiando a todas las partes involucradas en transacciones inmobiliarias. Este enfoque, respaldado por análisis de datos y modelos predictivos, se convierte en una herramienta invaluable para aquellos que buscan maximizar ganancias o realizar inversiones inteligentes en el mercado inmobiliario.</a:t>
            </a:r>
          </a:p>
          <a:p>
            <a:pPr algn="l">
              <a:buClr>
                <a:schemeClr val="tx1"/>
              </a:buClr>
            </a:pPr>
            <a:endParaRPr lang="es-UY" sz="2000" dirty="0" smtClean="0">
              <a:latin typeface="Segoe UI Black" pitchFamily="34" charset="0"/>
              <a:ea typeface="Segoe UI Black" pitchFamily="34" charset="0"/>
            </a:endParaRPr>
          </a:p>
        </p:txBody>
      </p:sp>
    </p:spTree>
    <p:extLst>
      <p:ext uri="{BB962C8B-B14F-4D97-AF65-F5344CB8AC3E}">
        <p14:creationId xmlns:p14="http://schemas.microsoft.com/office/powerpoint/2010/main" val="304340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548680"/>
            <a:ext cx="7854696" cy="5976664"/>
          </a:xfrm>
        </p:spPr>
        <p:txBody>
          <a:bodyPr>
            <a:normAutofit/>
          </a:bodyPr>
          <a:lstStyle/>
          <a:p>
            <a:pPr algn="ctr">
              <a:buClr>
                <a:schemeClr val="tx1"/>
              </a:buClr>
            </a:pPr>
            <a:r>
              <a:rPr lang="es-UY" sz="4000" dirty="0" smtClean="0">
                <a:latin typeface="Segoe UI Black" pitchFamily="34" charset="0"/>
                <a:ea typeface="Segoe UI Black" pitchFamily="34" charset="0"/>
              </a:rPr>
              <a:t>Explicación Detallada</a:t>
            </a:r>
          </a:p>
          <a:p>
            <a:pPr algn="ctr">
              <a:buClr>
                <a:schemeClr val="tx1"/>
              </a:buClr>
            </a:pPr>
            <a:r>
              <a:rPr lang="es-UY" sz="4000" dirty="0" smtClean="0">
                <a:latin typeface="Segoe UI Black" pitchFamily="34" charset="0"/>
                <a:ea typeface="Segoe UI Black" pitchFamily="34" charset="0"/>
              </a:rPr>
              <a:t>del </a:t>
            </a:r>
            <a:r>
              <a:rPr lang="es-UY" sz="4000" dirty="0" err="1" smtClean="0">
                <a:latin typeface="Segoe UI Black" pitchFamily="34" charset="0"/>
                <a:ea typeface="Segoe UI Black" pitchFamily="34" charset="0"/>
              </a:rPr>
              <a:t>Dataset</a:t>
            </a:r>
            <a:r>
              <a:rPr lang="es-UY" sz="4000" dirty="0" smtClean="0">
                <a:latin typeface="Segoe UI Black" pitchFamily="34" charset="0"/>
                <a:ea typeface="Segoe UI Black" pitchFamily="34" charset="0"/>
              </a:rPr>
              <a:t>  </a:t>
            </a:r>
          </a:p>
          <a:p>
            <a:pPr algn="ctr">
              <a:buClr>
                <a:schemeClr val="tx1"/>
              </a:buClr>
            </a:pPr>
            <a:endParaRPr lang="es-UY" sz="4000" dirty="0" smtClean="0">
              <a:latin typeface="Segoe UI Black" pitchFamily="34" charset="0"/>
              <a:ea typeface="Segoe UI Black" pitchFamily="34" charset="0"/>
            </a:endParaRPr>
          </a:p>
          <a:p>
            <a:pPr algn="ctr">
              <a:buClr>
                <a:schemeClr val="tx1"/>
              </a:buClr>
            </a:pPr>
            <a:endParaRPr lang="es-UY" sz="1800" dirty="0">
              <a:latin typeface="Segoe UI Black" pitchFamily="34" charset="0"/>
              <a:ea typeface="Segoe UI Black" pitchFamily="34" charset="0"/>
              <a:cs typeface="Segoe UI" pitchFamily="34" charset="0"/>
            </a:endParaRPr>
          </a:p>
          <a:p>
            <a:pPr algn="l">
              <a:buClr>
                <a:schemeClr val="tx1"/>
              </a:buClr>
            </a:pPr>
            <a:r>
              <a:rPr lang="es-ES" sz="2400" dirty="0" smtClean="0">
                <a:latin typeface="Segoe UI" pitchFamily="34" charset="0"/>
                <a:cs typeface="Segoe UI" pitchFamily="34" charset="0"/>
              </a:rPr>
              <a:t>El </a:t>
            </a:r>
            <a:r>
              <a:rPr lang="es-ES" sz="2400" dirty="0">
                <a:latin typeface="Segoe UI" pitchFamily="34" charset="0"/>
                <a:cs typeface="Segoe UI" pitchFamily="34" charset="0"/>
              </a:rPr>
              <a:t>conjunto de datos utilizado en este proyecto proviene de una recopilación exhaustiva de información sobre propiedades residenciales en el Estado de Washington, USA. Contiene 4600 registros con 18 variables distintas que ofrecen una visión completa de diversas características de las viviendas y sus entornos. Estas variables son fundamentales para comprender y predecir los precios de las propiedades en el mercado inmobiliario.</a:t>
            </a:r>
          </a:p>
          <a:p>
            <a:pPr algn="l">
              <a:buClr>
                <a:schemeClr val="tx1"/>
              </a:buClr>
            </a:pPr>
            <a:endParaRPr lang="es-UY" sz="2000" dirty="0" smtClean="0">
              <a:latin typeface="Segoe UI Black" pitchFamily="34" charset="0"/>
              <a:ea typeface="Segoe UI Black" pitchFamily="34" charset="0"/>
            </a:endParaRPr>
          </a:p>
        </p:txBody>
      </p:sp>
    </p:spTree>
    <p:extLst>
      <p:ext uri="{BB962C8B-B14F-4D97-AF65-F5344CB8AC3E}">
        <p14:creationId xmlns:p14="http://schemas.microsoft.com/office/powerpoint/2010/main" val="349313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332656"/>
            <a:ext cx="7854696" cy="5760640"/>
          </a:xfrm>
        </p:spPr>
        <p:txBody>
          <a:bodyPr>
            <a:normAutofit/>
          </a:bodyPr>
          <a:lstStyle/>
          <a:p>
            <a:pPr marL="342900" indent="-342900" algn="ctr">
              <a:buClr>
                <a:schemeClr val="tx1"/>
              </a:buClr>
              <a:buFont typeface="Wingdings" pitchFamily="2" charset="2"/>
              <a:buChar char="§"/>
            </a:pPr>
            <a:endParaRPr lang="es-UY" sz="2000" dirty="0" smtClean="0">
              <a:latin typeface="Segoe UI Black" pitchFamily="34" charset="0"/>
              <a:ea typeface="Segoe UI Black" pitchFamily="34" charset="0"/>
            </a:endParaRPr>
          </a:p>
          <a:p>
            <a:pPr marL="457200" indent="-457200" algn="l">
              <a:buClr>
                <a:schemeClr val="tx1"/>
              </a:buClr>
              <a:buFont typeface="+mj-lt"/>
              <a:buAutoNum type="arabicPeriod"/>
            </a:pPr>
            <a:r>
              <a:rPr lang="es-ES" sz="1600" b="1" dirty="0" smtClean="0">
                <a:latin typeface="Segoe UI" pitchFamily="34" charset="0"/>
                <a:cs typeface="Segoe UI" pitchFamily="34" charset="0"/>
              </a:rPr>
              <a:t>Fecha </a:t>
            </a:r>
            <a:r>
              <a:rPr lang="es-ES" sz="1600" b="1" dirty="0">
                <a:latin typeface="Segoe UI" pitchFamily="34" charset="0"/>
                <a:cs typeface="Segoe UI" pitchFamily="34" charset="0"/>
              </a:rPr>
              <a:t>(date):</a:t>
            </a:r>
            <a:r>
              <a:rPr lang="es-ES" sz="1600" dirty="0">
                <a:latin typeface="Segoe UI" pitchFamily="34" charset="0"/>
                <a:cs typeface="Segoe UI" pitchFamily="34" charset="0"/>
              </a:rPr>
              <a:t> Registros que abarcan el periodo entre mayo y julio de 2014</a:t>
            </a:r>
            <a:r>
              <a:rPr lang="es-ES" sz="1600" dirty="0" smtClean="0">
                <a:latin typeface="Segoe UI" pitchFamily="34" charset="0"/>
                <a:cs typeface="Segoe UI" pitchFamily="34" charset="0"/>
              </a:rPr>
              <a:t>.</a:t>
            </a:r>
          </a:p>
          <a:p>
            <a:pPr marL="457200" indent="-457200" algn="l">
              <a:buClr>
                <a:schemeClr val="tx1"/>
              </a:buClr>
              <a:buFont typeface="+mj-lt"/>
              <a:buAutoNum type="arabicPeriod"/>
            </a:pPr>
            <a:r>
              <a:rPr lang="es-ES" sz="1600" b="1" dirty="0">
                <a:latin typeface="Segoe UI" pitchFamily="34" charset="0"/>
                <a:cs typeface="Segoe UI" pitchFamily="34" charset="0"/>
              </a:rPr>
              <a:t>Precio (</a:t>
            </a:r>
            <a:r>
              <a:rPr lang="es-ES" sz="1600" b="1" dirty="0" err="1">
                <a:latin typeface="Segoe UI" pitchFamily="34" charset="0"/>
                <a:cs typeface="Segoe UI" pitchFamily="34" charset="0"/>
              </a:rPr>
              <a:t>price</a:t>
            </a:r>
            <a:r>
              <a:rPr lang="es-ES" sz="1600" b="1" dirty="0">
                <a:latin typeface="Segoe UI" pitchFamily="34" charset="0"/>
                <a:cs typeface="Segoe UI" pitchFamily="34" charset="0"/>
              </a:rPr>
              <a:t>): </a:t>
            </a:r>
            <a:r>
              <a:rPr lang="es-ES" sz="1600" dirty="0">
                <a:latin typeface="Segoe UI" pitchFamily="34" charset="0"/>
                <a:cs typeface="Segoe UI" pitchFamily="34" charset="0"/>
              </a:rPr>
              <a:t>Valor monetario de las viviendas</a:t>
            </a:r>
            <a:r>
              <a:rPr lang="es-ES" sz="1600"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Dormitorios (</a:t>
            </a:r>
            <a:r>
              <a:rPr lang="es-UY" sz="1600" b="1" dirty="0" err="1" smtClean="0">
                <a:latin typeface="Segoe UI" pitchFamily="34" charset="0"/>
                <a:cs typeface="Segoe UI" pitchFamily="34" charset="0"/>
              </a:rPr>
              <a:t>bedrooms</a:t>
            </a:r>
            <a:r>
              <a:rPr lang="es-UY" sz="1600" b="1" dirty="0" smtClean="0">
                <a:latin typeface="Segoe UI" pitchFamily="34" charset="0"/>
                <a:cs typeface="Segoe UI" pitchFamily="34" charset="0"/>
              </a:rPr>
              <a:t>): </a:t>
            </a:r>
            <a:r>
              <a:rPr lang="es-UY" sz="1600" dirty="0" smtClean="0">
                <a:latin typeface="Segoe UI" pitchFamily="34" charset="0"/>
                <a:cs typeface="Segoe UI" pitchFamily="34" charset="0"/>
              </a:rPr>
              <a:t>Cantidad </a:t>
            </a:r>
            <a:r>
              <a:rPr lang="es-UY" sz="1600" dirty="0">
                <a:latin typeface="Segoe UI" pitchFamily="34" charset="0"/>
                <a:cs typeface="Segoe UI" pitchFamily="34" charset="0"/>
              </a:rPr>
              <a:t>de </a:t>
            </a:r>
            <a:r>
              <a:rPr lang="es-UY" sz="1600" dirty="0" smtClean="0">
                <a:latin typeface="Segoe UI" pitchFamily="34" charset="0"/>
                <a:cs typeface="Segoe UI" pitchFamily="34" charset="0"/>
              </a:rPr>
              <a:t>dormitorios en cada propiedad.</a:t>
            </a:r>
          </a:p>
          <a:p>
            <a:pPr marL="457200" indent="-457200" algn="l">
              <a:buClr>
                <a:schemeClr val="tx1"/>
              </a:buClr>
              <a:buFont typeface="+mj-lt"/>
              <a:buAutoNum type="arabicPeriod"/>
            </a:pPr>
            <a:r>
              <a:rPr lang="es-UY" sz="1600" b="1" dirty="0">
                <a:latin typeface="Segoe UI" pitchFamily="34" charset="0"/>
                <a:cs typeface="Segoe UI" pitchFamily="34" charset="0"/>
              </a:rPr>
              <a:t>Baños (</a:t>
            </a:r>
            <a:r>
              <a:rPr lang="es-UY" sz="1600" b="1" dirty="0" err="1">
                <a:latin typeface="Segoe UI" pitchFamily="34" charset="0"/>
                <a:cs typeface="Segoe UI" pitchFamily="34" charset="0"/>
              </a:rPr>
              <a:t>bathrooms</a:t>
            </a:r>
            <a:r>
              <a:rPr lang="es-UY" sz="1600" b="1" dirty="0" smtClean="0">
                <a:latin typeface="Segoe UI" pitchFamily="34" charset="0"/>
                <a:cs typeface="Segoe UI" pitchFamily="34" charset="0"/>
              </a:rPr>
              <a:t>): </a:t>
            </a:r>
            <a:r>
              <a:rPr lang="es-UY" sz="1600" dirty="0" smtClean="0">
                <a:latin typeface="Segoe UI" pitchFamily="34" charset="0"/>
                <a:cs typeface="Segoe UI" pitchFamily="34" charset="0"/>
              </a:rPr>
              <a:t>Cantidad de baños en cada propiedad.</a:t>
            </a:r>
          </a:p>
          <a:p>
            <a:pPr marL="457200" indent="-457200" algn="l">
              <a:buClr>
                <a:schemeClr val="tx1"/>
              </a:buClr>
              <a:buFont typeface="+mj-lt"/>
              <a:buAutoNum type="arabicPeriod"/>
            </a:pPr>
            <a:r>
              <a:rPr lang="es-UY" sz="1600" b="1" dirty="0">
                <a:latin typeface="Segoe UI" pitchFamily="34" charset="0"/>
                <a:cs typeface="Segoe UI" pitchFamily="34" charset="0"/>
              </a:rPr>
              <a:t>Metraje área construida (</a:t>
            </a:r>
            <a:r>
              <a:rPr lang="es-UY" sz="1600" b="1" dirty="0" err="1">
                <a:latin typeface="Segoe UI" pitchFamily="34" charset="0"/>
                <a:cs typeface="Segoe UI" pitchFamily="34" charset="0"/>
              </a:rPr>
              <a:t>sqft_living</a:t>
            </a:r>
            <a:r>
              <a:rPr lang="es-UY" sz="1600" b="1" dirty="0" smtClean="0">
                <a:latin typeface="Segoe UI" pitchFamily="34" charset="0"/>
                <a:cs typeface="Segoe UI" pitchFamily="34" charset="0"/>
              </a:rPr>
              <a:t>): </a:t>
            </a:r>
            <a:r>
              <a:rPr lang="es-UY" sz="1600" dirty="0">
                <a:latin typeface="Segoe UI" pitchFamily="34" charset="0"/>
                <a:cs typeface="Segoe UI" pitchFamily="34" charset="0"/>
              </a:rPr>
              <a:t>Área </a:t>
            </a:r>
            <a:r>
              <a:rPr lang="es-UY" sz="1600" dirty="0" smtClean="0">
                <a:latin typeface="Segoe UI" pitchFamily="34" charset="0"/>
                <a:cs typeface="Segoe UI" pitchFamily="34" charset="0"/>
              </a:rPr>
              <a:t>construida en pies cuadrados.</a:t>
            </a:r>
          </a:p>
          <a:p>
            <a:pPr marL="457200" indent="-457200" algn="l">
              <a:buClr>
                <a:schemeClr val="tx1"/>
              </a:buClr>
              <a:buFont typeface="+mj-lt"/>
              <a:buAutoNum type="arabicPeriod"/>
            </a:pPr>
            <a:r>
              <a:rPr lang="es-UY" sz="1600" b="1" dirty="0">
                <a:latin typeface="Segoe UI" pitchFamily="34" charset="0"/>
                <a:cs typeface="Segoe UI" pitchFamily="34" charset="0"/>
              </a:rPr>
              <a:t>T</a:t>
            </a:r>
            <a:r>
              <a:rPr lang="es-UY" sz="1600" b="1" dirty="0" smtClean="0">
                <a:latin typeface="Segoe UI" pitchFamily="34" charset="0"/>
                <a:cs typeface="Segoe UI" pitchFamily="34" charset="0"/>
              </a:rPr>
              <a:t>amaño </a:t>
            </a:r>
            <a:r>
              <a:rPr lang="es-UY" sz="1600" b="1" dirty="0">
                <a:latin typeface="Segoe UI" pitchFamily="34" charset="0"/>
                <a:cs typeface="Segoe UI" pitchFamily="34" charset="0"/>
              </a:rPr>
              <a:t>del terreno (</a:t>
            </a:r>
            <a:r>
              <a:rPr lang="es-UY" sz="1600" b="1" dirty="0" err="1">
                <a:latin typeface="Segoe UI" pitchFamily="34" charset="0"/>
                <a:cs typeface="Segoe UI" pitchFamily="34" charset="0"/>
              </a:rPr>
              <a:t>sqft_lot</a:t>
            </a:r>
            <a:r>
              <a:rPr lang="es-UY" sz="1600" b="1" dirty="0" smtClean="0">
                <a:latin typeface="Segoe UI" pitchFamily="34" charset="0"/>
                <a:cs typeface="Segoe UI" pitchFamily="34" charset="0"/>
              </a:rPr>
              <a:t>): </a:t>
            </a:r>
            <a:r>
              <a:rPr lang="es-ES" sz="1600" dirty="0" smtClean="0">
                <a:latin typeface="Segoe UI" pitchFamily="34" charset="0"/>
                <a:cs typeface="Segoe UI" pitchFamily="34" charset="0"/>
              </a:rPr>
              <a:t>Tamaño </a:t>
            </a:r>
            <a:r>
              <a:rPr lang="es-ES" sz="1600" dirty="0">
                <a:latin typeface="Segoe UI" pitchFamily="34" charset="0"/>
                <a:cs typeface="Segoe UI" pitchFamily="34" charset="0"/>
              </a:rPr>
              <a:t>del terreno en pies </a:t>
            </a:r>
            <a:r>
              <a:rPr lang="es-ES" sz="1600" dirty="0" smtClean="0">
                <a:latin typeface="Segoe UI" pitchFamily="34" charset="0"/>
                <a:cs typeface="Segoe UI" pitchFamily="34" charset="0"/>
              </a:rPr>
              <a:t>cuadrados.</a:t>
            </a:r>
          </a:p>
          <a:p>
            <a:pPr marL="457200" indent="-457200" algn="l">
              <a:buClr>
                <a:schemeClr val="tx1"/>
              </a:buClr>
              <a:buFont typeface="+mj-lt"/>
              <a:buAutoNum type="arabicPeriod"/>
            </a:pPr>
            <a:r>
              <a:rPr lang="es-ES" sz="1600" b="1" dirty="0">
                <a:latin typeface="Segoe UI" pitchFamily="34" charset="0"/>
                <a:cs typeface="Segoe UI" pitchFamily="34" charset="0"/>
              </a:rPr>
              <a:t>Cantidad de pisos (</a:t>
            </a:r>
            <a:r>
              <a:rPr lang="es-ES" sz="1600" b="1" dirty="0" err="1">
                <a:latin typeface="Segoe UI" pitchFamily="34" charset="0"/>
                <a:cs typeface="Segoe UI" pitchFamily="34" charset="0"/>
              </a:rPr>
              <a:t>floors</a:t>
            </a:r>
            <a:r>
              <a:rPr lang="es-ES" sz="1600" b="1" dirty="0">
                <a:latin typeface="Segoe UI" pitchFamily="34" charset="0"/>
                <a:cs typeface="Segoe UI" pitchFamily="34" charset="0"/>
              </a:rPr>
              <a:t>): </a:t>
            </a:r>
            <a:r>
              <a:rPr lang="es-ES" sz="1600" dirty="0" smtClean="0">
                <a:latin typeface="Segoe UI" pitchFamily="34" charset="0"/>
                <a:cs typeface="Segoe UI" pitchFamily="34" charset="0"/>
              </a:rPr>
              <a:t>Cantidad </a:t>
            </a:r>
            <a:r>
              <a:rPr lang="es-ES" sz="1600" dirty="0">
                <a:latin typeface="Segoe UI" pitchFamily="34" charset="0"/>
                <a:cs typeface="Segoe UI" pitchFamily="34" charset="0"/>
              </a:rPr>
              <a:t>de pisos que posee la </a:t>
            </a:r>
            <a:r>
              <a:rPr lang="es-ES" sz="1600" dirty="0" smtClean="0">
                <a:latin typeface="Segoe UI" pitchFamily="34" charset="0"/>
                <a:cs typeface="Segoe UI" pitchFamily="34" charset="0"/>
              </a:rPr>
              <a:t>vivienda.</a:t>
            </a:r>
          </a:p>
          <a:p>
            <a:pPr marL="457200" indent="-457200" algn="l">
              <a:buClr>
                <a:schemeClr val="tx1"/>
              </a:buClr>
              <a:buFont typeface="+mj-lt"/>
              <a:buAutoNum type="arabicPeriod"/>
            </a:pPr>
            <a:r>
              <a:rPr lang="es-ES" sz="1600" b="1" dirty="0">
                <a:latin typeface="Segoe UI" pitchFamily="34" charset="0"/>
                <a:cs typeface="Segoe UI" pitchFamily="34" charset="0"/>
              </a:rPr>
              <a:t>Propiedad en </a:t>
            </a:r>
            <a:r>
              <a:rPr lang="es-ES" sz="1600" b="1" dirty="0" smtClean="0">
                <a:latin typeface="Segoe UI" pitchFamily="34" charset="0"/>
                <a:cs typeface="Segoe UI" pitchFamily="34" charset="0"/>
              </a:rPr>
              <a:t>costa (</a:t>
            </a:r>
            <a:r>
              <a:rPr lang="es-ES" sz="1600" b="1" dirty="0" err="1" smtClean="0">
                <a:latin typeface="Segoe UI" pitchFamily="34" charset="0"/>
                <a:cs typeface="Segoe UI" pitchFamily="34" charset="0"/>
              </a:rPr>
              <a:t>waterfront</a:t>
            </a:r>
            <a:r>
              <a:rPr lang="es-ES" sz="1600" b="1" dirty="0">
                <a:latin typeface="Segoe UI" pitchFamily="34" charset="0"/>
                <a:cs typeface="Segoe UI" pitchFamily="34" charset="0"/>
              </a:rPr>
              <a:t>): </a:t>
            </a:r>
            <a:r>
              <a:rPr lang="es-ES" sz="1600" dirty="0" smtClean="0">
                <a:latin typeface="Segoe UI" pitchFamily="34" charset="0"/>
                <a:cs typeface="Segoe UI" pitchFamily="34" charset="0"/>
              </a:rPr>
              <a:t>Indica </a:t>
            </a:r>
            <a:r>
              <a:rPr lang="es-ES" sz="1600" dirty="0">
                <a:latin typeface="Segoe UI" pitchFamily="34" charset="0"/>
                <a:cs typeface="Segoe UI" pitchFamily="34" charset="0"/>
              </a:rPr>
              <a:t>si la propiedad está </a:t>
            </a:r>
            <a:r>
              <a:rPr lang="es-ES" sz="1600" dirty="0" smtClean="0">
                <a:latin typeface="Segoe UI" pitchFamily="34" charset="0"/>
                <a:cs typeface="Segoe UI" pitchFamily="34" charset="0"/>
              </a:rPr>
              <a:t>sobre la costa.</a:t>
            </a:r>
          </a:p>
          <a:p>
            <a:pPr marL="457200" indent="-457200" algn="l">
              <a:buClr>
                <a:schemeClr val="tx1"/>
              </a:buClr>
              <a:buFont typeface="+mj-lt"/>
              <a:buAutoNum type="arabicPeriod"/>
            </a:pPr>
            <a:r>
              <a:rPr lang="es-ES" sz="1600" b="1" dirty="0">
                <a:latin typeface="Segoe UI" pitchFamily="34" charset="0"/>
                <a:cs typeface="Segoe UI" pitchFamily="34" charset="0"/>
              </a:rPr>
              <a:t>Vista de la propiedad (</a:t>
            </a:r>
            <a:r>
              <a:rPr lang="es-ES" sz="1600" b="1" dirty="0" err="1">
                <a:latin typeface="Segoe UI" pitchFamily="34" charset="0"/>
                <a:cs typeface="Segoe UI" pitchFamily="34" charset="0"/>
              </a:rPr>
              <a:t>view</a:t>
            </a:r>
            <a:r>
              <a:rPr lang="es-ES" sz="1600" b="1" dirty="0">
                <a:latin typeface="Segoe UI" pitchFamily="34" charset="0"/>
                <a:cs typeface="Segoe UI" pitchFamily="34" charset="0"/>
              </a:rPr>
              <a:t>): </a:t>
            </a:r>
            <a:r>
              <a:rPr lang="es-ES" sz="1600" dirty="0">
                <a:latin typeface="Segoe UI" pitchFamily="34" charset="0"/>
                <a:cs typeface="Segoe UI" pitchFamily="34" charset="0"/>
              </a:rPr>
              <a:t>Variable que describe el nivel de </a:t>
            </a:r>
            <a:r>
              <a:rPr lang="es-ES" sz="1600" dirty="0" smtClean="0">
                <a:latin typeface="Segoe UI" pitchFamily="34" charset="0"/>
                <a:cs typeface="Segoe UI" pitchFamily="34" charset="0"/>
              </a:rPr>
              <a:t>la vista.</a:t>
            </a:r>
          </a:p>
          <a:p>
            <a:pPr marL="457200" indent="-457200" algn="l">
              <a:buClr>
                <a:schemeClr val="tx1"/>
              </a:buClr>
              <a:buFont typeface="+mj-lt"/>
              <a:buAutoNum type="arabicPeriod"/>
            </a:pPr>
            <a:r>
              <a:rPr lang="es-ES" sz="1600" b="1" dirty="0">
                <a:latin typeface="Segoe UI" pitchFamily="34" charset="0"/>
                <a:cs typeface="Segoe UI" pitchFamily="34" charset="0"/>
              </a:rPr>
              <a:t>Condición de la propiedad (</a:t>
            </a:r>
            <a:r>
              <a:rPr lang="es-ES" sz="1600" b="1" dirty="0" err="1">
                <a:latin typeface="Segoe UI" pitchFamily="34" charset="0"/>
                <a:cs typeface="Segoe UI" pitchFamily="34" charset="0"/>
              </a:rPr>
              <a:t>condition</a:t>
            </a:r>
            <a:r>
              <a:rPr lang="es-ES" sz="1600" b="1" dirty="0">
                <a:latin typeface="Segoe UI" pitchFamily="34" charset="0"/>
                <a:cs typeface="Segoe UI" pitchFamily="34" charset="0"/>
              </a:rPr>
              <a:t>): </a:t>
            </a:r>
            <a:r>
              <a:rPr lang="es-ES" sz="1600" dirty="0">
                <a:latin typeface="Segoe UI" pitchFamily="34" charset="0"/>
                <a:cs typeface="Segoe UI" pitchFamily="34" charset="0"/>
              </a:rPr>
              <a:t>Evaluación de la </a:t>
            </a:r>
            <a:r>
              <a:rPr lang="es-ES" sz="1600" dirty="0" smtClean="0">
                <a:latin typeface="Segoe UI" pitchFamily="34" charset="0"/>
                <a:cs typeface="Segoe UI" pitchFamily="34" charset="0"/>
              </a:rPr>
              <a:t>condición</a:t>
            </a:r>
          </a:p>
          <a:p>
            <a:pPr marL="457200" indent="-457200" algn="l">
              <a:buClr>
                <a:schemeClr val="tx1"/>
              </a:buClr>
              <a:buFont typeface="+mj-lt"/>
              <a:buAutoNum type="arabicPeriod"/>
            </a:pPr>
            <a:r>
              <a:rPr lang="es-UY" sz="1600" b="1" dirty="0">
                <a:latin typeface="Segoe UI" pitchFamily="34" charset="0"/>
                <a:cs typeface="Segoe UI" pitchFamily="34" charset="0"/>
              </a:rPr>
              <a:t>Metraje del ático (</a:t>
            </a:r>
            <a:r>
              <a:rPr lang="es-UY" sz="1600" b="1" dirty="0" err="1">
                <a:latin typeface="Segoe UI" pitchFamily="34" charset="0"/>
                <a:cs typeface="Segoe UI" pitchFamily="34" charset="0"/>
              </a:rPr>
              <a:t>sqft_above</a:t>
            </a:r>
            <a:r>
              <a:rPr lang="es-UY" sz="1600" b="1" dirty="0" smtClean="0">
                <a:latin typeface="Segoe UI" pitchFamily="34" charset="0"/>
                <a:cs typeface="Segoe UI" pitchFamily="34" charset="0"/>
              </a:rPr>
              <a:t>): </a:t>
            </a:r>
            <a:r>
              <a:rPr lang="es-UY" sz="1600" dirty="0" smtClean="0">
                <a:latin typeface="Segoe UI" pitchFamily="34" charset="0"/>
                <a:cs typeface="Segoe UI" pitchFamily="34" charset="0"/>
              </a:rPr>
              <a:t>Á</a:t>
            </a:r>
            <a:r>
              <a:rPr lang="es-ES" sz="1600" dirty="0" smtClean="0">
                <a:latin typeface="Segoe UI" pitchFamily="34" charset="0"/>
                <a:cs typeface="Segoe UI" pitchFamily="34" charset="0"/>
              </a:rPr>
              <a:t>rea </a:t>
            </a:r>
            <a:r>
              <a:rPr lang="es-ES" sz="1600" dirty="0">
                <a:latin typeface="Segoe UI" pitchFamily="34" charset="0"/>
                <a:cs typeface="Segoe UI" pitchFamily="34" charset="0"/>
              </a:rPr>
              <a:t>del </a:t>
            </a:r>
            <a:r>
              <a:rPr lang="es-ES" sz="1600" dirty="0" smtClean="0">
                <a:latin typeface="Segoe UI" pitchFamily="34" charset="0"/>
                <a:cs typeface="Segoe UI" pitchFamily="34" charset="0"/>
              </a:rPr>
              <a:t>ático en </a:t>
            </a:r>
            <a:r>
              <a:rPr lang="es-ES" sz="1600" dirty="0">
                <a:latin typeface="Segoe UI" pitchFamily="34" charset="0"/>
                <a:cs typeface="Segoe UI" pitchFamily="34" charset="0"/>
              </a:rPr>
              <a:t>pies </a:t>
            </a:r>
            <a:r>
              <a:rPr lang="es-ES" sz="1600" dirty="0" smtClean="0">
                <a:latin typeface="Segoe UI" pitchFamily="34" charset="0"/>
                <a:cs typeface="Segoe UI" pitchFamily="34" charset="0"/>
              </a:rPr>
              <a:t>cuadrados.</a:t>
            </a:r>
          </a:p>
          <a:p>
            <a:pPr marL="457200" indent="-457200" algn="l">
              <a:buClr>
                <a:schemeClr val="tx1"/>
              </a:buClr>
              <a:buFont typeface="+mj-lt"/>
              <a:buAutoNum type="arabicPeriod"/>
            </a:pPr>
            <a:r>
              <a:rPr lang="es-UY" sz="1600" b="1" dirty="0" smtClean="0">
                <a:latin typeface="Segoe UI" pitchFamily="34" charset="0"/>
                <a:cs typeface="Segoe UI" pitchFamily="34" charset="0"/>
              </a:rPr>
              <a:t>Metraje sótano </a:t>
            </a:r>
            <a:r>
              <a:rPr lang="es-UY" sz="1600" b="1" dirty="0">
                <a:latin typeface="Segoe UI" pitchFamily="34" charset="0"/>
                <a:cs typeface="Segoe UI" pitchFamily="34" charset="0"/>
              </a:rPr>
              <a:t>(</a:t>
            </a:r>
            <a:r>
              <a:rPr lang="es-UY" sz="1600" b="1" dirty="0" err="1" smtClean="0">
                <a:latin typeface="Segoe UI" pitchFamily="34" charset="0"/>
                <a:cs typeface="Segoe UI" pitchFamily="34" charset="0"/>
              </a:rPr>
              <a:t>sqft_basement</a:t>
            </a:r>
            <a:r>
              <a:rPr lang="es-UY" sz="1600" b="1" dirty="0" smtClean="0">
                <a:latin typeface="Segoe UI" pitchFamily="34" charset="0"/>
                <a:cs typeface="Segoe UI" pitchFamily="34" charset="0"/>
              </a:rPr>
              <a:t>): </a:t>
            </a:r>
            <a:r>
              <a:rPr lang="es-UY" sz="1600" dirty="0">
                <a:latin typeface="Segoe UI" pitchFamily="34" charset="0"/>
                <a:cs typeface="Segoe UI" pitchFamily="34" charset="0"/>
              </a:rPr>
              <a:t>Á</a:t>
            </a:r>
            <a:r>
              <a:rPr lang="es-ES" sz="1600" dirty="0">
                <a:latin typeface="Segoe UI" pitchFamily="34" charset="0"/>
                <a:cs typeface="Segoe UI" pitchFamily="34" charset="0"/>
              </a:rPr>
              <a:t>rea del </a:t>
            </a:r>
            <a:r>
              <a:rPr lang="es-ES" sz="1600" dirty="0" smtClean="0">
                <a:latin typeface="Segoe UI" pitchFamily="34" charset="0"/>
                <a:cs typeface="Segoe UI" pitchFamily="34" charset="0"/>
              </a:rPr>
              <a:t>sótano </a:t>
            </a:r>
            <a:r>
              <a:rPr lang="es-ES" sz="1600" dirty="0">
                <a:latin typeface="Segoe UI" pitchFamily="34" charset="0"/>
                <a:cs typeface="Segoe UI" pitchFamily="34" charset="0"/>
              </a:rPr>
              <a:t>en pies </a:t>
            </a:r>
            <a:r>
              <a:rPr lang="es-ES" sz="1600" dirty="0" smtClean="0">
                <a:latin typeface="Segoe UI" pitchFamily="34" charset="0"/>
                <a:cs typeface="Segoe UI" pitchFamily="34" charset="0"/>
              </a:rPr>
              <a:t>cuadrados.</a:t>
            </a:r>
          </a:p>
          <a:p>
            <a:pPr marL="457200" indent="-457200" algn="l">
              <a:buClr>
                <a:schemeClr val="tx1"/>
              </a:buClr>
              <a:buFont typeface="+mj-lt"/>
              <a:buAutoNum type="arabicPeriod"/>
            </a:pPr>
            <a:r>
              <a:rPr lang="es-UY" sz="1600" b="1" dirty="0">
                <a:latin typeface="Segoe UI" pitchFamily="34" charset="0"/>
                <a:cs typeface="Segoe UI" pitchFamily="34" charset="0"/>
              </a:rPr>
              <a:t>Año de construcción (</a:t>
            </a:r>
            <a:r>
              <a:rPr lang="es-UY" sz="1600" b="1" dirty="0" err="1">
                <a:latin typeface="Segoe UI" pitchFamily="34" charset="0"/>
                <a:cs typeface="Segoe UI" pitchFamily="34" charset="0"/>
              </a:rPr>
              <a:t>yr_built</a:t>
            </a:r>
            <a:r>
              <a:rPr lang="es-UY" sz="1600" b="1" dirty="0" smtClean="0">
                <a:latin typeface="Segoe UI" pitchFamily="34" charset="0"/>
                <a:cs typeface="Segoe UI" pitchFamily="34" charset="0"/>
              </a:rPr>
              <a:t>): </a:t>
            </a:r>
            <a:r>
              <a:rPr lang="es-ES" sz="1600" dirty="0">
                <a:latin typeface="Segoe UI" pitchFamily="34" charset="0"/>
                <a:cs typeface="Segoe UI" pitchFamily="34" charset="0"/>
              </a:rPr>
              <a:t>A</a:t>
            </a:r>
            <a:r>
              <a:rPr lang="es-ES" sz="1600" dirty="0" smtClean="0">
                <a:latin typeface="Segoe UI" pitchFamily="34" charset="0"/>
                <a:cs typeface="Segoe UI" pitchFamily="34" charset="0"/>
              </a:rPr>
              <a:t>ño </a:t>
            </a:r>
            <a:r>
              <a:rPr lang="es-ES" sz="1600" dirty="0">
                <a:latin typeface="Segoe UI" pitchFamily="34" charset="0"/>
                <a:cs typeface="Segoe UI" pitchFamily="34" charset="0"/>
              </a:rPr>
              <a:t>de </a:t>
            </a:r>
            <a:r>
              <a:rPr lang="es-ES" sz="1600" dirty="0" smtClean="0">
                <a:latin typeface="Segoe UI" pitchFamily="34" charset="0"/>
                <a:cs typeface="Segoe UI" pitchFamily="34" charset="0"/>
              </a:rPr>
              <a:t>construcción de la propiedad.</a:t>
            </a:r>
            <a:endParaRPr lang="es-UY" sz="1600" b="1" dirty="0" smtClean="0">
              <a:latin typeface="Segoe UI" pitchFamily="34" charset="0"/>
              <a:cs typeface="Segoe UI" pitchFamily="34" charset="0"/>
            </a:endParaRPr>
          </a:p>
          <a:p>
            <a:pPr marL="457200" indent="-457200" algn="l">
              <a:buClr>
                <a:schemeClr val="tx1"/>
              </a:buClr>
              <a:buFont typeface="+mj-lt"/>
              <a:buAutoNum type="arabicPeriod"/>
            </a:pPr>
            <a:r>
              <a:rPr lang="es-UY" sz="1600" b="1" dirty="0">
                <a:latin typeface="Segoe UI" pitchFamily="34" charset="0"/>
                <a:cs typeface="Segoe UI" pitchFamily="34" charset="0"/>
              </a:rPr>
              <a:t>A</a:t>
            </a:r>
            <a:r>
              <a:rPr lang="es-UY" sz="1600" b="1" dirty="0" smtClean="0">
                <a:latin typeface="Segoe UI" pitchFamily="34" charset="0"/>
                <a:cs typeface="Segoe UI" pitchFamily="34" charset="0"/>
              </a:rPr>
              <a:t>ño </a:t>
            </a:r>
            <a:r>
              <a:rPr lang="es-UY" sz="1600" b="1" dirty="0">
                <a:latin typeface="Segoe UI" pitchFamily="34" charset="0"/>
                <a:cs typeface="Segoe UI" pitchFamily="34" charset="0"/>
              </a:rPr>
              <a:t>de renovación (</a:t>
            </a:r>
            <a:r>
              <a:rPr lang="es-UY" sz="1600" b="1" dirty="0" err="1">
                <a:latin typeface="Segoe UI" pitchFamily="34" charset="0"/>
                <a:cs typeface="Segoe UI" pitchFamily="34" charset="0"/>
              </a:rPr>
              <a:t>yr_renovated</a:t>
            </a:r>
            <a:r>
              <a:rPr lang="es-UY" sz="1600" b="1" dirty="0" smtClean="0">
                <a:latin typeface="Segoe UI" pitchFamily="34" charset="0"/>
                <a:cs typeface="Segoe UI" pitchFamily="34" charset="0"/>
              </a:rPr>
              <a:t>): </a:t>
            </a:r>
            <a:r>
              <a:rPr lang="es-UY" sz="1600" dirty="0" err="1">
                <a:latin typeface="Segoe UI" pitchFamily="34" charset="0"/>
                <a:cs typeface="Segoe UI" pitchFamily="34" charset="0"/>
              </a:rPr>
              <a:t>Añ</a:t>
            </a:r>
            <a:r>
              <a:rPr lang="es-ES" sz="1600" dirty="0">
                <a:latin typeface="Segoe UI" pitchFamily="34" charset="0"/>
                <a:cs typeface="Segoe UI" pitchFamily="34" charset="0"/>
              </a:rPr>
              <a:t>o de </a:t>
            </a:r>
            <a:r>
              <a:rPr lang="es-ES" sz="1600" dirty="0" smtClean="0">
                <a:latin typeface="Segoe UI" pitchFamily="34" charset="0"/>
                <a:cs typeface="Segoe UI" pitchFamily="34" charset="0"/>
              </a:rPr>
              <a:t>renovación de </a:t>
            </a:r>
            <a:r>
              <a:rPr lang="es-ES" sz="1600" dirty="0">
                <a:latin typeface="Segoe UI" pitchFamily="34" charset="0"/>
                <a:cs typeface="Segoe UI" pitchFamily="34" charset="0"/>
              </a:rPr>
              <a:t>la propiedad</a:t>
            </a:r>
            <a:r>
              <a:rPr lang="es-ES" sz="1600"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Dirección (</a:t>
            </a:r>
            <a:r>
              <a:rPr lang="es-UY" sz="1600" b="1" dirty="0" err="1">
                <a:latin typeface="Segoe UI" pitchFamily="34" charset="0"/>
                <a:cs typeface="Segoe UI" pitchFamily="34" charset="0"/>
              </a:rPr>
              <a:t>street</a:t>
            </a:r>
            <a:r>
              <a:rPr lang="es-UY" sz="1600" b="1"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Ciudad (</a:t>
            </a:r>
            <a:r>
              <a:rPr lang="es-UY" sz="1600" b="1" dirty="0" err="1">
                <a:latin typeface="Segoe UI" pitchFamily="34" charset="0"/>
                <a:cs typeface="Segoe UI" pitchFamily="34" charset="0"/>
              </a:rPr>
              <a:t>city</a:t>
            </a:r>
            <a:r>
              <a:rPr lang="es-UY" sz="1600" b="1"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Código postal (</a:t>
            </a:r>
            <a:r>
              <a:rPr lang="es-UY" sz="1600" b="1" dirty="0" err="1">
                <a:latin typeface="Segoe UI" pitchFamily="34" charset="0"/>
                <a:cs typeface="Segoe UI" pitchFamily="34" charset="0"/>
              </a:rPr>
              <a:t>statezip</a:t>
            </a:r>
            <a:r>
              <a:rPr lang="es-UY" sz="1600" b="1" dirty="0" smtClean="0">
                <a:latin typeface="Segoe UI" pitchFamily="34" charset="0"/>
                <a:cs typeface="Segoe UI" pitchFamily="34" charset="0"/>
              </a:rPr>
              <a:t>)</a:t>
            </a:r>
          </a:p>
          <a:p>
            <a:pPr marL="457200" indent="-457200" algn="l">
              <a:buClr>
                <a:schemeClr val="tx1"/>
              </a:buClr>
              <a:buFont typeface="+mj-lt"/>
              <a:buAutoNum type="arabicPeriod"/>
            </a:pPr>
            <a:r>
              <a:rPr lang="es-UY" sz="1600" b="1" dirty="0">
                <a:latin typeface="Segoe UI" pitchFamily="34" charset="0"/>
                <a:cs typeface="Segoe UI" pitchFamily="34" charset="0"/>
              </a:rPr>
              <a:t>País (country</a:t>
            </a:r>
            <a:r>
              <a:rPr lang="es-UY" sz="1600" b="1" dirty="0" smtClean="0">
                <a:latin typeface="Segoe UI" pitchFamily="34" charset="0"/>
                <a:cs typeface="Segoe UI" pitchFamily="34" charset="0"/>
              </a:rPr>
              <a:t>)</a:t>
            </a:r>
            <a:endParaRPr lang="es-UY" sz="1600" b="1" dirty="0">
              <a:latin typeface="Segoe UI" pitchFamily="34" charset="0"/>
              <a:cs typeface="Segoe UI" pitchFamily="34" charset="0"/>
            </a:endParaRPr>
          </a:p>
          <a:p>
            <a:pPr marL="457200" indent="-457200" algn="l">
              <a:buClr>
                <a:schemeClr val="tx1"/>
              </a:buClr>
              <a:buFont typeface="+mj-lt"/>
              <a:buAutoNum type="arabicPeriod"/>
            </a:pPr>
            <a:endParaRPr lang="es-ES" sz="1600" b="1" dirty="0" smtClean="0">
              <a:latin typeface="Segoe UI" pitchFamily="34" charset="0"/>
              <a:cs typeface="Segoe UI" pitchFamily="34" charset="0"/>
            </a:endParaRPr>
          </a:p>
          <a:p>
            <a:pPr marL="457200" indent="-457200" algn="l">
              <a:buClr>
                <a:schemeClr val="tx1"/>
              </a:buClr>
              <a:buFont typeface="+mj-lt"/>
              <a:buAutoNum type="arabicPeriod"/>
            </a:pPr>
            <a:endParaRPr lang="es-UY" sz="1600" b="1" dirty="0" smtClean="0">
              <a:latin typeface="Segoe UI" pitchFamily="34" charset="0"/>
              <a:ea typeface="Segoe UI Black" pitchFamily="34" charset="0"/>
              <a:cs typeface="Segoe UI" pitchFamily="34" charset="0"/>
            </a:endParaRPr>
          </a:p>
        </p:txBody>
      </p:sp>
    </p:spTree>
    <p:extLst>
      <p:ext uri="{BB962C8B-B14F-4D97-AF65-F5344CB8AC3E}">
        <p14:creationId xmlns:p14="http://schemas.microsoft.com/office/powerpoint/2010/main" val="1160290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44652" y="980728"/>
            <a:ext cx="7854696" cy="5112568"/>
          </a:xfrm>
        </p:spPr>
        <p:txBody>
          <a:bodyPr>
            <a:normAutofit/>
          </a:bodyPr>
          <a:lstStyle/>
          <a:p>
            <a:pPr algn="ctr">
              <a:buClr>
                <a:schemeClr val="tx1"/>
              </a:buClr>
            </a:pPr>
            <a:r>
              <a:rPr lang="es-ES" sz="4000" dirty="0" smtClean="0">
                <a:latin typeface="Segoe UI Black" pitchFamily="34" charset="0"/>
                <a:ea typeface="Segoe UI Black" pitchFamily="34" charset="0"/>
              </a:rPr>
              <a:t>Hipótesis</a:t>
            </a:r>
            <a:r>
              <a:rPr lang="es-ES" sz="4000" dirty="0" smtClean="0"/>
              <a:t>  </a:t>
            </a:r>
          </a:p>
          <a:p>
            <a:pPr algn="ctr">
              <a:buClr>
                <a:schemeClr val="tx1"/>
              </a:buClr>
            </a:pPr>
            <a:endParaRPr lang="es-ES" sz="3200" dirty="0">
              <a:latin typeface="Segoe UI" pitchFamily="34" charset="0"/>
              <a:cs typeface="Segoe UI" pitchFamily="34" charset="0"/>
            </a:endParaRPr>
          </a:p>
          <a:p>
            <a:pPr algn="l">
              <a:buClr>
                <a:schemeClr val="tx1"/>
              </a:buClr>
            </a:pPr>
            <a:r>
              <a:rPr lang="es-ES" sz="2200" dirty="0" smtClean="0">
                <a:latin typeface="Segoe UI" pitchFamily="34" charset="0"/>
                <a:cs typeface="Segoe UI" pitchFamily="34" charset="0"/>
              </a:rPr>
              <a:t>Se </a:t>
            </a:r>
            <a:r>
              <a:rPr lang="es-ES" sz="2200" dirty="0">
                <a:latin typeface="Segoe UI" pitchFamily="34" charset="0"/>
                <a:cs typeface="Segoe UI" pitchFamily="34" charset="0"/>
              </a:rPr>
              <a:t>espera que variables como el tamaño del área construida (</a:t>
            </a:r>
            <a:r>
              <a:rPr lang="es-ES" sz="2200" i="1" dirty="0" err="1">
                <a:latin typeface="Segoe UI" pitchFamily="34" charset="0"/>
                <a:cs typeface="Segoe UI" pitchFamily="34" charset="0"/>
              </a:rPr>
              <a:t>sqft_living</a:t>
            </a:r>
            <a:r>
              <a:rPr lang="es-ES" sz="2200" dirty="0">
                <a:latin typeface="Segoe UI" pitchFamily="34" charset="0"/>
                <a:cs typeface="Segoe UI" pitchFamily="34" charset="0"/>
              </a:rPr>
              <a:t>), la presencia de vistas (</a:t>
            </a:r>
            <a:r>
              <a:rPr lang="es-ES" sz="2200" i="1" dirty="0" err="1">
                <a:latin typeface="Segoe UI" pitchFamily="34" charset="0"/>
                <a:cs typeface="Segoe UI" pitchFamily="34" charset="0"/>
              </a:rPr>
              <a:t>view</a:t>
            </a:r>
            <a:r>
              <a:rPr lang="es-ES" sz="2200" dirty="0">
                <a:latin typeface="Segoe UI" pitchFamily="34" charset="0"/>
                <a:cs typeface="Segoe UI" pitchFamily="34" charset="0"/>
              </a:rPr>
              <a:t>) y la condición de la propiedad (</a:t>
            </a:r>
            <a:r>
              <a:rPr lang="es-ES" sz="2200" i="1" dirty="0" err="1">
                <a:latin typeface="Segoe UI" pitchFamily="34" charset="0"/>
                <a:cs typeface="Segoe UI" pitchFamily="34" charset="0"/>
              </a:rPr>
              <a:t>condition</a:t>
            </a:r>
            <a:r>
              <a:rPr lang="es-ES" sz="2200" dirty="0">
                <a:latin typeface="Segoe UI" pitchFamily="34" charset="0"/>
                <a:cs typeface="Segoe UI" pitchFamily="34" charset="0"/>
              </a:rPr>
              <a:t>) tengan un impacto significativo en el precio de las viviendas en el mercado inmobiliario de Washington, USA. A través del análisis de datos y la construcción de un modelo predictivo, buscamos validar la influencia de estas variables en la estimación precisa de los precios de las propiedades.</a:t>
            </a:r>
            <a:endParaRPr lang="es-UY" sz="2200" dirty="0" smtClean="0">
              <a:latin typeface="Segoe UI" pitchFamily="34" charset="0"/>
              <a:ea typeface="Segoe UI Black" pitchFamily="34" charset="0"/>
              <a:cs typeface="Segoe UI" pitchFamily="34" charset="0"/>
            </a:endParaRPr>
          </a:p>
        </p:txBody>
      </p:sp>
    </p:spTree>
    <p:extLst>
      <p:ext uri="{BB962C8B-B14F-4D97-AF65-F5344CB8AC3E}">
        <p14:creationId xmlns:p14="http://schemas.microsoft.com/office/powerpoint/2010/main" val="3837113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229600" cy="708688"/>
          </a:xfrm>
        </p:spPr>
        <p:txBody>
          <a:bodyPr>
            <a:noAutofit/>
          </a:bodyPr>
          <a:lstStyle/>
          <a:p>
            <a:pPr algn="ctr"/>
            <a:r>
              <a:rPr lang="es-UY" sz="4000" dirty="0">
                <a:solidFill>
                  <a:schemeClr val="bg1"/>
                </a:solidFill>
                <a:latin typeface="Segoe UI Black" pitchFamily="34" charset="0"/>
                <a:ea typeface="Segoe UI Black" pitchFamily="34" charset="0"/>
              </a:rPr>
              <a:t>Análisis Exploratorio de </a:t>
            </a:r>
            <a:r>
              <a:rPr lang="es-UY" sz="4000" dirty="0" smtClean="0">
                <a:solidFill>
                  <a:schemeClr val="bg1"/>
                </a:solidFill>
                <a:latin typeface="Segoe UI Black" pitchFamily="34" charset="0"/>
                <a:ea typeface="Segoe UI Black" pitchFamily="34" charset="0"/>
              </a:rPr>
              <a:t>Datos</a:t>
            </a:r>
            <a:endParaRPr lang="es-UY" sz="4000" dirty="0">
              <a:solidFill>
                <a:schemeClr val="bg1"/>
              </a:solidFill>
              <a:latin typeface="Segoe UI Black" pitchFamily="34" charset="0"/>
              <a:ea typeface="Segoe UI Black" pitchFamily="34" charset="0"/>
            </a:endParaRPr>
          </a:p>
        </p:txBody>
      </p:sp>
      <p:sp>
        <p:nvSpPr>
          <p:cNvPr id="4" name="3 Marcador de texto"/>
          <p:cNvSpPr>
            <a:spLocks noGrp="1"/>
          </p:cNvSpPr>
          <p:nvPr>
            <p:ph type="body" idx="1"/>
          </p:nvPr>
        </p:nvSpPr>
        <p:spPr>
          <a:xfrm>
            <a:off x="539552" y="1340768"/>
            <a:ext cx="8064896" cy="659352"/>
          </a:xfrm>
        </p:spPr>
        <p:txBody>
          <a:bodyPr/>
          <a:lstStyle/>
          <a:p>
            <a:pPr algn="ctr"/>
            <a:r>
              <a:rPr lang="es-UY" sz="2800" dirty="0">
                <a:solidFill>
                  <a:schemeClr val="bg1"/>
                </a:solidFill>
                <a:latin typeface="Segoe UI Black" pitchFamily="34" charset="0"/>
                <a:ea typeface="Segoe UI Black" pitchFamily="34" charset="0"/>
                <a:cs typeface="Segoe UI" pitchFamily="34" charset="0"/>
              </a:rPr>
              <a:t>Variable Target: </a:t>
            </a:r>
            <a:r>
              <a:rPr lang="es-UY" sz="2800" dirty="0" err="1">
                <a:solidFill>
                  <a:schemeClr val="bg1"/>
                </a:solidFill>
                <a:latin typeface="Segoe UI Black" pitchFamily="34" charset="0"/>
                <a:ea typeface="Segoe UI Black" pitchFamily="34" charset="0"/>
                <a:cs typeface="Segoe UI" pitchFamily="34" charset="0"/>
              </a:rPr>
              <a:t>price</a:t>
            </a:r>
            <a:endParaRPr lang="es-UY" sz="2800" dirty="0">
              <a:solidFill>
                <a:schemeClr val="bg1"/>
              </a:solidFill>
              <a:latin typeface="Segoe UI Black" pitchFamily="34" charset="0"/>
              <a:ea typeface="Segoe UI Black" pitchFamily="34" charset="0"/>
              <a:cs typeface="Segoe UI" pitchFamily="34" charset="0"/>
            </a:endParaRPr>
          </a:p>
        </p:txBody>
      </p:sp>
      <p:pic>
        <p:nvPicPr>
          <p:cNvPr id="8" name="7 Marcador de contenido"/>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619672" y="1916832"/>
            <a:ext cx="5714675" cy="4536504"/>
          </a:xfrm>
        </p:spPr>
      </p:pic>
    </p:spTree>
    <p:extLst>
      <p:ext uri="{BB962C8B-B14F-4D97-AF65-F5344CB8AC3E}">
        <p14:creationId xmlns:p14="http://schemas.microsoft.com/office/powerpoint/2010/main" val="1259643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8680"/>
            <a:ext cx="8229600" cy="1143000"/>
          </a:xfrm>
        </p:spPr>
        <p:txBody>
          <a:bodyPr>
            <a:noAutofit/>
          </a:bodyPr>
          <a:lstStyle/>
          <a:p>
            <a:pPr algn="ctr"/>
            <a:r>
              <a:rPr lang="es-UY" sz="4000" dirty="0" smtClean="0">
                <a:solidFill>
                  <a:schemeClr val="bg1"/>
                </a:solidFill>
                <a:latin typeface="Segoe UI Black" pitchFamily="34" charset="0"/>
                <a:ea typeface="Segoe UI Black" pitchFamily="34" charset="0"/>
              </a:rPr>
              <a:t>Correlación de variables</a:t>
            </a:r>
            <a:br>
              <a:rPr lang="es-UY" sz="4000" dirty="0" smtClean="0">
                <a:solidFill>
                  <a:schemeClr val="bg1"/>
                </a:solidFill>
                <a:latin typeface="Segoe UI Black" pitchFamily="34" charset="0"/>
                <a:ea typeface="Segoe UI Black" pitchFamily="34" charset="0"/>
              </a:rPr>
            </a:br>
            <a:r>
              <a:rPr lang="es-UY" sz="4000" dirty="0" smtClean="0">
                <a:solidFill>
                  <a:schemeClr val="bg1"/>
                </a:solidFill>
                <a:latin typeface="Segoe UI Black" pitchFamily="34" charset="0"/>
                <a:ea typeface="Segoe UI Black" pitchFamily="34" charset="0"/>
              </a:rPr>
              <a:t>con la variable target</a:t>
            </a:r>
            <a:endParaRPr lang="es-UY" sz="4000" dirty="0">
              <a:solidFill>
                <a:schemeClr val="bg1"/>
              </a:solidFill>
              <a:latin typeface="Segoe UI Black" pitchFamily="34" charset="0"/>
              <a:ea typeface="Segoe UI Black" pitchFamily="34" charset="0"/>
            </a:endParaRPr>
          </a:p>
        </p:txBody>
      </p:sp>
      <p:pic>
        <p:nvPicPr>
          <p:cNvPr id="7" name="6 Marcador de contenido"/>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827584" y="1916832"/>
            <a:ext cx="7488832" cy="4565235"/>
          </a:xfrm>
        </p:spPr>
      </p:pic>
    </p:spTree>
    <p:extLst>
      <p:ext uri="{BB962C8B-B14F-4D97-AF65-F5344CB8AC3E}">
        <p14:creationId xmlns:p14="http://schemas.microsoft.com/office/powerpoint/2010/main" val="126401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836712"/>
            <a:ext cx="6350803" cy="5392861"/>
          </a:xfrm>
        </p:spPr>
      </p:pic>
    </p:spTree>
    <p:extLst>
      <p:ext uri="{BB962C8B-B14F-4D97-AF65-F5344CB8AC3E}">
        <p14:creationId xmlns:p14="http://schemas.microsoft.com/office/powerpoint/2010/main" val="1216288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24712"/>
          </a:xfrm>
        </p:spPr>
        <p:txBody>
          <a:bodyPr>
            <a:normAutofit/>
          </a:bodyPr>
          <a:lstStyle/>
          <a:p>
            <a:pPr algn="ctr"/>
            <a:r>
              <a:rPr lang="es-UY" sz="4000" dirty="0" smtClean="0">
                <a:solidFill>
                  <a:schemeClr val="bg1"/>
                </a:solidFill>
                <a:latin typeface="Segoe UI Black" pitchFamily="34" charset="0"/>
                <a:ea typeface="Segoe UI Black" pitchFamily="34" charset="0"/>
              </a:rPr>
              <a:t>Comparación de modelos</a:t>
            </a:r>
            <a:endParaRPr lang="es-UY" sz="4000" dirty="0">
              <a:solidFill>
                <a:schemeClr val="bg1"/>
              </a:solidFill>
              <a:latin typeface="Segoe UI Black" pitchFamily="34" charset="0"/>
              <a:ea typeface="Segoe UI Black" pitchFamily="34" charset="0"/>
            </a:endParaRPr>
          </a:p>
        </p:txBody>
      </p:sp>
      <p:sp>
        <p:nvSpPr>
          <p:cNvPr id="4" name="3 Marcador de contenido"/>
          <p:cNvSpPr>
            <a:spLocks noGrp="1"/>
          </p:cNvSpPr>
          <p:nvPr>
            <p:ph idx="1"/>
          </p:nvPr>
        </p:nvSpPr>
        <p:spPr>
          <a:xfrm>
            <a:off x="457200" y="1935480"/>
            <a:ext cx="3178696" cy="4389120"/>
          </a:xfrm>
        </p:spPr>
        <p:txBody>
          <a:bodyPr>
            <a:normAutofit fontScale="92500" lnSpcReduction="20000"/>
          </a:bodyPr>
          <a:lstStyle/>
          <a:p>
            <a:pPr marL="0" indent="0">
              <a:buNone/>
            </a:pPr>
            <a:r>
              <a:rPr lang="es-UY" sz="2400" dirty="0" smtClean="0">
                <a:solidFill>
                  <a:schemeClr val="bg1"/>
                </a:solidFill>
                <a:latin typeface="Segoe UI" pitchFamily="34" charset="0"/>
                <a:cs typeface="Segoe UI" pitchFamily="34" charset="0"/>
              </a:rPr>
              <a:t>Dividimos la muestra en 2 </a:t>
            </a:r>
            <a:r>
              <a:rPr lang="es-UY" sz="2400" dirty="0">
                <a:solidFill>
                  <a:schemeClr val="bg1"/>
                </a:solidFill>
                <a:latin typeface="Segoe UI" pitchFamily="34" charset="0"/>
                <a:cs typeface="Segoe UI" pitchFamily="34" charset="0"/>
              </a:rPr>
              <a:t>para tener una primera aproximación a nuestra predicción </a:t>
            </a:r>
            <a:r>
              <a:rPr lang="es-UY" sz="2400" dirty="0" smtClean="0">
                <a:solidFill>
                  <a:schemeClr val="bg1"/>
                </a:solidFill>
                <a:latin typeface="Segoe UI" pitchFamily="34" charset="0"/>
                <a:cs typeface="Segoe UI" pitchFamily="34" charset="0"/>
              </a:rPr>
              <a:t>:</a:t>
            </a:r>
          </a:p>
          <a:p>
            <a:pPr marL="0" indent="0">
              <a:buNone/>
            </a:pPr>
            <a:r>
              <a:rPr lang="es-UY" sz="2400" i="1" dirty="0">
                <a:solidFill>
                  <a:schemeClr val="bg1"/>
                </a:solidFill>
                <a:latin typeface="Segoe UI" pitchFamily="34" charset="0"/>
                <a:cs typeface="Segoe UI" pitchFamily="34" charset="0"/>
              </a:rPr>
              <a:t>-</a:t>
            </a:r>
            <a:r>
              <a:rPr lang="es-UY" sz="2400" i="1" dirty="0" err="1" smtClean="0">
                <a:solidFill>
                  <a:schemeClr val="bg1"/>
                </a:solidFill>
                <a:latin typeface="Segoe UI" pitchFamily="34" charset="0"/>
                <a:cs typeface="Segoe UI" pitchFamily="34" charset="0"/>
              </a:rPr>
              <a:t>train</a:t>
            </a:r>
            <a:r>
              <a:rPr lang="es-UY" sz="2400" dirty="0" smtClean="0">
                <a:solidFill>
                  <a:schemeClr val="bg1"/>
                </a:solidFill>
                <a:latin typeface="Segoe UI" pitchFamily="34" charset="0"/>
                <a:cs typeface="Segoe UI" pitchFamily="34" charset="0"/>
              </a:rPr>
              <a:t> (entrenamiento) 70% de los datos.</a:t>
            </a:r>
          </a:p>
          <a:p>
            <a:pPr marL="0" indent="0">
              <a:buNone/>
            </a:pPr>
            <a:r>
              <a:rPr lang="es-UY" sz="2400" i="1" dirty="0">
                <a:solidFill>
                  <a:schemeClr val="bg1"/>
                </a:solidFill>
                <a:latin typeface="Segoe UI" pitchFamily="34" charset="0"/>
                <a:cs typeface="Segoe UI" pitchFamily="34" charset="0"/>
              </a:rPr>
              <a:t>-</a:t>
            </a:r>
            <a:r>
              <a:rPr lang="es-UY" sz="2400" i="1" dirty="0" smtClean="0">
                <a:solidFill>
                  <a:schemeClr val="bg1"/>
                </a:solidFill>
                <a:latin typeface="Segoe UI" pitchFamily="34" charset="0"/>
                <a:cs typeface="Segoe UI" pitchFamily="34" charset="0"/>
              </a:rPr>
              <a:t>test</a:t>
            </a:r>
            <a:r>
              <a:rPr lang="es-UY" sz="2400" dirty="0" smtClean="0">
                <a:solidFill>
                  <a:schemeClr val="bg1"/>
                </a:solidFill>
                <a:latin typeface="Segoe UI" pitchFamily="34" charset="0"/>
                <a:cs typeface="Segoe UI" pitchFamily="34" charset="0"/>
              </a:rPr>
              <a:t> (prueba) 30% de los datos. </a:t>
            </a:r>
          </a:p>
          <a:p>
            <a:pPr marL="0" indent="0">
              <a:buNone/>
            </a:pPr>
            <a:r>
              <a:rPr lang="es-UY" sz="2400" dirty="0" smtClean="0">
                <a:solidFill>
                  <a:schemeClr val="bg1"/>
                </a:solidFill>
                <a:latin typeface="Segoe UI" pitchFamily="34" charset="0"/>
                <a:cs typeface="Segoe UI" pitchFamily="34" charset="0"/>
              </a:rPr>
              <a:t>Los modelos que seleccionamos son de regresión lineal utilizando diferentes variables en cada una de ellas</a:t>
            </a:r>
            <a:endParaRPr lang="es-UY" sz="2400" dirty="0">
              <a:solidFill>
                <a:schemeClr val="bg1"/>
              </a:solidFill>
              <a:latin typeface="Segoe UI" pitchFamily="34" charset="0"/>
              <a:cs typeface="Segoe UI" pitchFamily="34" charset="0"/>
            </a:endParaRPr>
          </a:p>
        </p:txBody>
      </p:sp>
      <p:pic>
        <p:nvPicPr>
          <p:cNvPr id="6" name="5 Marcador de contenido"/>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707904" y="1916832"/>
            <a:ext cx="5153025" cy="4105275"/>
          </a:xfrm>
        </p:spPr>
      </p:pic>
    </p:spTree>
    <p:extLst>
      <p:ext uri="{BB962C8B-B14F-4D97-AF65-F5344CB8AC3E}">
        <p14:creationId xmlns:p14="http://schemas.microsoft.com/office/powerpoint/2010/main" val="339122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TotalTime>
  <Words>584</Words>
  <Application>Microsoft Office PowerPoint</Application>
  <PresentationFormat>Presentación en pantalla (4:3)</PresentationFormat>
  <Paragraphs>49</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Flujo</vt:lpstr>
      <vt:lpstr> Price House DataSet</vt:lpstr>
      <vt:lpstr>Presentación de PowerPoint</vt:lpstr>
      <vt:lpstr>Presentación de PowerPoint</vt:lpstr>
      <vt:lpstr>Presentación de PowerPoint</vt:lpstr>
      <vt:lpstr>Presentación de PowerPoint</vt:lpstr>
      <vt:lpstr>Análisis Exploratorio de Datos</vt:lpstr>
      <vt:lpstr>Correlación de variables con la variable target</vt:lpstr>
      <vt:lpstr>Presentación de PowerPoint</vt:lpstr>
      <vt:lpstr>Comparación de modelos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House DataSet</dc:title>
  <dc:creator>Nicholas Sprigings</dc:creator>
  <cp:lastModifiedBy>Nicholas Sprigings</cp:lastModifiedBy>
  <cp:revision>16</cp:revision>
  <dcterms:created xsi:type="dcterms:W3CDTF">2024-01-15T21:14:56Z</dcterms:created>
  <dcterms:modified xsi:type="dcterms:W3CDTF">2024-01-16T00:32:25Z</dcterms:modified>
</cp:coreProperties>
</file>