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7d65db8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7d65db8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7d65db86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7d65db86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7d65db86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7d65db86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7d65db86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7d65db86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7d65db86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7d65db86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ata.cityofchicago.org/Public-Safety/Crimes-2001-to-Present/ijzp-q8t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rxiv.org/ftp/cs/papers/0603/0603120.pdf"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COMP 379 Final Presentation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a:bodyPr>
          <a:lstStyle/>
          <a:p>
            <a:pPr indent="0" lvl="0" marL="381000" marR="381000" rtl="0" algn="l">
              <a:lnSpc>
                <a:spcPct val="115000"/>
              </a:lnSpc>
              <a:spcBef>
                <a:spcPts val="1200"/>
              </a:spcBef>
              <a:spcAft>
                <a:spcPts val="1200"/>
              </a:spcAft>
              <a:buNone/>
            </a:pPr>
            <a:r>
              <a:rPr lang="en"/>
              <a:t>Nicholas Synovic, Emmanuel Amobi, Zac Neuhardt, Brian Nguyen, and Jake Palmer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want to cluster Chicago crime reports based off of a variety of features</a:t>
            </a:r>
            <a:endParaRPr/>
          </a:p>
          <a:p>
            <a:pPr indent="-317500" lvl="1" marL="914400" rtl="0" algn="l">
              <a:spcBef>
                <a:spcPts val="0"/>
              </a:spcBef>
              <a:spcAft>
                <a:spcPts val="0"/>
              </a:spcAft>
              <a:buSzPts val="1400"/>
              <a:buChar char="○"/>
            </a:pPr>
            <a:r>
              <a:rPr lang="en"/>
              <a:t>Our dataset is the Chicago Data Portal’s </a:t>
            </a:r>
            <a:r>
              <a:rPr lang="en" u="sng">
                <a:solidFill>
                  <a:schemeClr val="hlink"/>
                </a:solidFill>
                <a:hlinkClick r:id="rId3"/>
              </a:rPr>
              <a:t>Crimes - 2001 to Present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To see any predictive features the dataset may have, as well as any correlations within the 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a:t>Preparation</a:t>
            </a:r>
            <a:endParaRPr/>
          </a:p>
        </p:txBody>
      </p:sp>
      <p:sp>
        <p:nvSpPr>
          <p:cNvPr id="79" name="Google Shape;79;p15"/>
          <p:cNvSpPr txBox="1"/>
          <p:nvPr>
            <p:ph idx="1" type="body"/>
          </p:nvPr>
        </p:nvSpPr>
        <p:spPr>
          <a:xfrm>
            <a:off x="311700" y="1266325"/>
            <a:ext cx="4935300" cy="367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Had to reduce the population size of the dataset</a:t>
            </a:r>
            <a:endParaRPr/>
          </a:p>
          <a:p>
            <a:pPr indent="-317500" lvl="1" marL="914400" rtl="0" algn="l">
              <a:spcBef>
                <a:spcPts val="0"/>
              </a:spcBef>
              <a:spcAft>
                <a:spcPts val="0"/>
              </a:spcAft>
              <a:buSzPts val="1400"/>
              <a:buChar char="○"/>
            </a:pPr>
            <a:r>
              <a:rPr lang="en"/>
              <a:t>Raw dataset has crimes from 2001 to 2021</a:t>
            </a:r>
            <a:endParaRPr/>
          </a:p>
          <a:p>
            <a:pPr indent="-317500" lvl="2" marL="1371600" rtl="0" algn="l">
              <a:spcBef>
                <a:spcPts val="0"/>
              </a:spcBef>
              <a:spcAft>
                <a:spcPts val="0"/>
              </a:spcAft>
              <a:buSzPts val="1400"/>
              <a:buChar char="■"/>
            </a:pPr>
            <a:r>
              <a:rPr lang="en"/>
              <a:t>Over 7 million crimes with 22 features per sample</a:t>
            </a:r>
            <a:endParaRPr/>
          </a:p>
          <a:p>
            <a:pPr indent="-317500" lvl="1" marL="914400" rtl="0" algn="l">
              <a:spcBef>
                <a:spcPts val="0"/>
              </a:spcBef>
              <a:spcAft>
                <a:spcPts val="0"/>
              </a:spcAft>
              <a:buSzPts val="1400"/>
              <a:buChar char="○"/>
            </a:pPr>
            <a:r>
              <a:rPr lang="en"/>
              <a:t>Focused on only 2021 crimes</a:t>
            </a:r>
            <a:endParaRPr/>
          </a:p>
          <a:p>
            <a:pPr indent="-342900" lvl="0" marL="457200" rtl="0" algn="l">
              <a:spcBef>
                <a:spcPts val="0"/>
              </a:spcBef>
              <a:spcAft>
                <a:spcPts val="0"/>
              </a:spcAft>
              <a:buSzPts val="1800"/>
              <a:buChar char="●"/>
            </a:pPr>
            <a:r>
              <a:rPr lang="en"/>
              <a:t>Found &amp; removed redundant features based off of a correlation matrix</a:t>
            </a:r>
            <a:endParaRPr/>
          </a:p>
          <a:p>
            <a:pPr indent="-317500" lvl="1" marL="914400" rtl="0" algn="l">
              <a:spcBef>
                <a:spcPts val="0"/>
              </a:spcBef>
              <a:spcAft>
                <a:spcPts val="0"/>
              </a:spcAft>
              <a:buSzPts val="1400"/>
              <a:buChar char="○"/>
            </a:pPr>
            <a:r>
              <a:rPr lang="en"/>
              <a:t>I.e. </a:t>
            </a:r>
            <a:r>
              <a:rPr i="1" lang="en"/>
              <a:t>Location </a:t>
            </a:r>
            <a:r>
              <a:rPr lang="en"/>
              <a:t>+ </a:t>
            </a:r>
            <a:r>
              <a:rPr i="1" lang="en"/>
              <a:t>Latitude &amp; Longitude</a:t>
            </a:r>
            <a:endParaRPr i="1"/>
          </a:p>
          <a:p>
            <a:pPr indent="-342900" lvl="0" marL="457200" rtl="0" algn="l">
              <a:spcBef>
                <a:spcPts val="0"/>
              </a:spcBef>
              <a:spcAft>
                <a:spcPts val="0"/>
              </a:spcAft>
              <a:buSzPts val="1800"/>
              <a:buChar char="●"/>
            </a:pPr>
            <a:r>
              <a:rPr lang="en"/>
              <a:t>Removed Irrelevant features</a:t>
            </a:r>
            <a:endParaRPr/>
          </a:p>
          <a:p>
            <a:pPr indent="-317500" lvl="1" marL="914400" rtl="0" algn="l">
              <a:spcBef>
                <a:spcPts val="0"/>
              </a:spcBef>
              <a:spcAft>
                <a:spcPts val="0"/>
              </a:spcAft>
              <a:buSzPts val="1400"/>
              <a:buChar char="○"/>
            </a:pPr>
            <a:r>
              <a:rPr lang="en"/>
              <a:t>I.e. </a:t>
            </a:r>
            <a:r>
              <a:rPr i="1" lang="en"/>
              <a:t>Case number, ID,  Updated On</a:t>
            </a:r>
            <a:endParaRPr i="1"/>
          </a:p>
        </p:txBody>
      </p:sp>
      <p:pic>
        <p:nvPicPr>
          <p:cNvPr id="80" name="Google Shape;80;p15"/>
          <p:cNvPicPr preferRelativeResize="0"/>
          <p:nvPr/>
        </p:nvPicPr>
        <p:blipFill>
          <a:blip r:embed="rId3">
            <a:alphaModFix/>
          </a:blip>
          <a:stretch>
            <a:fillRect/>
          </a:stretch>
        </p:blipFill>
        <p:spPr>
          <a:xfrm>
            <a:off x="5246872" y="1152425"/>
            <a:ext cx="3897127" cy="3416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 with Random Forest Modeling</a:t>
            </a:r>
            <a:endParaRPr/>
          </a:p>
        </p:txBody>
      </p:sp>
      <p:pic>
        <p:nvPicPr>
          <p:cNvPr id="86" name="Google Shape;86;p16"/>
          <p:cNvPicPr preferRelativeResize="0"/>
          <p:nvPr/>
        </p:nvPicPr>
        <p:blipFill rotWithShape="1">
          <a:blip r:embed="rId3">
            <a:alphaModFix/>
          </a:blip>
          <a:srcRect b="12182" l="3557" r="1058" t="3271"/>
          <a:stretch/>
        </p:blipFill>
        <p:spPr>
          <a:xfrm>
            <a:off x="125075" y="1152413"/>
            <a:ext cx="5445227" cy="3748974"/>
          </a:xfrm>
          <a:prstGeom prst="rect">
            <a:avLst/>
          </a:prstGeom>
          <a:noFill/>
          <a:ln cap="flat" cmpd="sng" w="19050">
            <a:solidFill>
              <a:schemeClr val="accent1"/>
            </a:solidFill>
            <a:prstDash val="solid"/>
            <a:round/>
            <a:headEnd len="sm" w="sm" type="none"/>
            <a:tailEnd len="sm" w="sm" type="none"/>
          </a:ln>
        </p:spPr>
      </p:pic>
      <p:pic>
        <p:nvPicPr>
          <p:cNvPr id="87" name="Google Shape;87;p16"/>
          <p:cNvPicPr preferRelativeResize="0"/>
          <p:nvPr/>
        </p:nvPicPr>
        <p:blipFill rotWithShape="1">
          <a:blip r:embed="rId4">
            <a:alphaModFix/>
          </a:blip>
          <a:srcRect b="49998" l="4093" r="62944" t="12620"/>
          <a:stretch/>
        </p:blipFill>
        <p:spPr>
          <a:xfrm>
            <a:off x="6052563" y="1152425"/>
            <a:ext cx="2761074" cy="1922700"/>
          </a:xfrm>
          <a:prstGeom prst="rect">
            <a:avLst/>
          </a:prstGeom>
          <a:noFill/>
          <a:ln cap="flat" cmpd="sng" w="19050">
            <a:solidFill>
              <a:schemeClr val="accent1"/>
            </a:solidFill>
            <a:prstDash val="solid"/>
            <a:round/>
            <a:headEnd len="sm" w="sm" type="none"/>
            <a:tailEnd len="sm" w="sm" type="none"/>
          </a:ln>
        </p:spPr>
      </p:pic>
      <p:sp>
        <p:nvSpPr>
          <p:cNvPr id="88" name="Google Shape;88;p16"/>
          <p:cNvSpPr/>
          <p:nvPr/>
        </p:nvSpPr>
        <p:spPr>
          <a:xfrm rot="10800000">
            <a:off x="8080725" y="3075125"/>
            <a:ext cx="447000" cy="391200"/>
          </a:xfrm>
          <a:prstGeom prst="bentArrow">
            <a:avLst>
              <a:gd fmla="val 25000" name="adj1"/>
              <a:gd fmla="val 25000" name="adj2"/>
              <a:gd fmla="val 25000" name="adj3"/>
              <a:gd fmla="val 43750" name="adj4"/>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7322025" y="3075125"/>
            <a:ext cx="758700" cy="50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 1.0</a:t>
            </a:r>
            <a:endParaRPr sz="1500">
              <a:latin typeface="Open Sans"/>
              <a:ea typeface="Open Sans"/>
              <a:cs typeface="Open Sans"/>
              <a:sym typeface="Open Sans"/>
            </a:endParaRPr>
          </a:p>
        </p:txBody>
      </p:sp>
      <p:sp>
        <p:nvSpPr>
          <p:cNvPr id="90" name="Google Shape;90;p16"/>
          <p:cNvSpPr txBox="1"/>
          <p:nvPr/>
        </p:nvSpPr>
        <p:spPr>
          <a:xfrm>
            <a:off x="6488400" y="3732575"/>
            <a:ext cx="18894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latin typeface="Open Sans"/>
                <a:ea typeface="Open Sans"/>
                <a:cs typeface="Open Sans"/>
                <a:sym typeface="Open Sans"/>
              </a:rPr>
              <a:t>Most Predictive</a:t>
            </a:r>
            <a:endParaRPr sz="1600" u="sng">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Description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IUCR</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Primary Type</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a:t>
            </a:r>
            <a:endParaRPr/>
          </a:p>
        </p:txBody>
      </p:sp>
      <p:sp>
        <p:nvSpPr>
          <p:cNvPr id="96" name="Google Shape;96;p17"/>
          <p:cNvSpPr txBox="1"/>
          <p:nvPr>
            <p:ph idx="1" type="body"/>
          </p:nvPr>
        </p:nvSpPr>
        <p:spPr>
          <a:xfrm>
            <a:off x="311700" y="1266325"/>
            <a:ext cx="2800200" cy="3508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Elbow method, distortion used to find k means</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K means clustering used on every combination of 2 features (k=3)</a:t>
            </a:r>
            <a:endParaRPr/>
          </a:p>
          <a:p>
            <a:pPr indent="-304165" lvl="1" marL="914400" rtl="0" algn="l">
              <a:spcBef>
                <a:spcPts val="0"/>
              </a:spcBef>
              <a:spcAft>
                <a:spcPts val="0"/>
              </a:spcAft>
              <a:buSzPct val="100000"/>
              <a:buChar char="○"/>
            </a:pPr>
            <a:r>
              <a:rPr lang="en"/>
              <a:t>Over 90 graphs generated </a:t>
            </a:r>
            <a:endParaRPr/>
          </a:p>
          <a:p>
            <a:pPr indent="-325755" lvl="0" marL="457200" rtl="0" algn="l">
              <a:spcBef>
                <a:spcPts val="0"/>
              </a:spcBef>
              <a:spcAft>
                <a:spcPts val="0"/>
              </a:spcAft>
              <a:buSzPct val="100000"/>
              <a:buChar char="●"/>
            </a:pPr>
            <a:r>
              <a:rPr lang="en"/>
              <a:t>Brief mention - </a:t>
            </a:r>
            <a:r>
              <a:rPr lang="en" u="sng">
                <a:solidFill>
                  <a:schemeClr val="hlink"/>
                </a:solidFill>
                <a:hlinkClick r:id="rId3"/>
              </a:rPr>
              <a:t>https://arxiv.org/ftp/cs/papers/0603/0603120.pdf</a:t>
            </a:r>
            <a:endParaRPr/>
          </a:p>
        </p:txBody>
      </p:sp>
      <p:pic>
        <p:nvPicPr>
          <p:cNvPr id="97" name="Google Shape;97;p17"/>
          <p:cNvPicPr preferRelativeResize="0"/>
          <p:nvPr/>
        </p:nvPicPr>
        <p:blipFill>
          <a:blip r:embed="rId4">
            <a:alphaModFix/>
          </a:blip>
          <a:stretch>
            <a:fillRect/>
          </a:stretch>
        </p:blipFill>
        <p:spPr>
          <a:xfrm>
            <a:off x="3358625" y="123350"/>
            <a:ext cx="5291950" cy="2873550"/>
          </a:xfrm>
          <a:prstGeom prst="rect">
            <a:avLst/>
          </a:prstGeom>
          <a:noFill/>
          <a:ln>
            <a:noFill/>
          </a:ln>
        </p:spPr>
      </p:pic>
      <p:pic>
        <p:nvPicPr>
          <p:cNvPr id="98" name="Google Shape;98;p17"/>
          <p:cNvPicPr preferRelativeResize="0"/>
          <p:nvPr/>
        </p:nvPicPr>
        <p:blipFill>
          <a:blip r:embed="rId5">
            <a:alphaModFix/>
          </a:blip>
          <a:stretch>
            <a:fillRect/>
          </a:stretch>
        </p:blipFill>
        <p:spPr>
          <a:xfrm>
            <a:off x="5539525" y="2996900"/>
            <a:ext cx="2989025" cy="201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04" name="Google Shape;104;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a:t>
            </a:r>
            <a:r>
              <a:rPr lang="en"/>
              <a:t>findings</a:t>
            </a:r>
            <a:r>
              <a:rPr lang="en"/>
              <a:t> are an example of the </a:t>
            </a:r>
            <a:r>
              <a:rPr i="1" lang="en"/>
              <a:t>No Free Lunch </a:t>
            </a:r>
            <a:r>
              <a:rPr lang="en"/>
              <a:t>theorem</a:t>
            </a:r>
            <a:endParaRPr/>
          </a:p>
          <a:p>
            <a:pPr indent="-317500" lvl="1" marL="914400" rtl="0" algn="l">
              <a:spcBef>
                <a:spcPts val="0"/>
              </a:spcBef>
              <a:spcAft>
                <a:spcPts val="0"/>
              </a:spcAft>
              <a:buSzPts val="1400"/>
              <a:buChar char="○"/>
            </a:pPr>
            <a:r>
              <a:rPr lang="en"/>
              <a:t>Just because we did K-Means clustering on the dataset, doesn’t mean that it was the best for the dataset</a:t>
            </a:r>
            <a:endParaRPr/>
          </a:p>
          <a:p>
            <a:pPr indent="-342900" lvl="0" marL="457200" rtl="0" algn="l">
              <a:spcBef>
                <a:spcPts val="0"/>
              </a:spcBef>
              <a:spcAft>
                <a:spcPts val="0"/>
              </a:spcAft>
              <a:buSzPts val="1800"/>
              <a:buChar char="●"/>
            </a:pPr>
            <a:r>
              <a:rPr lang="en"/>
              <a:t>The best number of clusters to create for this dataset was 3 based off of the </a:t>
            </a:r>
            <a:r>
              <a:rPr i="1" lang="en"/>
              <a:t>Elbow Method</a:t>
            </a:r>
            <a:endParaRPr/>
          </a:p>
          <a:p>
            <a:pPr indent="-342900" lvl="0" marL="457200" rtl="0" algn="l">
              <a:spcBef>
                <a:spcPts val="0"/>
              </a:spcBef>
              <a:spcAft>
                <a:spcPts val="0"/>
              </a:spcAft>
              <a:buSzPts val="1800"/>
              <a:buChar char="●"/>
            </a:pPr>
            <a:r>
              <a:rPr lang="en"/>
              <a:t>Though our dataset could be clustered when you label encode the columns, it may not always be ideal to perform clustering on categorical(discrete) data because the outcome might not be exactly meaningful.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