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07e4cf85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07e4cf8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4ddc3e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4ddc3e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87b1bb4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87b1bb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087b1bb4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087b1bb4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07e4cf8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07e4cf8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087b1bb4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087b1bb4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087b1bb4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087b1bb4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04ddc38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04ddc38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d869af1d3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d869af1d3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d869af1d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d869af1d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869af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869af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d869af1d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d869af1d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d869af1d3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d869af1d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4ddc3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4ddc3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869af1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869af1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869af1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869af1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869af1d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869af1d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869af1d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869af1d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d869af1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d869af1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869af1d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869af1d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voting patterns based on demography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Yee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Wood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88425" y="127275"/>
            <a:ext cx="37824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(Major Party Model)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88425" y="1609000"/>
            <a:ext cx="22998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65% Accurate at predicting if an electorate is a Liberal/ National coalition seat.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Major LNP determinants: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Positive:</a:t>
            </a:r>
            <a:endParaRPr sz="1150"/>
          </a:p>
          <a:p>
            <a:pPr indent="-29067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150"/>
              <a:t>Chrsitianity</a:t>
            </a:r>
            <a:endParaRPr sz="1150"/>
          </a:p>
          <a:p>
            <a:pPr indent="-2906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50"/>
              <a:t>Being Married</a:t>
            </a:r>
            <a:endParaRPr sz="1150"/>
          </a:p>
          <a:p>
            <a:pPr indent="-2906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50"/>
              <a:t>Secular beliefs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Negative:</a:t>
            </a:r>
            <a:endParaRPr sz="1150"/>
          </a:p>
          <a:p>
            <a:pPr indent="-29067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150"/>
              <a:t>Islam</a:t>
            </a:r>
            <a:endParaRPr sz="1150"/>
          </a:p>
          <a:p>
            <a:pPr indent="-2906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50"/>
              <a:t>Never being married</a:t>
            </a:r>
            <a:endParaRPr sz="1150"/>
          </a:p>
          <a:p>
            <a:pPr indent="-2906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50"/>
              <a:t>Not currently married</a:t>
            </a:r>
            <a:endParaRPr sz="1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94% Accurate at predicting if an electorate is Other.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225" y="681300"/>
            <a:ext cx="6545100" cy="4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85500"/>
            <a:ext cx="437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(Seat Type Model) 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53200" y="1526600"/>
            <a:ext cx="30411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61% Accurate at predicting if an electorate is a Marginal seat.</a:t>
            </a:r>
            <a:endParaRPr sz="122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924075"/>
            <a:ext cx="5323199" cy="40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302175"/>
            <a:ext cx="368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(Seat Type Model)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175" y="1187088"/>
            <a:ext cx="5147851" cy="33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54550" y="1624625"/>
            <a:ext cx="30000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87% Accurate at predicting if an electorate is a fairly safe Labor seat.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to the ALP category in the Major Party Model.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28000" y="169325"/>
            <a:ext cx="400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(Seat Type Model) 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10350" y="1676400"/>
            <a:ext cx="28080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84% Accurate at predicting if an electorate is a fairly safe Liberal/ National coalition seat.</a:t>
            </a:r>
            <a:endParaRPr sz="12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Religion features prominently.</a:t>
            </a:r>
            <a:endParaRPr sz="122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850" y="925025"/>
            <a:ext cx="4716624" cy="39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90800" y="106375"/>
            <a:ext cx="4381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(Seat Type Model)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87900" y="1594025"/>
            <a:ext cx="28464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90% Accurate at predicting if an electorate is a safe Labor seat.</a:t>
            </a:r>
            <a:endParaRPr sz="12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Religion is almost entirely the determining factor of whether we have a safe ALP seat.</a:t>
            </a:r>
            <a:endParaRPr sz="122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850" y="268550"/>
            <a:ext cx="4888776" cy="43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60625" y="441725"/>
            <a:ext cx="4044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(Seat Type Model)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404300" y="1654575"/>
            <a:ext cx="3000000" cy="2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81% Accurate at predicting if an electorate is a Liberal/ National coalition safe seat.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to LNP from Major Party Model.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Interesting contrast with Bachelor’s degree determining whether a seat is safe or fairly safe.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100" y="1170125"/>
            <a:ext cx="5382500" cy="3494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555600"/>
            <a:ext cx="374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(Seat Type Model)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594025"/>
            <a:ext cx="31023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97% Accurate at predicting if an electorate is an Other seat.</a:t>
            </a:r>
            <a:endParaRPr sz="12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Very weak coefficients, similar to Major Party Other with its issues.</a:t>
            </a:r>
            <a:endParaRPr sz="122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200" y="152400"/>
            <a:ext cx="45795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Non-regression models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Several non-regression models were evaluated,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K-Nearest Neighbours (KNN)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Decision Tree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Multi-layer Perceptron (MLP)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GridSearchCV was applied over hyper-parameter space for each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KFolds used for cross-validation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Multi-layer Perceptron model gave best accuracy (~79.6%)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87" y="1678901"/>
            <a:ext cx="4438326" cy="270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4460775" y="4379650"/>
            <a:ext cx="19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Non-regression model accuracies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perceptron model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Using a grid search, the hyperparameters that resulted in the highest accuracy were,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Solver: adam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Hidden layers: 2 x 200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Activation function: tanh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Reducing the feature set to 13 helped reduce problems of overfitting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175" y="448375"/>
            <a:ext cx="5643299" cy="4246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/>
          <p:nvPr/>
        </p:nvSpPr>
        <p:spPr>
          <a:xfrm>
            <a:off x="6558475" y="650475"/>
            <a:ext cx="288300" cy="3135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3242175" y="4695125"/>
            <a:ext cx="363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MLP model accuracies with different hyper-parameter sets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87900" y="1594025"/>
            <a:ext cx="33195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Overall accuracy of final model was ~83.4%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83.7% accuracy training vs. 81.3% accuracy testing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Based on permutation importance, the following features were most important,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Religion (Christianity)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Marital/relationship status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Elderly population (75-79 years)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Education (school-leavers, vocational, post-graduate)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Employment status (part-time)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Occupation (Mining and Government Sector)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600" y="2876550"/>
            <a:ext cx="5131799" cy="200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438" y="228600"/>
            <a:ext cx="2576133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3783600" y="4855150"/>
            <a:ext cx="471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used in final MLP model and importances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061450" y="2531525"/>
            <a:ext cx="19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Confusion matrix for final MLP model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Australian federal government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 stated in section 28 of the constitution, every 3 years the lower house must have an election called to determine which political party will hold office.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Senate seats last for 6 years but hold elections for half of the seats every 3 years on a rotational basis.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focus on predicting the lower house as that determines who is prime minister.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151 federal electorates.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Electoral seats are determined through vote counts via preference voting.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699316"/>
            <a:ext cx="3999900" cy="265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</a:t>
            </a:r>
            <a:r>
              <a:rPr lang="en"/>
              <a:t>achieve </a:t>
            </a:r>
            <a:r>
              <a:rPr lang="en"/>
              <a:t>our primary goal as well as one of our secondary goals 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models agree that the </a:t>
            </a:r>
            <a:r>
              <a:rPr lang="en"/>
              <a:t>proportion</a:t>
            </a:r>
            <a:r>
              <a:rPr lang="en"/>
              <a:t> of people who are Christian per CED is the most important factor.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Whilst disagreeing on specifics, both models agree on Religion &amp; Marital/ Relationship Status being the important factor.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 model had best overall </a:t>
            </a:r>
            <a:r>
              <a:rPr lang="en"/>
              <a:t>accuracy</a:t>
            </a:r>
            <a:r>
              <a:rPr lang="en"/>
              <a:t> compared to the Logistic Regression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MLP model is a black-box estimator, cannot be interpreted as easily as Logistic Regression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Caveats/Future Directions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factors that influence voting decisions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Popularity of specific candidates rather than parties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151 CEDs had both census and voting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looking at other elections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Difficulties predicting for minor parties and independents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</a:t>
            </a:r>
            <a:r>
              <a:rPr lang="en"/>
              <a:t>demography</a:t>
            </a:r>
            <a:r>
              <a:rPr lang="en"/>
              <a:t>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 prior census data and evaluate trends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237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Primary Goal: </a:t>
            </a:r>
            <a:r>
              <a:rPr lang="en"/>
              <a:t>To be able to accurately predict the outcome of a vote in an electorate based off of its demographics.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Secondary Goals: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Determine what are the key demographic factors that determine the political affiliation of an electorate.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Develop demographic profiles that are characteristic of a given political party’s strength in a particular electorate.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2016 National Census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by the Australian Bureau of Statistics (ABS)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Electoral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2019 Federal 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by the Australian Electoral Commission (AEC)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data can be extracted at the CED level and electoral data is provided at CED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Electorate redistributions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 or territory may redistribute the boundaries of electoral districts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is to balance electorate areas so they contain similar numbers of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be required if seat allocation is increased/decreased or due to population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84 electorates affected by redistributions between the 2016 census and the 2019 Federal 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2016 census data by electorate may not reflect the </a:t>
            </a:r>
            <a:r>
              <a:rPr lang="en"/>
              <a:t>demographics</a:t>
            </a:r>
            <a:r>
              <a:rPr lang="en"/>
              <a:t> as of the 2019 Federal election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South Australia redistribution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507" l="0" r="0" t="0"/>
          <a:stretch/>
        </p:blipFill>
        <p:spPr>
          <a:xfrm>
            <a:off x="344738" y="1180875"/>
            <a:ext cx="4086225" cy="35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1816" l="4742" r="6621" t="0"/>
          <a:stretch/>
        </p:blipFill>
        <p:spPr>
          <a:xfrm>
            <a:off x="4713038" y="1180875"/>
            <a:ext cx="4086224" cy="35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44750" y="4725275"/>
            <a:ext cx="38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CED boundaries before redistribution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713050" y="4725275"/>
            <a:ext cx="38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CED boundaries after redistribution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SA1s and CEDs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Statistical Area Level 1 (SA1) is a geographical area with an average population size of 400 people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ABS provides a correspondence of CEDs to SA1s in different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SA1 boundaries did </a:t>
            </a:r>
            <a:r>
              <a:rPr lang="en" u="sng"/>
              <a:t>not</a:t>
            </a:r>
            <a:r>
              <a:rPr lang="en"/>
              <a:t> change between 2016 and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Therefore, population totals can be aggregated by SA1 and </a:t>
            </a:r>
            <a:r>
              <a:rPr lang="en"/>
              <a:t>transferred</a:t>
            </a:r>
            <a:r>
              <a:rPr lang="en"/>
              <a:t> between CEDs where the CED boundary changed between 2016 and 2019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65" y="997350"/>
            <a:ext cx="3759374" cy="38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800900" y="4806350"/>
            <a:ext cx="39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Electorate of Macarthur (CED boundaries in blue, SA1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boundaries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red)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07475"/>
            <a:ext cx="41841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Sets of Models were developed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Party Model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Divides seats into 3 categories (ALP, LNP &amp; Other)</a:t>
            </a:r>
            <a:endParaRPr sz="1200"/>
          </a:p>
        </p:txBody>
      </p:sp>
      <p:sp>
        <p:nvSpPr>
          <p:cNvPr id="115" name="Google Shape;115;p20"/>
          <p:cNvSpPr txBox="1"/>
          <p:nvPr/>
        </p:nvSpPr>
        <p:spPr>
          <a:xfrm>
            <a:off x="4784050" y="1407475"/>
            <a:ext cx="40020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Seat Type Model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Further divides seat into their strength of victory based off of AEC definitions: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Marginal (50-56% Win)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Fairly Safe (56-60% Win)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Safe (60%+ Win)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gives us a total of 6 categories: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Marginal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Fairly Safe ALP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Fairly Safe LNP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Safe ALP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Safe LNP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49225" y="3107075"/>
            <a:ext cx="41841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Both models start on 138 variables.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Variables are from the normed master DataFrame.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RFE feature selection whittles down these variables into only the most important.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The interpretation of the model will be how proportions of specified demographics determine the category.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85750" y="172175"/>
            <a:ext cx="41268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(Major Party Model)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57950" y="1504175"/>
            <a:ext cx="28080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/>
              <a:t>Major Party Model</a:t>
            </a:r>
            <a:endParaRPr sz="1150"/>
          </a:p>
          <a:p>
            <a:pPr indent="-3016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Overall Model Accuracy is 67%.</a:t>
            </a:r>
            <a:endParaRPr sz="11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16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Predicts an LNP Victory (103 to LNP, 48 to ALP)</a:t>
            </a:r>
            <a:endParaRPr sz="1150"/>
          </a:p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61% Accurate at predicting if an electorate is a Labor seat.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50"/>
              <a:t>Major ALP determinants: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50"/>
              <a:t>Positive:</a:t>
            </a:r>
            <a:endParaRPr sz="1150"/>
          </a:p>
          <a:p>
            <a:pPr indent="-3016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0"/>
              <a:buChar char="-"/>
            </a:pPr>
            <a:r>
              <a:rPr lang="en" sz="1150"/>
              <a:t>Never being married</a:t>
            </a:r>
            <a:endParaRPr sz="1150"/>
          </a:p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/>
              <a:t>Islam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50"/>
              <a:t>Negative:</a:t>
            </a:r>
            <a:endParaRPr sz="1150"/>
          </a:p>
          <a:p>
            <a:pPr indent="-3016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0"/>
              <a:buChar char="-"/>
            </a:pPr>
            <a:r>
              <a:rPr lang="en" sz="1150"/>
              <a:t>Christianity</a:t>
            </a:r>
            <a:endParaRPr sz="115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950" y="1153375"/>
            <a:ext cx="5742426" cy="32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