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89" r:id="rId4"/>
  </p:sldMasterIdLst>
  <p:notesMasterIdLst>
    <p:notesMasterId r:id="rId13"/>
  </p:notesMasterIdLst>
  <p:sldIdLst>
    <p:sldId id="282" r:id="rId5"/>
    <p:sldId id="287" r:id="rId6"/>
    <p:sldId id="285" r:id="rId7"/>
    <p:sldId id="288" r:id="rId8"/>
    <p:sldId id="284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0" d="100"/>
          <a:sy n="100" d="100"/>
        </p:scale>
        <p:origin x="12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D57F0-7E5C-4BCF-A898-AA31FDF0B07C}" type="datetimeFigureOut">
              <a:rPr lang="en-SG" smtClean="0"/>
              <a:t>14/10/2020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5CB7A-F1DA-4430-908D-D6D9918CCC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78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86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350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039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711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497495-0637-405E-AE64-5CC7506D51F5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2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202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343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9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57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857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486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D291B17-9318-49DB-B28B-6E5994AE9581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283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794" r:id="rId5"/>
    <p:sldLayoutId id="2147484795" r:id="rId6"/>
    <p:sldLayoutId id="2147484796" r:id="rId7"/>
    <p:sldLayoutId id="2147484797" r:id="rId8"/>
    <p:sldLayoutId id="2147484798" r:id="rId9"/>
    <p:sldLayoutId id="2147484799" r:id="rId10"/>
    <p:sldLayoutId id="2147484800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8486" y="2597150"/>
            <a:ext cx="3060668" cy="315779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Everyday Grocery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486" y="537210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Nicholas yang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BC625F-FF46-460A-BEA0-B6F2E66F2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8"/>
          <a:stretch/>
        </p:blipFill>
        <p:spPr>
          <a:xfrm>
            <a:off x="0" y="0"/>
            <a:ext cx="7962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031D-00B4-4C61-8B7D-22B3EAFF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440B-F858-4BB8-8DE4-71C57E399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312" y="3966274"/>
            <a:ext cx="3555084" cy="2476500"/>
          </a:xfrm>
        </p:spPr>
        <p:txBody>
          <a:bodyPr>
            <a:normAutofit/>
          </a:bodyPr>
          <a:lstStyle/>
          <a:p>
            <a:r>
              <a:rPr lang="en-SG" sz="1800" dirty="0"/>
              <a:t>Everyday Grocery Market is a </a:t>
            </a:r>
            <a:r>
              <a:rPr lang="en-SG" sz="1800" b="1" dirty="0"/>
              <a:t>new</a:t>
            </a:r>
            <a:r>
              <a:rPr lang="en-SG" sz="1800" dirty="0"/>
              <a:t> player in Singapore</a:t>
            </a:r>
          </a:p>
          <a:p>
            <a:pPr lvl="1"/>
            <a:r>
              <a:rPr lang="en-SG" sz="1600" dirty="0"/>
              <a:t>3 Outlets</a:t>
            </a:r>
          </a:p>
          <a:p>
            <a:pPr lvl="2"/>
            <a:r>
              <a:rPr lang="en-SG" sz="1400" dirty="0"/>
              <a:t>Yishun</a:t>
            </a:r>
          </a:p>
          <a:p>
            <a:pPr lvl="2"/>
            <a:r>
              <a:rPr lang="en-SG" sz="1400" dirty="0"/>
              <a:t>Newton</a:t>
            </a:r>
          </a:p>
          <a:p>
            <a:pPr lvl="2"/>
            <a:r>
              <a:rPr lang="en-SG" sz="1400" dirty="0"/>
              <a:t>Marsiling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D28D4-E398-4511-90B1-3BA9D1909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719" y="5029200"/>
            <a:ext cx="1295189" cy="13208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E9120C-5F1E-43D7-A5BF-FAE91B5CAF63}"/>
              </a:ext>
            </a:extLst>
          </p:cNvPr>
          <p:cNvSpPr txBox="1">
            <a:spLocks/>
          </p:cNvSpPr>
          <p:nvPr/>
        </p:nvSpPr>
        <p:spPr>
          <a:xfrm>
            <a:off x="7512626" y="5029200"/>
            <a:ext cx="4038024" cy="1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 dirty="0"/>
              <a:t>Objective</a:t>
            </a:r>
            <a:r>
              <a:rPr lang="en-SG" dirty="0"/>
              <a:t> : To gain membership &amp; market share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F1614D-8000-4A47-AC9E-FAB951740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343" y="2725547"/>
            <a:ext cx="1433940" cy="105905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AAAB08-ED13-4504-BEC8-6F3CFC646762}"/>
              </a:ext>
            </a:extLst>
          </p:cNvPr>
          <p:cNvSpPr txBox="1">
            <a:spLocks/>
          </p:cNvSpPr>
          <p:nvPr/>
        </p:nvSpPr>
        <p:spPr>
          <a:xfrm>
            <a:off x="7512626" y="2543874"/>
            <a:ext cx="4038024" cy="1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 dirty="0"/>
              <a:t>Audience</a:t>
            </a:r>
            <a:r>
              <a:rPr lang="en-SG" dirty="0"/>
              <a:t> : Sales &amp; Marketing Director &amp; Teams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450AC7-6EE7-4EDD-9692-28EA0817E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749" y="2385314"/>
            <a:ext cx="1492211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5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4768-76E2-480D-87D2-C6A6B4BE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5E31-8829-4C42-9E4D-D67D36F2A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74196"/>
            <a:ext cx="7394408" cy="3678303"/>
          </a:xfrm>
        </p:spPr>
        <p:txBody>
          <a:bodyPr/>
          <a:lstStyle/>
          <a:p>
            <a:r>
              <a:rPr lang="en-SG" dirty="0"/>
              <a:t>We are only in the market for </a:t>
            </a:r>
            <a:r>
              <a:rPr lang="en-SG" b="1" dirty="0"/>
              <a:t>3</a:t>
            </a:r>
            <a:r>
              <a:rPr lang="en-SG" dirty="0"/>
              <a:t> months</a:t>
            </a:r>
          </a:p>
          <a:p>
            <a:r>
              <a:rPr lang="en-SG" dirty="0"/>
              <a:t>Membership engagement is low</a:t>
            </a:r>
            <a:r>
              <a:rPr lang="en-SG" b="1" dirty="0"/>
              <a:t>(~50%)</a:t>
            </a:r>
          </a:p>
          <a:p>
            <a:r>
              <a:rPr lang="en-SG" dirty="0"/>
              <a:t>Data is limited 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b="1" dirty="0"/>
              <a:t>Data Preparation</a:t>
            </a:r>
          </a:p>
          <a:p>
            <a:r>
              <a:rPr lang="en-SG" dirty="0"/>
              <a:t>Data collected is clean except the date format, which cause a confusion of data</a:t>
            </a:r>
          </a:p>
          <a:p>
            <a:pPr lvl="1"/>
            <a:r>
              <a:rPr lang="en-SG" dirty="0"/>
              <a:t>Data is cleaned and ready to be analyse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DE6B5-E040-42A5-BF1D-0865BF02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949" y="2806699"/>
            <a:ext cx="3130463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5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BCFC-8EB8-4681-8C46-2D3D60FCA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dirty="0"/>
              <a:t>Our interactive 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5BB048-37B5-4BEE-9C15-87109DF7A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50" y="3302000"/>
            <a:ext cx="2882900" cy="2882900"/>
          </a:xfrm>
          <a:prstGeom prst="rect">
            <a:avLst/>
          </a:prstGeom>
          <a:noFill/>
          <a:effectLst>
            <a:outerShdw blurRad="50800" dist="50800" dir="5400000" sx="105000" sy="105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291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967A-AE1D-4C1A-A1FD-1884E7C4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834" y="429106"/>
            <a:ext cx="11029616" cy="1188720"/>
          </a:xfrm>
        </p:spPr>
        <p:txBody>
          <a:bodyPr/>
          <a:lstStyle/>
          <a:p>
            <a:r>
              <a:rPr lang="en-SG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CA52E-4866-4555-8AC3-3F85BC6D4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>
                <a:solidFill>
                  <a:srgbClr val="FF0000"/>
                </a:solidFill>
              </a:rPr>
              <a:t>54.02%</a:t>
            </a:r>
            <a:r>
              <a:rPr lang="en-SG" b="1" dirty="0"/>
              <a:t> </a:t>
            </a:r>
            <a:r>
              <a:rPr lang="en-SG" dirty="0">
                <a:solidFill>
                  <a:schemeClr val="tx1"/>
                </a:solidFill>
              </a:rPr>
              <a:t>of members get products from </a:t>
            </a:r>
            <a:r>
              <a:rPr lang="en-SG" b="1" dirty="0">
                <a:solidFill>
                  <a:srgbClr val="FF0000"/>
                </a:solidFill>
              </a:rPr>
              <a:t>F&amp;B. </a:t>
            </a:r>
            <a:endParaRPr lang="en-SG" b="1" dirty="0">
              <a:solidFill>
                <a:schemeClr val="tx1"/>
              </a:solidFill>
            </a:endParaRPr>
          </a:p>
          <a:p>
            <a:r>
              <a:rPr lang="en-SG" b="1" dirty="0">
                <a:solidFill>
                  <a:srgbClr val="FF0000"/>
                </a:solidFill>
              </a:rPr>
              <a:t>55.33% </a:t>
            </a:r>
            <a:r>
              <a:rPr lang="en-SG" dirty="0">
                <a:solidFill>
                  <a:schemeClr val="tx1"/>
                </a:solidFill>
              </a:rPr>
              <a:t>of</a:t>
            </a:r>
            <a:r>
              <a:rPr lang="en-SG" b="1" dirty="0">
                <a:solidFill>
                  <a:schemeClr val="tx1"/>
                </a:solidFill>
              </a:rPr>
              <a:t> </a:t>
            </a:r>
            <a:r>
              <a:rPr lang="en-SG" dirty="0">
                <a:solidFill>
                  <a:schemeClr val="tx1"/>
                </a:solidFill>
              </a:rPr>
              <a:t>members gave </a:t>
            </a:r>
            <a:r>
              <a:rPr lang="en-SG" b="1" dirty="0">
                <a:solidFill>
                  <a:srgbClr val="FF0000"/>
                </a:solidFill>
              </a:rPr>
              <a:t>Rating of 5 or less</a:t>
            </a:r>
          </a:p>
          <a:p>
            <a:r>
              <a:rPr lang="en-SG" b="1" dirty="0">
                <a:solidFill>
                  <a:srgbClr val="FF0000"/>
                </a:solidFill>
              </a:rPr>
              <a:t>48.61% </a:t>
            </a:r>
            <a:r>
              <a:rPr lang="en-SG" dirty="0">
                <a:solidFill>
                  <a:schemeClr val="tx1"/>
                </a:solidFill>
              </a:rPr>
              <a:t>of</a:t>
            </a:r>
            <a:r>
              <a:rPr lang="en-SG" b="1" dirty="0">
                <a:solidFill>
                  <a:schemeClr val="tx1"/>
                </a:solidFill>
              </a:rPr>
              <a:t> </a:t>
            </a:r>
            <a:r>
              <a:rPr lang="en-SG" dirty="0">
                <a:solidFill>
                  <a:schemeClr val="tx1"/>
                </a:solidFill>
              </a:rPr>
              <a:t>members gave</a:t>
            </a:r>
            <a:r>
              <a:rPr lang="en-SG" b="1" dirty="0">
                <a:solidFill>
                  <a:schemeClr val="tx1"/>
                </a:solidFill>
              </a:rPr>
              <a:t> </a:t>
            </a:r>
            <a:r>
              <a:rPr lang="en-SG" b="1" dirty="0">
                <a:solidFill>
                  <a:srgbClr val="FF0000"/>
                </a:solidFill>
              </a:rPr>
              <a:t>Rating of 6 or above </a:t>
            </a:r>
          </a:p>
          <a:p>
            <a:r>
              <a:rPr lang="en-SG" b="1" dirty="0">
                <a:solidFill>
                  <a:srgbClr val="FF0000"/>
                </a:solidFill>
              </a:rPr>
              <a:t>55.31% </a:t>
            </a:r>
            <a:r>
              <a:rPr lang="en-SG" dirty="0">
                <a:solidFill>
                  <a:schemeClr val="tx1"/>
                </a:solidFill>
              </a:rPr>
              <a:t>of</a:t>
            </a:r>
            <a:r>
              <a:rPr lang="en-SG" b="1" dirty="0">
                <a:solidFill>
                  <a:schemeClr val="tx1"/>
                </a:solidFill>
              </a:rPr>
              <a:t> </a:t>
            </a:r>
            <a:r>
              <a:rPr lang="en-SG" dirty="0">
                <a:solidFill>
                  <a:schemeClr val="tx1"/>
                </a:solidFill>
              </a:rPr>
              <a:t>members use</a:t>
            </a:r>
            <a:r>
              <a:rPr lang="en-SG" b="1" dirty="0">
                <a:solidFill>
                  <a:srgbClr val="FF0000"/>
                </a:solidFill>
              </a:rPr>
              <a:t> Credit card on F&amp;B the most</a:t>
            </a:r>
          </a:p>
          <a:p>
            <a:r>
              <a:rPr lang="en-SG" b="1" dirty="0">
                <a:solidFill>
                  <a:srgbClr val="FF0000"/>
                </a:solidFill>
              </a:rPr>
              <a:t>46.67%</a:t>
            </a:r>
            <a:r>
              <a:rPr lang="en-SG" dirty="0">
                <a:solidFill>
                  <a:schemeClr val="tx1"/>
                </a:solidFill>
              </a:rPr>
              <a:t> of</a:t>
            </a:r>
            <a:r>
              <a:rPr lang="en-SG" b="1" dirty="0">
                <a:solidFill>
                  <a:schemeClr val="tx1"/>
                </a:solidFill>
              </a:rPr>
              <a:t> </a:t>
            </a:r>
            <a:r>
              <a:rPr lang="en-SG" dirty="0">
                <a:solidFill>
                  <a:schemeClr val="tx1"/>
                </a:solidFill>
              </a:rPr>
              <a:t>members use</a:t>
            </a:r>
            <a:r>
              <a:rPr lang="en-SG" b="1" dirty="0">
                <a:solidFill>
                  <a:srgbClr val="FF0000"/>
                </a:solidFill>
              </a:rPr>
              <a:t> E-wallet on Home &amp; lifestyle the most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38795-EB23-4E84-B603-88ED39F5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483" y="2546350"/>
            <a:ext cx="3116629" cy="34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2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C44F-108D-4899-AEA7-287E246A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solutions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0E0093-798F-42BB-8D99-76B4EDFF4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742334"/>
            <a:ext cx="1363528" cy="13652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401E8C-5407-4431-A548-74DA48C0F34B}"/>
              </a:ext>
            </a:extLst>
          </p:cNvPr>
          <p:cNvSpPr txBox="1"/>
          <p:nvPr/>
        </p:nvSpPr>
        <p:spPr>
          <a:xfrm>
            <a:off x="2187022" y="2869290"/>
            <a:ext cx="3810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Run </a:t>
            </a:r>
            <a:r>
              <a:rPr lang="en-SG" sz="2000" b="1" dirty="0"/>
              <a:t>marketing</a:t>
            </a:r>
            <a:r>
              <a:rPr lang="en-SG" dirty="0"/>
              <a:t> campaign on festive(Chinese New Year, Christmas, etc…)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1D1828-A926-47E6-9BAB-F4310B926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12266" y="2845298"/>
            <a:ext cx="884590" cy="12827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11EF29-C737-46CC-A3BA-8D1D41446DB7}"/>
              </a:ext>
            </a:extLst>
          </p:cNvPr>
          <p:cNvSpPr txBox="1"/>
          <p:nvPr/>
        </p:nvSpPr>
        <p:spPr>
          <a:xfrm>
            <a:off x="7912100" y="2809406"/>
            <a:ext cx="413734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For lower ratings which is 5 or less, we need to gather on </a:t>
            </a:r>
            <a:r>
              <a:rPr lang="en-SG" sz="2000" b="1" dirty="0"/>
              <a:t>feedback</a:t>
            </a:r>
            <a:r>
              <a:rPr lang="en-SG" dirty="0"/>
              <a:t> on what to improve to increase the ratings</a:t>
            </a:r>
          </a:p>
          <a:p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0DA29F-7A46-48ED-9A2B-529ECD089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88" y="4891695"/>
            <a:ext cx="1934636" cy="13652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F5DA37-7B92-4C36-8EDB-8D67D6FD6D1C}"/>
              </a:ext>
            </a:extLst>
          </p:cNvPr>
          <p:cNvSpPr txBox="1"/>
          <p:nvPr/>
        </p:nvSpPr>
        <p:spPr>
          <a:xfrm>
            <a:off x="2274724" y="4738524"/>
            <a:ext cx="381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Increase the </a:t>
            </a:r>
            <a:r>
              <a:rPr lang="en-SG" sz="2000" b="1" dirty="0"/>
              <a:t>incentive/benefit for our members</a:t>
            </a:r>
            <a:endParaRPr lang="en-SG" b="1" dirty="0"/>
          </a:p>
          <a:p>
            <a:r>
              <a:rPr lang="en-SG" dirty="0"/>
              <a:t>E.g. 2x points collection if more than 5 transactions and total more than $300 spent</a:t>
            </a:r>
          </a:p>
          <a:p>
            <a:endParaRPr lang="en-SG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5745792-2FE0-425A-B500-524BBC71D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454" y="4891694"/>
            <a:ext cx="1365251" cy="13652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018F729-BFBF-4EA9-A620-8E8B29A0D92B}"/>
              </a:ext>
            </a:extLst>
          </p:cNvPr>
          <p:cNvSpPr txBox="1"/>
          <p:nvPr/>
        </p:nvSpPr>
        <p:spPr>
          <a:xfrm>
            <a:off x="7909435" y="4798547"/>
            <a:ext cx="3810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Bring in </a:t>
            </a:r>
            <a:r>
              <a:rPr lang="en-SG" sz="2000" b="1" dirty="0"/>
              <a:t>more variety of F&amp;B </a:t>
            </a:r>
            <a:r>
              <a:rPr lang="en-SG" dirty="0"/>
              <a:t>to bring in more customers as majority of our customers are making purchase on F&amp;B</a:t>
            </a:r>
          </a:p>
          <a:p>
            <a:endParaRPr lang="en-SG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E58BA99-811F-44ED-A8A2-0779393648F9}"/>
              </a:ext>
            </a:extLst>
          </p:cNvPr>
          <p:cNvSpPr txBox="1">
            <a:spLocks/>
          </p:cNvSpPr>
          <p:nvPr/>
        </p:nvSpPr>
        <p:spPr>
          <a:xfrm>
            <a:off x="181952" y="2231161"/>
            <a:ext cx="2250908" cy="476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sz="2000" u="sng" dirty="0"/>
              <a:t>Marketing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789098D8-5879-46A9-95D8-FA198199A094}"/>
              </a:ext>
            </a:extLst>
          </p:cNvPr>
          <p:cNvSpPr txBox="1">
            <a:spLocks/>
          </p:cNvSpPr>
          <p:nvPr/>
        </p:nvSpPr>
        <p:spPr>
          <a:xfrm>
            <a:off x="5871626" y="2231161"/>
            <a:ext cx="2250908" cy="476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sz="2000" u="sng" dirty="0"/>
              <a:t>Feedback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6E563EE9-485F-454E-A035-0DBF8F5C5B53}"/>
              </a:ext>
            </a:extLst>
          </p:cNvPr>
          <p:cNvSpPr txBox="1">
            <a:spLocks/>
          </p:cNvSpPr>
          <p:nvPr/>
        </p:nvSpPr>
        <p:spPr>
          <a:xfrm>
            <a:off x="181952" y="4305861"/>
            <a:ext cx="2250908" cy="476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sz="2000" u="sng" dirty="0"/>
              <a:t>membership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2767918-EDE3-4285-8031-F164D61E29FA}"/>
              </a:ext>
            </a:extLst>
          </p:cNvPr>
          <p:cNvSpPr txBox="1">
            <a:spLocks/>
          </p:cNvSpPr>
          <p:nvPr/>
        </p:nvSpPr>
        <p:spPr>
          <a:xfrm>
            <a:off x="5926588" y="4305861"/>
            <a:ext cx="2250908" cy="476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sz="2000" u="sng" dirty="0"/>
              <a:t>Variety</a:t>
            </a:r>
          </a:p>
        </p:txBody>
      </p:sp>
    </p:spTree>
    <p:extLst>
      <p:ext uri="{BB962C8B-B14F-4D97-AF65-F5344CB8AC3E}">
        <p14:creationId xmlns:p14="http://schemas.microsoft.com/office/powerpoint/2010/main" val="170661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D396-C74A-4746-86BB-7A068EE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solutions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8CE98-BA86-44AE-B5D3-EF8145D20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292" y="2741218"/>
            <a:ext cx="1806637" cy="14732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E2CE54-1EA1-4FC7-834A-6F4FD33471DC}"/>
              </a:ext>
            </a:extLst>
          </p:cNvPr>
          <p:cNvSpPr txBox="1"/>
          <p:nvPr/>
        </p:nvSpPr>
        <p:spPr>
          <a:xfrm>
            <a:off x="463551" y="4227118"/>
            <a:ext cx="5632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More members use credit card as payment, this could potentially allow </a:t>
            </a:r>
            <a:r>
              <a:rPr lang="en-SG" b="1" dirty="0"/>
              <a:t>collaboration</a:t>
            </a:r>
            <a:r>
              <a:rPr lang="en-SG" dirty="0"/>
              <a:t> with credit card vendors to launch </a:t>
            </a:r>
            <a:r>
              <a:rPr lang="en-SG" b="1" dirty="0"/>
              <a:t>exclusive programme</a:t>
            </a:r>
          </a:p>
          <a:p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4B6A3-0C77-4C96-89D2-26BE653F84C5}"/>
              </a:ext>
            </a:extLst>
          </p:cNvPr>
          <p:cNvSpPr txBox="1"/>
          <p:nvPr/>
        </p:nvSpPr>
        <p:spPr>
          <a:xfrm>
            <a:off x="6095999" y="4227118"/>
            <a:ext cx="5632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With the </a:t>
            </a:r>
            <a:r>
              <a:rPr lang="en-SG" b="1" dirty="0"/>
              <a:t>government initiative of digital payment</a:t>
            </a:r>
            <a:r>
              <a:rPr lang="en-SG" dirty="0"/>
              <a:t>, there are also more membership using E-wallet for their purchase, this would also allow us to discuss </a:t>
            </a:r>
            <a:r>
              <a:rPr lang="en-SG" b="1" dirty="0"/>
              <a:t>opportunity</a:t>
            </a:r>
            <a:r>
              <a:rPr lang="en-SG" dirty="0"/>
              <a:t> to tie up the e-wallet vendors with our </a:t>
            </a:r>
            <a:r>
              <a:rPr lang="en-SG" b="1" dirty="0"/>
              <a:t>membership incentive/benefits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E-wallet’s top category is </a:t>
            </a:r>
            <a:r>
              <a:rPr lang="en-SG" b="1" dirty="0"/>
              <a:t>Home &amp; Living</a:t>
            </a:r>
            <a:r>
              <a:rPr lang="en-SG" dirty="0"/>
              <a:t>, bigger purchase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E1207BC-BEAE-46A5-97E6-14EC4DD43243}"/>
              </a:ext>
            </a:extLst>
          </p:cNvPr>
          <p:cNvSpPr txBox="1">
            <a:spLocks/>
          </p:cNvSpPr>
          <p:nvPr/>
        </p:nvSpPr>
        <p:spPr>
          <a:xfrm>
            <a:off x="4970546" y="1296516"/>
            <a:ext cx="2250908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sz="2000" b="1" u="sng" dirty="0"/>
              <a:t>Vendors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2BB798-0278-426E-94BE-5049B5411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039" y="2741217"/>
            <a:ext cx="1572371" cy="147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2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5336DD-FFDF-482C-AA92-D07F4A57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C17A-A170-458B-A5B1-D459F572C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9600" dirty="0"/>
              <a:t>THE 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98D1D5-D840-4494-BD95-9485D6197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0239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1492</TotalTime>
  <Words>311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</vt:lpstr>
      <vt:lpstr>Everyday Grocery market</vt:lpstr>
      <vt:lpstr>Our story</vt:lpstr>
      <vt:lpstr>Problems </vt:lpstr>
      <vt:lpstr>Our interactive dashboard</vt:lpstr>
      <vt:lpstr>Observations</vt:lpstr>
      <vt:lpstr>solutions</vt:lpstr>
      <vt:lpstr>solutions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Nicholas Yang</dc:creator>
  <cp:lastModifiedBy>Nicholas Yang</cp:lastModifiedBy>
  <cp:revision>25</cp:revision>
  <dcterms:created xsi:type="dcterms:W3CDTF">2020-10-13T08:13:19Z</dcterms:created>
  <dcterms:modified xsi:type="dcterms:W3CDTF">2020-10-14T09:05:21Z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