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0" r:id="rId2"/>
    <p:sldId id="435" r:id="rId3"/>
    <p:sldId id="480" r:id="rId4"/>
    <p:sldId id="437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5" r:id="rId19"/>
    <p:sldId id="494" r:id="rId20"/>
    <p:sldId id="496" r:id="rId21"/>
    <p:sldId id="497" r:id="rId22"/>
    <p:sldId id="498" r:id="rId23"/>
    <p:sldId id="500" r:id="rId24"/>
    <p:sldId id="499" r:id="rId25"/>
    <p:sldId id="501" r:id="rId26"/>
    <p:sldId id="502" r:id="rId27"/>
    <p:sldId id="503" r:id="rId28"/>
    <p:sldId id="504" r:id="rId29"/>
    <p:sldId id="479" r:id="rId30"/>
  </p:sldIdLst>
  <p:sldSz cx="9144000" cy="6858000" type="screen4x3"/>
  <p:notesSz cx="9601200" cy="150876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BE15DF-631E-4F61-AC22-A9EA291493CB}">
          <p14:sldIdLst>
            <p14:sldId id="260"/>
            <p14:sldId id="435"/>
            <p14:sldId id="480"/>
            <p14:sldId id="437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500"/>
            <p14:sldId id="499"/>
            <p14:sldId id="501"/>
            <p14:sldId id="502"/>
            <p14:sldId id="503"/>
            <p14:sldId id="504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  <p:cmAuthor id="1" name="ml" initials="m" lastIdx="1" clrIdx="1">
    <p:extLst>
      <p:ext uri="{19B8F6BF-5375-455C-9EA6-DF929625EA0E}">
        <p15:presenceInfo xmlns:p15="http://schemas.microsoft.com/office/powerpoint/2012/main" userId="m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93F1"/>
    <a:srgbClr val="BDC6C7"/>
    <a:srgbClr val="FF6600"/>
    <a:srgbClr val="FF0000"/>
    <a:srgbClr val="F5801F"/>
    <a:srgbClr val="D0D8E8"/>
    <a:srgbClr val="E9EDF4"/>
    <a:srgbClr val="CC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0" autoAdjust="0"/>
    <p:restoredTop sz="89189" autoAdjust="0"/>
  </p:normalViewPr>
  <p:slideViewPr>
    <p:cSldViewPr snapToObjects="1">
      <p:cViewPr varScale="1">
        <p:scale>
          <a:sx n="111" d="100"/>
          <a:sy n="111" d="100"/>
        </p:scale>
        <p:origin x="108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4159529" cy="755229"/>
          </a:xfrm>
          <a:prstGeom prst="rect">
            <a:avLst/>
          </a:prstGeom>
        </p:spPr>
        <p:txBody>
          <a:bodyPr vert="horz" lIns="134519" tIns="67260" rIns="134519" bIns="6726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9387" y="5"/>
            <a:ext cx="4159529" cy="755229"/>
          </a:xfrm>
          <a:prstGeom prst="rect">
            <a:avLst/>
          </a:prstGeom>
        </p:spPr>
        <p:txBody>
          <a:bodyPr vert="horz" lIns="134519" tIns="67260" rIns="134519" bIns="6726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8898DE5B-3993-48A5-AD2A-B68F2E9253E7}" type="datetimeFigureOut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" y="14329968"/>
            <a:ext cx="4159529" cy="755224"/>
          </a:xfrm>
          <a:prstGeom prst="rect">
            <a:avLst/>
          </a:prstGeom>
        </p:spPr>
        <p:txBody>
          <a:bodyPr vert="horz" lIns="134519" tIns="67260" rIns="134519" bIns="6726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9387" y="14329968"/>
            <a:ext cx="4159529" cy="755224"/>
          </a:xfrm>
          <a:prstGeom prst="rect">
            <a:avLst/>
          </a:prstGeom>
        </p:spPr>
        <p:txBody>
          <a:bodyPr vert="horz" lIns="134519" tIns="67260" rIns="134519" bIns="6726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34B60DB3-FC19-417F-B8F6-A152151147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1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1:06:1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19439 0 0,'0'0'1728'0'0,"-8"0"-1384"0"0,-4 0-280 0 0,0-4-64 0 0,4 0 120 0 0,0 4 8 0 0,8 0 0 0 0,0 0 0 0 0,0 0-1256 0 0,0 0-248 0 0,5-3-56 0 0,6 3-5967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5T12:52:2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65 17679 0 0,'-5'-11'504'0'0,"-2"3"104"0"0,2-2-488 0 0,-2 2-120 0 0,-2 2 0 0 0,2-1 0 0 0,2 3 376 0 0,5 4 48 0 0,0 0 16 0 0,-4-7 0 0 0,4 7-328 0 0,-8-4-112 0 0,8 4 72 0 0,0 0-72 0 0,0 0-472 0 0,0 0-136 0 0,0 0-24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4159529" cy="755229"/>
          </a:xfrm>
          <a:prstGeom prst="rect">
            <a:avLst/>
          </a:prstGeom>
        </p:spPr>
        <p:txBody>
          <a:bodyPr vert="horz" lIns="134519" tIns="67260" rIns="134519" bIns="6726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439387" y="5"/>
            <a:ext cx="4159529" cy="755229"/>
          </a:xfrm>
          <a:prstGeom prst="rect">
            <a:avLst/>
          </a:prstGeom>
        </p:spPr>
        <p:txBody>
          <a:bodyPr vert="horz" lIns="134519" tIns="67260" rIns="134519" bIns="6726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361EFB91-37CB-487F-BC57-FB4342EF21F1}" type="datetimeFigureOut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1127125"/>
            <a:ext cx="7550150" cy="5662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4519" tIns="67260" rIns="134519" bIns="6726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59896" y="7166187"/>
            <a:ext cx="7681416" cy="6792195"/>
          </a:xfrm>
          <a:prstGeom prst="rect">
            <a:avLst/>
          </a:prstGeom>
        </p:spPr>
        <p:txBody>
          <a:bodyPr vert="horz" lIns="134519" tIns="67260" rIns="134519" bIns="6726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" y="14329968"/>
            <a:ext cx="4159529" cy="755224"/>
          </a:xfrm>
          <a:prstGeom prst="rect">
            <a:avLst/>
          </a:prstGeom>
        </p:spPr>
        <p:txBody>
          <a:bodyPr vert="horz" lIns="134519" tIns="67260" rIns="134519" bIns="6726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439387" y="14329968"/>
            <a:ext cx="4159529" cy="755224"/>
          </a:xfrm>
          <a:prstGeom prst="rect">
            <a:avLst/>
          </a:prstGeom>
        </p:spPr>
        <p:txBody>
          <a:bodyPr vert="horz" lIns="134519" tIns="67260" rIns="134519" bIns="6726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23717795-CACC-4A0F-9052-EEEBD6822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7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0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9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7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24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82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6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24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0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1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6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3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8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8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17795-CACC-4A0F-9052-EEEBD682239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50629-195A-4506-B83C-07B0D58BAA1B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5E26-733E-4368-B721-106BDA678C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3B10E-0D41-4301-BF36-FB1AF5A8D56D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6F130-DC0D-4592-AABE-B4AC62205B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F7255-E035-41EE-9FFC-3C4E3EDCA62F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04248-6C23-4907-AE4A-A855F8DA0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7596336" cy="50405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73C4A-E8CF-4259-B200-A3CB3EA2191B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5463" y="63992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014E1-8BF2-461C-8A54-B9FFA19513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6F3BA-5F79-4F88-BB08-17893222DDC4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F842E-1BEF-4EC4-AB84-14B813B98B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5E36-068E-4E9E-8FDF-6E3DB50B51A2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1F020-4FEC-4BB9-99C6-9C46269E8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8E534-A951-47B4-8617-6A984745D4FF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74E6F-B7EA-4214-AB01-65458578C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5DA89-4138-45E9-A5B8-5297A1232ED3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F85A-0DED-4C3B-9FB9-8158C209F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72D0-A471-4792-9132-46F54EE1830E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15F38-29D4-4ED8-9026-891A0A586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481D-5231-49F7-9C22-B6FCD09FB102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046D-BBCF-4C2E-9638-97A7FA3B1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AD64C-6529-43DD-9342-83CCA87B223A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B151-9D13-4654-956F-FC31538EFF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66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35C787-92CB-4B87-875B-0B0219B6F28D}" type="datetime1">
              <a:rPr lang="zh-CN" altLang="en-US"/>
              <a:pPr>
                <a:defRPr/>
              </a:pPr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75EEF2F-CD1E-470D-919E-63113D773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6631" name="Picture 2" descr="C:\Users\ITripleE\Desktop\logo2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 userDrawn="1"/>
        </p:nvSpPr>
        <p:spPr>
          <a:xfrm>
            <a:off x="0" y="936625"/>
            <a:ext cx="9144000" cy="5921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quadgk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2.mathworks.cn/help/matlab/ref/integral.html#btdd9y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quad2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2.mathworks.cn/help/matlab/ref/integral3.html" TargetMode="External"/><Relationship Id="rId4" Type="http://schemas.openxmlformats.org/officeDocument/2006/relationships/hyperlink" Target="https://ww2.mathworks.cn/help/matlab/ref/integral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hyperlink" Target="https://ww2.mathworks.cn/help/matlab/ref/trapz.html#buaijhw-1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2.mathworks.cn/help/symbolic/dsolv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2.mathworks.cn/help/matlab/ref/ode23t.html" TargetMode="External"/><Relationship Id="rId3" Type="http://schemas.openxmlformats.org/officeDocument/2006/relationships/hyperlink" Target="https://ww2.mathworks.cn/help/matlab/ref/ode45.html" TargetMode="External"/><Relationship Id="rId7" Type="http://schemas.openxmlformats.org/officeDocument/2006/relationships/hyperlink" Target="https://ww2.mathworks.cn/help/matlab/ref/ode23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2.mathworks.cn/help/matlab/ref/ode15s.html" TargetMode="External"/><Relationship Id="rId5" Type="http://schemas.openxmlformats.org/officeDocument/2006/relationships/hyperlink" Target="https://ww2.mathworks.cn/help/matlab/ref/ode113.html" TargetMode="External"/><Relationship Id="rId10" Type="http://schemas.openxmlformats.org/officeDocument/2006/relationships/hyperlink" Target="https://ww2.mathworks.cn/help/matlab/ref/ode15i.html" TargetMode="External"/><Relationship Id="rId4" Type="http://schemas.openxmlformats.org/officeDocument/2006/relationships/hyperlink" Target="https://ww2.mathworks.cn/help/matlab/ref/ode23.html" TargetMode="External"/><Relationship Id="rId9" Type="http://schemas.openxmlformats.org/officeDocument/2006/relationships/hyperlink" Target="https://ww2.mathworks.cn/help/matlab/ref/ode23tb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math/choose-an-ode-solv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2.mathworks.cn/help/matlab/math/solve-stiff-odes.html" TargetMode="External"/><Relationship Id="rId4" Type="http://schemas.openxmlformats.org/officeDocument/2006/relationships/hyperlink" Target="https://ww2.mathworks.cn/help/matlab/math/solve-nonstiff-od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2.mathworks.cn/help/matlab/math/partial-differential-equations.html#bu8tnr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math/ode-event-location.html?.mathworks.com&amp;.mathworks.com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diff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2.mathworks.cn/help/matlab/ref/del2.html" TargetMode="External"/><Relationship Id="rId4" Type="http://schemas.openxmlformats.org/officeDocument/2006/relationships/hyperlink" Target="https://ww2.mathworks.cn/help/matlab/ref/gradien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ww2.mathworks.cn/help/matlab/ref/diff.html#btwmxq8-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gradien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del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matlab/ref/integral.html" TargetMode="External"/><Relationship Id="rId7" Type="http://schemas.openxmlformats.org/officeDocument/2006/relationships/hyperlink" Target="https://ww2.mathworks.cn/help/matlab/ref/quad2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2.mathworks.cn/help/matlab/ref/quadgk.html" TargetMode="External"/><Relationship Id="rId5" Type="http://schemas.openxmlformats.org/officeDocument/2006/relationships/hyperlink" Target="https://ww2.mathworks.cn/help/matlab/ref/integral3.html" TargetMode="External"/><Relationship Id="rId4" Type="http://schemas.openxmlformats.org/officeDocument/2006/relationships/hyperlink" Target="https://ww2.mathworks.cn/help/matlab/ref/integral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8"/>
          <p:cNvSpPr txBox="1">
            <a:spLocks noChangeArrowheads="1"/>
          </p:cNvSpPr>
          <p:nvPr/>
        </p:nvSpPr>
        <p:spPr bwMode="auto">
          <a:xfrm>
            <a:off x="0" y="0"/>
            <a:ext cx="9144000" cy="1214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 </a:t>
            </a:r>
          </a:p>
          <a:p>
            <a:r>
              <a:rPr lang="en-US" altLang="zh-CN"/>
              <a:t>      </a:t>
            </a:r>
          </a:p>
          <a:p>
            <a:r>
              <a:rPr lang="en-US" altLang="zh-CN"/>
              <a:t>    </a:t>
            </a:r>
          </a:p>
          <a:p>
            <a:endParaRPr lang="zh-CN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6350" y="1341438"/>
            <a:ext cx="9150350" cy="2447602"/>
          </a:xfrm>
          <a:prstGeom prst="rect">
            <a:avLst/>
          </a:prstGeom>
          <a:gradFill rotWithShape="0">
            <a:gsLst>
              <a:gs pos="0">
                <a:srgbClr val="265A9A"/>
              </a:gs>
              <a:gs pos="50000">
                <a:srgbClr val="357BE3"/>
              </a:gs>
              <a:gs pos="100000">
                <a:srgbClr val="265A9A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113157" tIns="56579" rIns="113157" bIns="56579" anchor="ctr"/>
          <a:lstStyle/>
          <a:p>
            <a:pPr algn="ctr"/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1557338"/>
            <a:ext cx="9144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电气工程建模与仿真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4925" y="2348483"/>
            <a:ext cx="9072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3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3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endParaRPr lang="en-US" altLang="zh-CN" sz="3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113157" tIns="56579" rIns="113157" bIns="56579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0" y="3752527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F70B2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113157" tIns="56579" rIns="113157" bIns="56579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-6350" y="1268413"/>
            <a:ext cx="9150350" cy="73025"/>
          </a:xfrm>
          <a:prstGeom prst="rect">
            <a:avLst/>
          </a:prstGeom>
          <a:gradFill rotWithShape="1">
            <a:gsLst>
              <a:gs pos="0">
                <a:srgbClr val="265A9A"/>
              </a:gs>
              <a:gs pos="100000">
                <a:schemeClr val="bg1"/>
              </a:gs>
            </a:gsLst>
            <a:lin ang="189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113157" tIns="56579" rIns="113157" bIns="56579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2721452" y="5992119"/>
            <a:ext cx="3673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b="1" dirty="0">
                <a:solidFill>
                  <a:srgbClr val="2A65AC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2400" b="1" dirty="0">
                <a:solidFill>
                  <a:srgbClr val="2A65AC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>
                <a:solidFill>
                  <a:srgbClr val="2A65AC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400" b="1" dirty="0">
                <a:solidFill>
                  <a:srgbClr val="2A65AC"/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  <p:pic>
        <p:nvPicPr>
          <p:cNvPr id="15369" name="Picture 11" descr="xiaohu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7350" y="260350"/>
            <a:ext cx="600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hust调色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48000"/>
          </a:blip>
          <a:srcRect/>
          <a:stretch>
            <a:fillRect/>
          </a:stretch>
        </p:blipFill>
        <p:spPr bwMode="auto">
          <a:xfrm>
            <a:off x="7451725" y="330200"/>
            <a:ext cx="158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-6350" y="3538191"/>
            <a:ext cx="9144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06863" y="4566743"/>
            <a:ext cx="4730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2400" b="1" dirty="0">
                <a:solidFill>
                  <a:srgbClr val="2A65AC"/>
                </a:solidFill>
                <a:latin typeface="微软雅黑" pitchFamily="34" charset="-122"/>
                <a:ea typeface="微软雅黑" pitchFamily="34" charset="-122"/>
              </a:rPr>
              <a:t>电气工程建模与仿真课程组</a:t>
            </a:r>
          </a:p>
        </p:txBody>
      </p:sp>
    </p:spTree>
  </p:cSld>
  <p:clrMapOvr>
    <a:masterClrMapping/>
  </p:clrMapOvr>
  <p:transition advTm="2414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quadgk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215008" y="980728"/>
            <a:ext cx="26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引用格式如下</a:t>
            </a:r>
            <a:r>
              <a:rPr lang="zh-CN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17F228-5B3E-4AC3-86F2-95D5514F1FDA}"/>
              </a:ext>
            </a:extLst>
          </p:cNvPr>
          <p:cNvSpPr/>
          <p:nvPr/>
        </p:nvSpPr>
        <p:spPr>
          <a:xfrm>
            <a:off x="438482" y="1628800"/>
            <a:ext cx="4464496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integral(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fun,xmin,xmax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integral(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fun,xmin,xmax,Name,Value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9FB56B-301E-490F-9CA2-447088C86959}"/>
              </a:ext>
            </a:extLst>
          </p:cNvPr>
          <p:cNvSpPr/>
          <p:nvPr/>
        </p:nvSpPr>
        <p:spPr>
          <a:xfrm>
            <a:off x="229399" y="3025066"/>
            <a:ext cx="4882662" cy="341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integral(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fun,xmin,xmax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全局自适应积分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默认误差容限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xmin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 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xmax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间以数值形式为函数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求积分。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integral(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fun,xmin,xmax,Name,Value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指定具有一个或多个 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Name,Value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对组参数的其他选项，可以指定绝对误差容限、相对误差容限、数组值函数标志、积分路点等。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00C319-FEFF-4CC4-BF74-AA34AD1BA942}"/>
              </a:ext>
            </a:extLst>
          </p:cNvPr>
          <p:cNvSpPr/>
          <p:nvPr/>
        </p:nvSpPr>
        <p:spPr>
          <a:xfrm>
            <a:off x="5292080" y="899857"/>
            <a:ext cx="3816424" cy="258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创建带有一个参数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f(x)=1/(x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−2x−c)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c=5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时，计算从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x=0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x=2 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的积分。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 = @(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x,c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1./(x.^3-2*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x-c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integral(@(x)fun(x,5),0,2)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3A46DF-EE0E-4DF0-A8F3-CA344756CA13}"/>
              </a:ext>
            </a:extLst>
          </p:cNvPr>
          <p:cNvSpPr/>
          <p:nvPr/>
        </p:nvSpPr>
        <p:spPr>
          <a:xfrm>
            <a:off x="5364088" y="5211006"/>
            <a:ext cx="3267067" cy="109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b="1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quadgk</a:t>
            </a:r>
            <a:r>
              <a:rPr lang="zh-CN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的具体用法：</a:t>
            </a: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https://ww2.mathworks.cn/help/matlab/ref/quadgk.html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BCD3A-6198-45ED-9E5F-BBA13B5C6F52}"/>
              </a:ext>
            </a:extLst>
          </p:cNvPr>
          <p:cNvSpPr/>
          <p:nvPr/>
        </p:nvSpPr>
        <p:spPr>
          <a:xfrm>
            <a:off x="5364088" y="3770846"/>
            <a:ext cx="3419872" cy="109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integral</a:t>
            </a:r>
            <a:r>
              <a:rPr lang="zh-CN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的具体用法：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https://ww2.mathworks.cn/help/matlab/ref/integral.html#btdd9y9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235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76875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integral2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quad2d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integral3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215008" y="980728"/>
            <a:ext cx="26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引用格式如下</a:t>
            </a:r>
            <a:r>
              <a:rPr lang="zh-CN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17F228-5B3E-4AC3-86F2-95D5514F1FDA}"/>
              </a:ext>
            </a:extLst>
          </p:cNvPr>
          <p:cNvSpPr/>
          <p:nvPr/>
        </p:nvSpPr>
        <p:spPr>
          <a:xfrm>
            <a:off x="1403648" y="1442393"/>
            <a:ext cx="6468888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integral2(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fun,xmin,xmax,ymin,ymax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integral2(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fun,xmin,xmax,ymin,ymax,Name,Value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00C319-FEFF-4CC4-BF74-AA34AD1BA942}"/>
              </a:ext>
            </a:extLst>
          </p:cNvPr>
          <p:cNvSpPr/>
          <p:nvPr/>
        </p:nvSpPr>
        <p:spPr>
          <a:xfrm>
            <a:off x="254691" y="2564904"/>
            <a:ext cx="5040560" cy="359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/>
              <a:t>使用参数 </a:t>
            </a:r>
            <a:r>
              <a:rPr lang="en-US" altLang="zh-CN" sz="2000" dirty="0"/>
              <a:t>a=3 </a:t>
            </a:r>
            <a:r>
              <a:rPr lang="zh-CN" altLang="en-US" sz="2000" dirty="0"/>
              <a:t>和 </a:t>
            </a:r>
            <a:r>
              <a:rPr lang="en-US" altLang="zh-CN" sz="2000" dirty="0"/>
              <a:t>b=5 </a:t>
            </a:r>
            <a:r>
              <a:rPr lang="zh-CN" altLang="en-US" sz="2000" dirty="0"/>
              <a:t>创建匿名的参数化函数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)=ax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+by</a:t>
            </a:r>
            <a:r>
              <a:rPr lang="en-US" altLang="zh-CN" sz="2000" baseline="30000" dirty="0"/>
              <a:t>2</a:t>
            </a:r>
            <a:r>
              <a:rPr lang="zh-CN" altLang="en-US" sz="2000" dirty="0"/>
              <a:t>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a = 3; b = 5;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fun = @(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a*x.^2 + b*y.^2;   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format long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q = integral2(fun,0,5,-5,0,'Method','iterated',...    %...</a:t>
            </a:r>
            <a:r>
              <a:rPr lang="zh-CN" altLang="en-US" sz="2000" dirty="0"/>
              <a:t>表示换行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'AbsTol',0,'RelTol',1e-10)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3A46DF-EE0E-4DF0-A8F3-CA344756CA13}"/>
              </a:ext>
            </a:extLst>
          </p:cNvPr>
          <p:cNvSpPr/>
          <p:nvPr/>
        </p:nvSpPr>
        <p:spPr>
          <a:xfrm>
            <a:off x="5364088" y="4005064"/>
            <a:ext cx="3267067" cy="109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quad2d</a:t>
            </a:r>
            <a:r>
              <a:rPr lang="zh-CN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的具体用法：</a:t>
            </a: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dirty="0">
                <a:hlinkClick r:id="rId3"/>
              </a:rPr>
              <a:t>https://ww2.mathworks.cn/help/matlab/ref/quad2d.html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BCD3A-6198-45ED-9E5F-BBA13B5C6F52}"/>
              </a:ext>
            </a:extLst>
          </p:cNvPr>
          <p:cNvSpPr/>
          <p:nvPr/>
        </p:nvSpPr>
        <p:spPr>
          <a:xfrm>
            <a:off x="5445369" y="2789930"/>
            <a:ext cx="3419872" cy="109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integral2</a:t>
            </a:r>
            <a:r>
              <a:rPr lang="zh-CN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的具体用法：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dirty="0">
                <a:hlinkClick r:id="rId4"/>
              </a:rPr>
              <a:t>https://ww2.mathworks.cn/help/matlab/ref/integral2.html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E54508-6874-4C56-9429-4AB177BAEAC8}"/>
              </a:ext>
            </a:extLst>
          </p:cNvPr>
          <p:cNvSpPr/>
          <p:nvPr/>
        </p:nvSpPr>
        <p:spPr>
          <a:xfrm>
            <a:off x="5436619" y="5301208"/>
            <a:ext cx="341987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integral3</a:t>
            </a:r>
            <a:r>
              <a:rPr lang="zh-CN" altLang="zh-CN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的具体用法：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u="sng" dirty="0">
                <a:hlinkClick r:id="rId5"/>
              </a:rPr>
              <a:t>https://ww2.mathworks.cn/help/matlab/ref/integral3.html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72353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76875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trapz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165676" y="1012666"/>
            <a:ext cx="8713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当函数未知时，对于</a:t>
            </a:r>
            <a:r>
              <a:rPr lang="zh-CN" altLang="zh-CN" sz="2000" b="1" dirty="0"/>
              <a:t>离散数据</a:t>
            </a:r>
            <a:r>
              <a:rPr lang="zh-CN" altLang="en-US" sz="2000" b="1" dirty="0"/>
              <a:t>可</a:t>
            </a:r>
            <a:r>
              <a:rPr lang="zh-CN" altLang="zh-CN" sz="2000" b="1" dirty="0"/>
              <a:t>采用</a:t>
            </a:r>
            <a:r>
              <a:rPr lang="en-US" altLang="zh-CN" sz="2000" b="1" dirty="0" err="1">
                <a:solidFill>
                  <a:srgbClr val="7030A0"/>
                </a:solidFill>
              </a:rPr>
              <a:t>trapz</a:t>
            </a:r>
            <a:r>
              <a:rPr lang="zh-CN" altLang="en-US" sz="2000" b="1" dirty="0">
                <a:solidFill>
                  <a:srgbClr val="7030A0"/>
                </a:solidFill>
              </a:rPr>
              <a:t>函数（</a:t>
            </a:r>
            <a:r>
              <a:rPr lang="zh-CN" altLang="zh-CN" sz="2000" b="1" dirty="0">
                <a:solidFill>
                  <a:srgbClr val="7030A0"/>
                </a:solidFill>
              </a:rPr>
              <a:t>梯形法</a:t>
            </a:r>
            <a:r>
              <a:rPr lang="zh-CN" altLang="en-US" sz="2000" b="1" dirty="0">
                <a:solidFill>
                  <a:srgbClr val="7030A0"/>
                </a:solidFill>
              </a:rPr>
              <a:t>）</a:t>
            </a:r>
            <a:r>
              <a:rPr lang="zh-CN" altLang="zh-CN" sz="2000" b="1" dirty="0"/>
              <a:t>进行数值积分</a:t>
            </a:r>
            <a:endParaRPr lang="zh-CN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https://ww2.mathworks.cn/help/matlab/ref/sine_trapezoids_zh_CN.png">
            <a:extLst>
              <a:ext uri="{FF2B5EF4-FFF2-40B4-BE49-F238E27FC236}">
                <a16:creationId xmlns:a16="http://schemas.microsoft.com/office/drawing/2014/main" id="{464B0C7C-A277-4C5F-8CA9-000BAE79757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3261" r="8832" b="7397"/>
          <a:stretch/>
        </p:blipFill>
        <p:spPr bwMode="auto">
          <a:xfrm>
            <a:off x="4990915" y="1506941"/>
            <a:ext cx="3888432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xiadh\AppData\Roaming\Tencent\Users\380794216\QQ\WinTemp\RichOle\WX))~K$C97_IA}ALB5UVCP2.png">
            <a:extLst>
              <a:ext uri="{FF2B5EF4-FFF2-40B4-BE49-F238E27FC236}">
                <a16:creationId xmlns:a16="http://schemas.microsoft.com/office/drawing/2014/main" id="{87774D85-D36A-4568-9EB6-ECF078762D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5" y="1673316"/>
            <a:ext cx="3816424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D09915-DFCC-480E-B07A-A98C1FAED471}"/>
              </a:ext>
            </a:extLst>
          </p:cNvPr>
          <p:cNvSpPr/>
          <p:nvPr/>
        </p:nvSpPr>
        <p:spPr>
          <a:xfrm>
            <a:off x="827584" y="4079150"/>
            <a:ext cx="2502024" cy="109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 = 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trapz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(Y)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 = 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trapz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(X,Y)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 = 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trapz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(___,dim)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2BA1C5-9FD8-4D3D-BE67-66B84223BC12}"/>
              </a:ext>
            </a:extLst>
          </p:cNvPr>
          <p:cNvSpPr/>
          <p:nvPr/>
        </p:nvSpPr>
        <p:spPr>
          <a:xfrm>
            <a:off x="217413" y="3222085"/>
            <a:ext cx="1454244" cy="51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A9FB2-DBA2-4882-AD44-71C4911EF245}"/>
              </a:ext>
            </a:extLst>
          </p:cNvPr>
          <p:cNvSpPr/>
          <p:nvPr/>
        </p:nvSpPr>
        <p:spPr>
          <a:xfrm>
            <a:off x="4576532" y="3222085"/>
            <a:ext cx="45720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zh-CN" sz="24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对具有非均匀数据间距的矩阵的行求积分。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= [1 2.5 7 10];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[5.2   7.7   9.6   13.2;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4.8   7.0  10.5   14.5;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4.9   6.5  10.2   13.8];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Q1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trapz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(X,Y,2)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50336C-6339-4A17-8E00-02DBEE842101}"/>
              </a:ext>
            </a:extLst>
          </p:cNvPr>
          <p:cNvSpPr/>
          <p:nvPr/>
        </p:nvSpPr>
        <p:spPr>
          <a:xfrm>
            <a:off x="1187624" y="5904722"/>
            <a:ext cx="6640587" cy="40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https://ww2.mathworks.cn/help/matlab/ref/trapz.html#buaijhw-1</a:t>
            </a:r>
            <a:endParaRPr lang="zh-CN" altLang="zh-CN" sz="18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D021691-8764-4526-ADF7-956787EE0F37}"/>
                  </a:ext>
                </a:extLst>
              </p14:cNvPr>
              <p14:cNvContentPartPr/>
              <p14:nvPr/>
            </p14:nvContentPartPr>
            <p14:xfrm>
              <a:off x="-528771" y="5689594"/>
              <a:ext cx="18000" cy="43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D021691-8764-4526-ADF7-956787EE0F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37411" y="5680954"/>
                <a:ext cx="3564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878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13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数值微分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数值积分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</a:rPr>
              <a:t>微分方程解析解求解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常微分方程数值求解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偏微分方程数值求解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课堂练习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04770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76875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微分方程解析解求解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165676" y="1204799"/>
            <a:ext cx="8713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对于通常的微分方程，可尝试采用</a:t>
            </a:r>
            <a:r>
              <a:rPr lang="en-US" altLang="zh-CN" sz="2000" b="1" dirty="0" err="1">
                <a:solidFill>
                  <a:srgbClr val="7030A0"/>
                </a:solidFill>
              </a:rPr>
              <a:t>dsolve</a:t>
            </a:r>
            <a:r>
              <a:rPr lang="zh-CN" altLang="en-US" sz="2000" b="1" dirty="0">
                <a:solidFill>
                  <a:srgbClr val="7030A0"/>
                </a:solidFill>
              </a:rPr>
              <a:t>函数</a:t>
            </a:r>
            <a:r>
              <a:rPr lang="zh-CN" altLang="en-US" sz="2000" b="1" dirty="0"/>
              <a:t>求解其解析解：</a:t>
            </a:r>
            <a:endParaRPr lang="zh-CN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2BA1C5-9FD8-4D3D-BE67-66B84223BC12}"/>
              </a:ext>
            </a:extLst>
          </p:cNvPr>
          <p:cNvSpPr/>
          <p:nvPr/>
        </p:nvSpPr>
        <p:spPr>
          <a:xfrm>
            <a:off x="179512" y="3264962"/>
            <a:ext cx="3070071" cy="511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求解微分方程组</a:t>
            </a:r>
            <a:endParaRPr lang="zh-CN" altLang="zh-CN" sz="2400" b="1" kern="1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01329-96A5-488B-8B0C-C593674EB923}"/>
              </a:ext>
            </a:extLst>
          </p:cNvPr>
          <p:cNvSpPr/>
          <p:nvPr/>
        </p:nvSpPr>
        <p:spPr>
          <a:xfrm>
            <a:off x="467544" y="1660882"/>
            <a:ext cx="3312368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dsolve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eqn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dsolve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eqn,cond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dsolve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(___,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Name,Value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[y1,...,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dsolve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(___)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58971D-9F4F-4A2F-A0C5-133F0F6EE214}"/>
              </a:ext>
            </a:extLst>
          </p:cNvPr>
          <p:cNvSpPr/>
          <p:nvPr/>
        </p:nvSpPr>
        <p:spPr>
          <a:xfrm>
            <a:off x="4088362" y="1720065"/>
            <a:ext cx="4674192" cy="12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是一个符号方程，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表示微分方程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y,x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== y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表示方程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/dx = y.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边界条件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 descr="C:\Users\xiadh\AppData\Roaming\Tencent\Users\380794216\QQ\WinTemp\RichOle\8J4SD3UQ(2V_TV9_H}7[RU6.png">
            <a:extLst>
              <a:ext uri="{FF2B5EF4-FFF2-40B4-BE49-F238E27FC236}">
                <a16:creationId xmlns:a16="http://schemas.microsoft.com/office/drawing/2014/main" id="{BEB546AA-C3E0-4CC5-9C5F-B187DB3456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05"/>
          <a:stretch/>
        </p:blipFill>
        <p:spPr bwMode="auto">
          <a:xfrm>
            <a:off x="1259632" y="4010789"/>
            <a:ext cx="1368152" cy="14364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0A56D6F-213E-4AF3-B0D5-F7BE9487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014063"/>
            <a:ext cx="3952429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z(t)</a:t>
            </a: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[diff(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y,t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== z, diff(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z,t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== -y];</a:t>
            </a: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=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dsolve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eqns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304800" eaLnBrk="0" hangingPunct="0"/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ySol(t) = S.y</a:t>
            </a:r>
          </a:p>
          <a:p>
            <a:pPr lvl="0" indent="304800" eaLnBrk="0" hangingPunct="0"/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zSol(t) = S.z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4680FF-739D-4EF2-A489-0CFB2E45460E}"/>
              </a:ext>
            </a:extLst>
          </p:cNvPr>
          <p:cNvSpPr/>
          <p:nvPr/>
        </p:nvSpPr>
        <p:spPr>
          <a:xfrm>
            <a:off x="1403648" y="5928650"/>
            <a:ext cx="6030416" cy="40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https://ww2.mathworks.cn/help/symbolic/dsolve.html</a:t>
            </a:r>
            <a:endParaRPr lang="zh-CN" altLang="zh-CN" sz="18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470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15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数值微分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数值积分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微分方程解析解求解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</a:rPr>
              <a:t>常微分方程数值求解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偏微分方程数值求解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课堂练习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009117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35496" y="1004074"/>
            <a:ext cx="8928992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常微分方程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(ordinary differential equation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包含与一个自变量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（通常称为时间）相关的因变量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的一个或多个导数。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7A896-F5CE-47CE-BB5C-A6A674909572}"/>
              </a:ext>
            </a:extLst>
          </p:cNvPr>
          <p:cNvSpPr/>
          <p:nvPr/>
        </p:nvSpPr>
        <p:spPr>
          <a:xfrm>
            <a:off x="395536" y="2867714"/>
            <a:ext cx="4104456" cy="198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无解析解的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常微分方程（组），需要利用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家族求解器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中的常微分方程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(ODE)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求解器可对具有各种属性的初始值问题进行求解。</a:t>
            </a:r>
          </a:p>
        </p:txBody>
      </p:sp>
      <p:pic>
        <p:nvPicPr>
          <p:cNvPr id="6" name="图片 5" descr="C:\Users\xiadh\AppData\Roaming\Tencent\Users\380794216\QQ\WinTemp\RichOle\_8)MX1F`0TPM4TA[3O)ALU6.png">
            <a:extLst>
              <a:ext uri="{FF2B5EF4-FFF2-40B4-BE49-F238E27FC236}">
                <a16:creationId xmlns:a16="http://schemas.microsoft.com/office/drawing/2014/main" id="{073F8D61-8687-4291-8A57-EBC02B264E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89830"/>
            <a:ext cx="360040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xiadh\AppData\Roaming\Tencent\Users\380794216\QQ\WinTemp\RichOle\}8DRO2`VQN~38SP9]]]OL(V.png">
            <a:extLst>
              <a:ext uri="{FF2B5EF4-FFF2-40B4-BE49-F238E27FC236}">
                <a16:creationId xmlns:a16="http://schemas.microsoft.com/office/drawing/2014/main" id="{5C96DF21-781E-4F5A-B31A-C99BD175D7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11" y="2854885"/>
            <a:ext cx="1894364" cy="11173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13A0BC-FEF5-4FB5-B22E-67A2C343CD9B}"/>
              </a:ext>
            </a:extLst>
          </p:cNvPr>
          <p:cNvSpPr/>
          <p:nvPr/>
        </p:nvSpPr>
        <p:spPr>
          <a:xfrm>
            <a:off x="6372200" y="2951890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dy</a:t>
            </a:r>
            <a:r>
              <a:rPr lang="en-US" altLang="zh-CN" dirty="0"/>
              <a:t> = </a:t>
            </a:r>
            <a:r>
              <a:rPr lang="en-US" altLang="zh-CN" dirty="0" err="1"/>
              <a:t>myODE</a:t>
            </a:r>
            <a:r>
              <a:rPr lang="en-US" altLang="zh-CN" dirty="0"/>
              <a:t>(</a:t>
            </a:r>
            <a:r>
              <a:rPr lang="en-US" altLang="zh-CN" dirty="0" err="1"/>
              <a:t>t,y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dy</a:t>
            </a:r>
            <a:r>
              <a:rPr lang="en-US" altLang="zh-CN" dirty="0"/>
              <a:t>(1) = y(2);</a:t>
            </a:r>
          </a:p>
          <a:p>
            <a:r>
              <a:rPr lang="en-US" altLang="zh-CN" dirty="0" err="1"/>
              <a:t>dy</a:t>
            </a:r>
            <a:r>
              <a:rPr lang="en-US" altLang="zh-CN" dirty="0"/>
              <a:t>(2) = y(1)*y(2)-2;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885531-222A-45E5-8D4F-7668040A48FA}"/>
              </a:ext>
            </a:extLst>
          </p:cNvPr>
          <p:cNvSpPr/>
          <p:nvPr/>
        </p:nvSpPr>
        <p:spPr>
          <a:xfrm>
            <a:off x="35496" y="2352201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家族求解器：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2FB9BC-4EC5-4D3A-B363-770EBDB82924}"/>
              </a:ext>
            </a:extLst>
          </p:cNvPr>
          <p:cNvSpPr/>
          <p:nvPr/>
        </p:nvSpPr>
        <p:spPr>
          <a:xfrm>
            <a:off x="4499992" y="4257400"/>
            <a:ext cx="442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高阶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需转换成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47D757-EB7C-4315-B7A7-FDF5BDAFA58C}"/>
              </a:ext>
            </a:extLst>
          </p:cNvPr>
          <p:cNvSpPr/>
          <p:nvPr/>
        </p:nvSpPr>
        <p:spPr>
          <a:xfrm>
            <a:off x="4554414" y="2348880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方程组的写法示例：</a:t>
            </a:r>
            <a:endParaRPr lang="zh-CN" altLang="en-US" sz="2400" dirty="0"/>
          </a:p>
        </p:txBody>
      </p:sp>
      <p:pic>
        <p:nvPicPr>
          <p:cNvPr id="17" name="图片 16" descr="C:\Users\xiadh\AppData\Roaming\Tencent\Users\380794216\QQ\WinTemp\RichOle\@Z(3_O3@%YSI)CN4V9D17T4.png">
            <a:extLst>
              <a:ext uri="{FF2B5EF4-FFF2-40B4-BE49-F238E27FC236}">
                <a16:creationId xmlns:a16="http://schemas.microsoft.com/office/drawing/2014/main" id="{DBC6D91A-0BE6-4F78-BE44-4AEB3B0C9A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4065"/>
            <a:ext cx="1685741" cy="2018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5474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AD3F06-09D6-4F80-919C-119E4F23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59638"/>
              </p:ext>
            </p:extLst>
          </p:nvPr>
        </p:nvGraphicFramePr>
        <p:xfrm>
          <a:off x="416459" y="1052736"/>
          <a:ext cx="8311081" cy="5569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714">
                  <a:extLst>
                    <a:ext uri="{9D8B030D-6E8A-4147-A177-3AD203B41FA5}">
                      <a16:colId xmlns:a16="http://schemas.microsoft.com/office/drawing/2014/main" val="508103749"/>
                    </a:ext>
                  </a:extLst>
                </a:gridCol>
                <a:gridCol w="1101003">
                  <a:extLst>
                    <a:ext uri="{9D8B030D-6E8A-4147-A177-3AD203B41FA5}">
                      <a16:colId xmlns:a16="http://schemas.microsoft.com/office/drawing/2014/main" val="407283153"/>
                    </a:ext>
                  </a:extLst>
                </a:gridCol>
                <a:gridCol w="844535">
                  <a:extLst>
                    <a:ext uri="{9D8B030D-6E8A-4147-A177-3AD203B41FA5}">
                      <a16:colId xmlns:a16="http://schemas.microsoft.com/office/drawing/2014/main" val="2722874060"/>
                    </a:ext>
                  </a:extLst>
                </a:gridCol>
                <a:gridCol w="5467829">
                  <a:extLst>
                    <a:ext uri="{9D8B030D-6E8A-4147-A177-3AD203B41FA5}">
                      <a16:colId xmlns:a16="http://schemas.microsoft.com/office/drawing/2014/main" val="1079245125"/>
                    </a:ext>
                  </a:extLst>
                </a:gridCol>
              </a:tblGrid>
              <a:tr h="3431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求解器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55117" marB="551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问题类型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55117" marB="551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精度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55117" marB="5511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何时使用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55117" marB="55117" anchor="ctr"/>
                </a:tc>
                <a:extLst>
                  <a:ext uri="{0D108BD9-81ED-4DB2-BD59-A6C34878D82A}">
                    <a16:rowId xmlns:a16="http://schemas.microsoft.com/office/drawing/2014/main" val="685261235"/>
                  </a:ext>
                </a:extLst>
              </a:tr>
              <a:tr h="2958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3"/>
                        </a:rPr>
                        <a:t>ode45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非刚性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大多数情况下，应当首先尝试求解器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ode45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3819746075"/>
                  </a:ext>
                </a:extLst>
              </a:tr>
              <a:tr h="5562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4"/>
                        </a:rPr>
                        <a:t>ode23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对于容差较宽松的问题或在刚度适中的情况下，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ode23 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可能比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ode45 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更加高效。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671540065"/>
                  </a:ext>
                </a:extLst>
              </a:tr>
              <a:tr h="5562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5"/>
                        </a:rPr>
                        <a:t>ode113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低到高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对于具有严格误差容限的问题或在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ODE 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函数需要大量计算开销的情况下，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ode113 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可能比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ode45 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更加高效。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3780712988"/>
                  </a:ext>
                </a:extLst>
              </a:tr>
              <a:tr h="5562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6"/>
                        </a:rPr>
                        <a:t>ode15s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刚性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低到中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若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ode45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失败或效率低下并且怀疑面临刚性问题，请尝试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ode15s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。此外，当解算微分代数方程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(DAE) 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时，请使用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ode15s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3541425038"/>
                  </a:ext>
                </a:extLst>
              </a:tr>
              <a:tr h="153849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7"/>
                        </a:rPr>
                        <a:t>ode23s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对于误差容限较宽松的问题，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ode23s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可能比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ode15s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更加高效。它可以解算一些刚性问题，而使用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ode15s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解算这些问题的效率不高。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ode23s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会在每一步计算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Jacobian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，因此通过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odeset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提供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Jacobian 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有利于最大限度地提高效率和精度。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如果存在质量矩阵，则它必须为常量矩阵。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2108843877"/>
                  </a:ext>
                </a:extLst>
              </a:tr>
              <a:tr h="5909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8"/>
                        </a:rPr>
                        <a:t>ode23t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对于仅仅是刚度适中的问题，并且需要没有数值阻尼的解，请使用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ode23t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ode23t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可解算微分代数方程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(DAE)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240976231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9"/>
                        </a:rPr>
                        <a:t>ode23tb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ode23s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一样，对于误差容限较宽松的问题，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ode23tb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求解器可能比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ode15s 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更加高效。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3278132886"/>
                  </a:ext>
                </a:extLst>
              </a:tr>
              <a:tr h="5562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0"/>
                        </a:rPr>
                        <a:t>ode15i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完全隐式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对于完全隐式问题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f(</a:t>
                      </a: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t,y,y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’) = 0 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和微分指数为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的微分代数方程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(DAE)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，请使用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ode15i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31" marR="45931" marT="27558" marB="27558"/>
                </a:tc>
                <a:extLst>
                  <a:ext uri="{0D108BD9-81ED-4DB2-BD59-A6C34878D82A}">
                    <a16:rowId xmlns:a16="http://schemas.microsoft.com/office/drawing/2014/main" val="95780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6173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0561DF-2784-4B93-A2CE-31A19C173829}"/>
              </a:ext>
            </a:extLst>
          </p:cNvPr>
          <p:cNvSpPr/>
          <p:nvPr/>
        </p:nvSpPr>
        <p:spPr>
          <a:xfrm>
            <a:off x="215008" y="908720"/>
            <a:ext cx="8749480" cy="373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类问题，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一系列的求解器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问题主要是非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刚性、刚性和完全隐性三种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大部分情况下，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OED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问题是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非刚性问题，首选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ode45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进行求解。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但对于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精度要求更宽松或更严格的问题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而言，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ode23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ode113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可能比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ode45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更加高效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具有较高的计算刚度或难度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。显式求解器（例如 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ode45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）获取解的速度慢得令人无法忍受。此时需要采用刚性求解器（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ode15s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等）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问题，我们可以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首先尝试采用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ode45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等非刚性求解器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进行求解。当观察到非刚性求解器的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速度很慢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时，可尝试改用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ode15s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等刚性求解器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D307C3-D97C-4CE4-BFC5-95C18F08A3C1}"/>
              </a:ext>
            </a:extLst>
          </p:cNvPr>
          <p:cNvSpPr/>
          <p:nvPr/>
        </p:nvSpPr>
        <p:spPr>
          <a:xfrm>
            <a:off x="1187624" y="4743478"/>
            <a:ext cx="7014625" cy="212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求解器选择：</a:t>
            </a:r>
            <a:endParaRPr lang="en-US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u="sng" dirty="0">
                <a:solidFill>
                  <a:srgbClr val="0563C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https://ww2.mathworks.cn/help/matlab/math/choose-an-ode-solver.html</a:t>
            </a:r>
            <a:endParaRPr lang="en-US" altLang="zh-CN" u="sng" dirty="0">
              <a:solidFill>
                <a:srgbClr val="0563C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关于非刚性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求解，可参见下列链接：</a:t>
            </a:r>
          </a:p>
          <a:p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https://ww2.mathworks.cn/help/matlab/math/solve-nonstiff-odes.html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关于刚性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求解，可参见下列链接：</a:t>
            </a:r>
          </a:p>
          <a:p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5"/>
              </a:rPr>
              <a:t>https://ww2.mathworks.cn/help/matlab/math/solve-stiff-odes.html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zh-CN" altLang="zh-CN" sz="14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707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854875-6B83-42BB-BF0F-8BA8BC7EC704}"/>
              </a:ext>
            </a:extLst>
          </p:cNvPr>
          <p:cNvSpPr/>
          <p:nvPr/>
        </p:nvSpPr>
        <p:spPr>
          <a:xfrm>
            <a:off x="215545" y="908720"/>
            <a:ext cx="8568952" cy="18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导弹追踪问题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设位于坐标原点的甲舰向位于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轴上点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1,0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）处的乙舰发射导弹，导弹头始终对准乙舰。如果乙舰以最大速度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υ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（常数）沿平行于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轴的直线行驶，导弹的速度为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5υ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，求导弹的运行的曲线方程，以及乙舰行驶多远时，导弹将击中它？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BE470F7-D037-4271-AA92-ED92E1F44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2" y="2924944"/>
            <a:ext cx="8719879" cy="3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63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数值微分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数值积分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微分方程解析解求解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常微分方程数值求解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偏微分方程数值求解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课堂练习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63208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16632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854875-6B83-42BB-BF0F-8BA8BC7EC704}"/>
              </a:ext>
            </a:extLst>
          </p:cNvPr>
          <p:cNvSpPr/>
          <p:nvPr/>
        </p:nvSpPr>
        <p:spPr>
          <a:xfrm>
            <a:off x="251520" y="980728"/>
            <a:ext cx="8568952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导弹追踪问题建模过程：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DF6EA482-438D-49E1-9446-4BE801C3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800301"/>
            <a:ext cx="99399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6B51EDBD-A0D0-48BD-84E4-A5ED86DA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912768" cy="49868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F00192F-7AE9-4E5C-9729-E8571BA14D44}"/>
                  </a:ext>
                </a:extLst>
              </p14:cNvPr>
              <p14:cNvContentPartPr/>
              <p14:nvPr/>
            </p14:nvContentPartPr>
            <p14:xfrm>
              <a:off x="-381289" y="5688514"/>
              <a:ext cx="20880" cy="23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F00192F-7AE9-4E5C-9729-E8571BA14D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89929" y="5679514"/>
                <a:ext cx="3852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35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854875-6B83-42BB-BF0F-8BA8BC7EC704}"/>
              </a:ext>
            </a:extLst>
          </p:cNvPr>
          <p:cNvSpPr/>
          <p:nvPr/>
        </p:nvSpPr>
        <p:spPr>
          <a:xfrm>
            <a:off x="107578" y="980728"/>
            <a:ext cx="8568952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导弹追踪问题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编程求解过程：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178DD9-1B5D-45B4-869A-9821913F7039}"/>
              </a:ext>
            </a:extLst>
          </p:cNvPr>
          <p:cNvSpPr/>
          <p:nvPr/>
        </p:nvSpPr>
        <p:spPr>
          <a:xfrm>
            <a:off x="343392" y="2132856"/>
            <a:ext cx="5094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eq2(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t,y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zeros(2,1);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= 5*(1-y(1))/sqrt((1-y(1))^2+(t-y(2))^2);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= 5*(t-y(2))/sqrt((1-y(1))^2+(t-y(2))^2);</a:t>
            </a:r>
            <a:endParaRPr lang="zh-CN" altLang="zh-CN" sz="2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B694C1-E557-4CDB-9341-82103D73FFDA}"/>
              </a:ext>
            </a:extLst>
          </p:cNvPr>
          <p:cNvSpPr/>
          <p:nvPr/>
        </p:nvSpPr>
        <p:spPr>
          <a:xfrm>
            <a:off x="121280" y="1686888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方程组代码函数：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B4EF46-6EDD-4D4B-ADDA-58ED0CCDE739}"/>
              </a:ext>
            </a:extLst>
          </p:cNvPr>
          <p:cNvSpPr/>
          <p:nvPr/>
        </p:nvSpPr>
        <p:spPr>
          <a:xfrm>
            <a:off x="79967" y="3645024"/>
            <a:ext cx="4780066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调用函数采用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ode45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求解器进行求解并绘制运动曲线：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D1DF8A-B76E-4FD2-A425-13D1FF239416}"/>
              </a:ext>
            </a:extLst>
          </p:cNvPr>
          <p:cNvSpPr/>
          <p:nvPr/>
        </p:nvSpPr>
        <p:spPr>
          <a:xfrm>
            <a:off x="467544" y="4667073"/>
            <a:ext cx="4754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t0=0;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tf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=0.3;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[t, y] = ode45('eq2', [t0 </a:t>
            </a:r>
            <a:r>
              <a:rPr lang="en-US" altLang="zh-CN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tf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], [0 0]);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Y=t;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X(1:length(Y))=1;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figure;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plot(X,Y,'--','linewidth',2);   %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乙舰的运动曲线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hold on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plot(y(:,1),y(:,2),'*');        %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导弹的运动曲线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B13E3E-8940-4319-BD94-50083483D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42731"/>
            <a:ext cx="3672408" cy="29468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670EADF-BB2B-4630-A081-A5E1818C2AFB}"/>
              </a:ext>
            </a:extLst>
          </p:cNvPr>
          <p:cNvSpPr/>
          <p:nvPr/>
        </p:nvSpPr>
        <p:spPr>
          <a:xfrm>
            <a:off x="5544108" y="5202186"/>
            <a:ext cx="3168352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从图中可以看出，在约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0.2s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时，导弹击中目标</a:t>
            </a:r>
          </a:p>
        </p:txBody>
      </p:sp>
    </p:spTree>
    <p:extLst>
      <p:ext uri="{BB962C8B-B14F-4D97-AF65-F5344CB8AC3E}">
        <p14:creationId xmlns:p14="http://schemas.microsoft.com/office/powerpoint/2010/main" val="16157719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22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数值微分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数值积分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微分方程解析解求解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常微分方程数值求解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</a:rPr>
              <a:t>偏微分方程数值求解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课堂练习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410124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35496" y="1004074"/>
            <a:ext cx="8928992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当微分方程方程中不止一个变量时，称为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偏微分方程（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91F252-A1A0-4AC9-8EB0-0119FB0BBDCE}"/>
              </a:ext>
            </a:extLst>
          </p:cNvPr>
          <p:cNvSpPr/>
          <p:nvPr/>
        </p:nvSpPr>
        <p:spPr>
          <a:xfrm>
            <a:off x="42870" y="1700808"/>
            <a:ext cx="820153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偏微分方程的求解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pdede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函数和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工具箱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2D90FFB-61FD-47EB-A1F7-BEC2F607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34213"/>
              </p:ext>
            </p:extLst>
          </p:nvPr>
        </p:nvGraphicFramePr>
        <p:xfrm>
          <a:off x="683642" y="2591695"/>
          <a:ext cx="7416824" cy="300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1169491482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31422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方程（组）求解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pdede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具有较大的通用性，但只支持命令行调用方式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3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工具箱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能够求解一些常见的二阶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问题（特定的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问题），支持命令行调用（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solvepde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函数）和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界面操作两种方式。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0612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BA7CD87-AF00-4E3C-86BC-08F38BE7F573}"/>
              </a:ext>
            </a:extLst>
          </p:cNvPr>
          <p:cNvSpPr/>
          <p:nvPr/>
        </p:nvSpPr>
        <p:spPr>
          <a:xfrm>
            <a:off x="1389430" y="5909324"/>
            <a:ext cx="615874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当问题属于特定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范畴时，推荐使用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工具箱进行求解</a:t>
            </a:r>
            <a:endParaRPr lang="zh-CN" altLang="en-US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356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91F252-A1A0-4AC9-8EB0-0119FB0BBDCE}"/>
              </a:ext>
            </a:extLst>
          </p:cNvPr>
          <p:cNvSpPr/>
          <p:nvPr/>
        </p:nvSpPr>
        <p:spPr>
          <a:xfrm>
            <a:off x="42870" y="980728"/>
            <a:ext cx="2080858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 descr="C:\Users\xiadh\AppData\Roaming\Tencent\Users\380794216\QQ\WinTemp\RichOle\5EYVMDW8TRZCYFP[HZS01}O.png">
            <a:extLst>
              <a:ext uri="{FF2B5EF4-FFF2-40B4-BE49-F238E27FC236}">
                <a16:creationId xmlns:a16="http://schemas.microsoft.com/office/drawing/2014/main" id="{73F08636-2AE8-43F1-8F5D-27DB903E81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24602"/>
            <a:ext cx="5616624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2E39857-02B9-40C1-A94A-1BF084BF76BA}"/>
              </a:ext>
            </a:extLst>
          </p:cNvPr>
          <p:cNvSpPr/>
          <p:nvPr/>
        </p:nvSpPr>
        <p:spPr>
          <a:xfrm>
            <a:off x="359532" y="2933134"/>
            <a:ext cx="8424936" cy="18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当需要是用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pdede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求解偏微分方程（组）的时候，</a:t>
            </a:r>
            <a:r>
              <a:rPr lang="zh-CN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需要首先将方程写成上式所示的形式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。上式中，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 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≤ t ≤ 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≤ x ≤ b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[a, b] 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必须是有限区间。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可以是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，分别对应平板、柱状或球面对称性。如果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&gt; 0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必须大于或等于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B4514E-153F-4E89-B9A4-DC2C0A9EA084}"/>
              </a:ext>
            </a:extLst>
          </p:cNvPr>
          <p:cNvSpPr/>
          <p:nvPr/>
        </p:nvSpPr>
        <p:spPr>
          <a:xfrm>
            <a:off x="113534" y="5175096"/>
            <a:ext cx="9001000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pdede</a:t>
            </a:r>
            <a:r>
              <a:rPr lang="zh-CN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的详细用法请参见下列链接：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u="sng" dirty="0">
                <a:solidFill>
                  <a:srgbClr val="0563C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https://ww2.mathworks.cn/help/matlab/math/partial-differential-equations.html#bu8tnr1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7287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91F252-A1A0-4AC9-8EB0-0119FB0BBDCE}"/>
              </a:ext>
            </a:extLst>
          </p:cNvPr>
          <p:cNvSpPr/>
          <p:nvPr/>
        </p:nvSpPr>
        <p:spPr>
          <a:xfrm>
            <a:off x="42870" y="980728"/>
            <a:ext cx="4817162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工具箱支持的方程类型：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C:\Users\xiadh\AppData\Roaming\Tencent\Users\380794216\QQ\WinTemp\RichOle\(U{9BBEBYNZ1~XSR)60IJ1N.png">
            <a:extLst>
              <a:ext uri="{FF2B5EF4-FFF2-40B4-BE49-F238E27FC236}">
                <a16:creationId xmlns:a16="http://schemas.microsoft.com/office/drawing/2014/main" id="{6AA1AC46-139F-491F-8ECB-DD620BCE48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66429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xiadh\AppData\Roaming\Tencent\Users\380794216\QQ\WinTemp\RichOle\{K8}`O{4G5QX(Z(28S$67Z8.png">
            <a:extLst>
              <a:ext uri="{FF2B5EF4-FFF2-40B4-BE49-F238E27FC236}">
                <a16:creationId xmlns:a16="http://schemas.microsoft.com/office/drawing/2014/main" id="{6A496372-A5E6-4659-ACAA-EC6EFB9932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08820"/>
            <a:ext cx="1832517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xiadh\AppData\Roaming\Tencent\Users\380794216\QQ\WinTemp\RichOle\XN][}J[671B[3Y[A}6@AFDX.png">
            <a:extLst>
              <a:ext uri="{FF2B5EF4-FFF2-40B4-BE49-F238E27FC236}">
                <a16:creationId xmlns:a16="http://schemas.microsoft.com/office/drawing/2014/main" id="{DF878DDD-63C4-42D6-95CC-A272281AE4A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16333"/>
            <a:ext cx="2001716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345B3C-2C85-4166-B2E0-14358E7A395A}"/>
              </a:ext>
            </a:extLst>
          </p:cNvPr>
          <p:cNvSpPr txBox="1"/>
          <p:nvPr/>
        </p:nvSpPr>
        <p:spPr>
          <a:xfrm>
            <a:off x="6269754" y="2179603"/>
            <a:ext cx="2509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MATLAB 2019b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7828A5-410D-4DE3-B9F2-17EE0DC190C4}"/>
              </a:ext>
            </a:extLst>
          </p:cNvPr>
          <p:cNvSpPr/>
          <p:nvPr/>
        </p:nvSpPr>
        <p:spPr>
          <a:xfrm>
            <a:off x="63655" y="2378532"/>
            <a:ext cx="3788265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工具箱调用方法：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234C07-16CC-4A8A-8387-ACC2AAC501BF}"/>
              </a:ext>
            </a:extLst>
          </p:cNvPr>
          <p:cNvSpPr/>
          <p:nvPr/>
        </p:nvSpPr>
        <p:spPr>
          <a:xfrm>
            <a:off x="343394" y="3141280"/>
            <a:ext cx="3456384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界面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功能区里面选择（工具箱界面方式。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功能区如果找不到，可能是没有安装，安装下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即可），也可以在命令行窗口输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pdetool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版本）或者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pdeModeler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2019b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）可以调用工具箱。</a:t>
            </a:r>
            <a:endParaRPr lang="zh-CN" altLang="zh-CN" sz="1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9B12EE-819E-41E2-B8B2-EAE8BF9E88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48" y="2636912"/>
            <a:ext cx="4712458" cy="38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87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数值求解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91F252-A1A0-4AC9-8EB0-0119FB0BBDCE}"/>
              </a:ext>
            </a:extLst>
          </p:cNvPr>
          <p:cNvSpPr/>
          <p:nvPr/>
        </p:nvSpPr>
        <p:spPr>
          <a:xfrm>
            <a:off x="42870" y="980728"/>
            <a:ext cx="4817162" cy="58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案例：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D1A7B3-FF23-46D1-81A4-050A6602F403}"/>
              </a:ext>
            </a:extLst>
          </p:cNvPr>
          <p:cNvSpPr/>
          <p:nvPr/>
        </p:nvSpPr>
        <p:spPr>
          <a:xfrm>
            <a:off x="743291" y="170080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考虑一个简单的二阶波动方程：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A7DF40-C7B1-4002-A73A-3FF9C1E172EA}"/>
                  </a:ext>
                </a:extLst>
              </p:cNvPr>
              <p:cNvSpPr/>
              <p:nvPr/>
            </p:nvSpPr>
            <p:spPr>
              <a:xfrm>
                <a:off x="3623182" y="2204864"/>
                <a:ext cx="189763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∇u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A7DF40-C7B1-4002-A73A-3FF9C1E1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82" y="2204864"/>
                <a:ext cx="1897635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 descr="C:\Users\xiadh\AppData\Roaming\Tencent\Users\380794216\QQ\WinTemp\RichOle\}T3R]L8D04KP6[CMT]84I~L.png">
            <a:extLst>
              <a:ext uri="{FF2B5EF4-FFF2-40B4-BE49-F238E27FC236}">
                <a16:creationId xmlns:a16="http://schemas.microsoft.com/office/drawing/2014/main" id="{9577D8FD-C448-48D1-A4A6-0EFD23442B8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7164"/>
            <a:ext cx="4403725" cy="298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53A2725-BFDF-455E-8284-CD931C2543D8}"/>
              </a:ext>
            </a:extLst>
          </p:cNvPr>
          <p:cNvSpPr/>
          <p:nvPr/>
        </p:nvSpPr>
        <p:spPr>
          <a:xfrm>
            <a:off x="777545" y="3140968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对于上述波动方程求解下图边界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1~4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围成区域内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t=30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30351B-CB26-4CF7-8406-7F8B651874F9}"/>
                  </a:ext>
                </a:extLst>
              </p:cNvPr>
              <p:cNvSpPr/>
              <p:nvPr/>
            </p:nvSpPr>
            <p:spPr>
              <a:xfrm>
                <a:off x="5325526" y="4097317"/>
                <a:ext cx="3384376" cy="211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边界和初始条件：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处的边界条件为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∇u</m:t>
                    </m:r>
                    <m:r>
                      <a:rPr lang="en-US" altLang="zh-CN" sz="18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处的边界条件为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18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u(t=0) = </a:t>
                </a:r>
                <a:r>
                  <a:rPr lang="en-US" altLang="zh-CN" dirty="0" err="1"/>
                  <a:t>atan</a:t>
                </a:r>
                <a:r>
                  <a:rPr lang="en-US" altLang="zh-CN" dirty="0"/>
                  <a:t>[cos(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  <a:r>
                  <a:rPr lang="en-US" altLang="zh-CN" dirty="0"/>
                  <a:t>)]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u’(t=0)=3sin(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)</a:t>
                </a:r>
                <a:r>
                  <a:rPr lang="en-US" altLang="zh-CN" dirty="0" err="1"/>
                  <a:t>e</a:t>
                </a:r>
                <a:r>
                  <a:rPr lang="en-US" altLang="zh-CN" baseline="30000" dirty="0" err="1"/>
                  <a:t>sin</a:t>
                </a:r>
                <a:r>
                  <a:rPr lang="el-GR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  <a:endParaRPr lang="zh-CN" altLang="en-US" baseline="300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30351B-CB26-4CF7-8406-7F8B65187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526" y="4097317"/>
                <a:ext cx="3384376" cy="2119747"/>
              </a:xfrm>
              <a:prstGeom prst="rect">
                <a:avLst/>
              </a:prstGeom>
              <a:blipFill>
                <a:blip r:embed="rId5"/>
                <a:stretch>
                  <a:fillRect l="-1622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789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27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数值微分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数值积分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微分方程解析解求解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常微分方程数值求解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偏微分方程数值求解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</a:rPr>
              <a:t>课堂练习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127629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28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187220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课堂练习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D2CCF4-9E6B-453E-90A3-7EE315430360}"/>
              </a:ext>
            </a:extLst>
          </p:cNvPr>
          <p:cNvSpPr/>
          <p:nvPr/>
        </p:nvSpPr>
        <p:spPr>
          <a:xfrm>
            <a:off x="42870" y="980728"/>
            <a:ext cx="8993626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自带的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ballode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示例学习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求解器和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事件位置相关用法：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命令行窗口键入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edit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ballode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即可打开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ballode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示例，学习和理解整个编程思路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28BD62-E43E-43FB-8CCE-86FC8B49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16832"/>
            <a:ext cx="8352928" cy="1289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此示例说明如何编写一个与 ODE 求解器配合使用的简单事件函数。示例文件 ballode 将模拟弹球的运动。事件函数在球每次弹起时停止积分，然后使用新的初始条件重新开始积分。在球的弹跳过程中，积分多次停止并重新开始。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3C9632-0B0A-4952-9720-EA306193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4868491" cy="20028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F7DE58-D4B8-4184-A33E-EDBFF835AE12}"/>
              </a:ext>
            </a:extLst>
          </p:cNvPr>
          <p:cNvSpPr/>
          <p:nvPr/>
        </p:nvSpPr>
        <p:spPr>
          <a:xfrm>
            <a:off x="323528" y="57861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hlinkClick r:id="rId3"/>
              </a:rPr>
              <a:t>https://ww2.mathworks.cn/help/matlab/math/ode-event-location.html?.mathworks.com&amp;.mathworks.com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D0004-B3AF-4A25-9424-95EB1CCC7B41}"/>
              </a:ext>
            </a:extLst>
          </p:cNvPr>
          <p:cNvSpPr txBox="1"/>
          <p:nvPr/>
        </p:nvSpPr>
        <p:spPr>
          <a:xfrm>
            <a:off x="323528" y="535347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ODE</a:t>
            </a:r>
            <a:r>
              <a:rPr lang="zh-CN" altLang="en-US" sz="1400" dirty="0"/>
              <a:t>事件位置：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70050C-3556-436C-91C0-A86B8E0DC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3288395" cy="2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35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29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6C1E4E-CAD7-4102-8122-2B1B32BD1C22}"/>
              </a:ext>
            </a:extLst>
          </p:cNvPr>
          <p:cNvSpPr txBox="1"/>
          <p:nvPr/>
        </p:nvSpPr>
        <p:spPr>
          <a:xfrm>
            <a:off x="3710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0093861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数值微分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数值积分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微分方程解析解求解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常微分方程数值求解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偏微分方程数值求解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课堂练习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66647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数值微分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35496" y="980728"/>
            <a:ext cx="8928992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微分和导数密切相关，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与微分相关的函数主要有三个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，如下表所示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26ABE4-3F72-451E-AD3B-CD23DB57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28211"/>
              </p:ext>
            </p:extLst>
          </p:nvPr>
        </p:nvGraphicFramePr>
        <p:xfrm>
          <a:off x="2123728" y="2276872"/>
          <a:ext cx="5040560" cy="187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717">
                  <a:extLst>
                    <a:ext uri="{9D8B030D-6E8A-4147-A177-3AD203B41FA5}">
                      <a16:colId xmlns:a16="http://schemas.microsoft.com/office/drawing/2014/main" val="1705060822"/>
                    </a:ext>
                  </a:extLst>
                </a:gridCol>
                <a:gridCol w="3414843">
                  <a:extLst>
                    <a:ext uri="{9D8B030D-6E8A-4147-A177-3AD203B41FA5}">
                      <a16:colId xmlns:a16="http://schemas.microsoft.com/office/drawing/2014/main" val="3971579696"/>
                    </a:ext>
                  </a:extLst>
                </a:gridCol>
              </a:tblGrid>
              <a:tr h="6595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en-US" sz="2000" u="none" strike="noStrike" kern="0">
                          <a:effectLst/>
                          <a:latin typeface="+mj-ea"/>
                          <a:ea typeface="+mj-ea"/>
                          <a:hlinkClick r:id="rId3"/>
                        </a:rPr>
                        <a:t>diff</a:t>
                      </a:r>
                      <a:endParaRPr lang="zh-CN" sz="2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>
                          <a:effectLst/>
                          <a:latin typeface="+mj-ea"/>
                          <a:ea typeface="+mj-ea"/>
                        </a:rPr>
                        <a:t>差分和近似导数</a:t>
                      </a:r>
                      <a:endParaRPr lang="zh-CN" sz="2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705020184"/>
                  </a:ext>
                </a:extLst>
              </a:tr>
              <a:tr h="5275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en-US" sz="2000" u="none" strike="noStrike" kern="0">
                          <a:effectLst/>
                          <a:latin typeface="+mj-ea"/>
                          <a:ea typeface="+mj-ea"/>
                          <a:hlinkClick r:id="rId4"/>
                        </a:rPr>
                        <a:t>gradient</a:t>
                      </a:r>
                      <a:endParaRPr lang="zh-CN" sz="2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 dirty="0">
                          <a:effectLst/>
                          <a:latin typeface="+mj-ea"/>
                          <a:ea typeface="+mj-ea"/>
                        </a:rPr>
                        <a:t>数值梯度</a:t>
                      </a:r>
                      <a:endParaRPr lang="zh-CN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3224073431"/>
                  </a:ext>
                </a:extLst>
              </a:tr>
              <a:tr h="6851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en-US" sz="2000" u="none" strike="noStrike" kern="0">
                          <a:effectLst/>
                          <a:latin typeface="+mj-ea"/>
                          <a:ea typeface="+mj-ea"/>
                          <a:hlinkClick r:id="rId5"/>
                        </a:rPr>
                        <a:t>del2</a:t>
                      </a:r>
                      <a:endParaRPr lang="zh-CN" sz="2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 dirty="0">
                          <a:effectLst/>
                          <a:latin typeface="+mj-ea"/>
                          <a:ea typeface="+mj-ea"/>
                        </a:rPr>
                        <a:t>离散拉普拉斯算子</a:t>
                      </a:r>
                      <a:endParaRPr lang="zh-CN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68628657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3C098E4-2ED5-4C9E-92C9-52C84FD9FAC0}"/>
              </a:ext>
            </a:extLst>
          </p:cNvPr>
          <p:cNvSpPr/>
          <p:nvPr/>
        </p:nvSpPr>
        <p:spPr>
          <a:xfrm>
            <a:off x="251520" y="4797152"/>
            <a:ext cx="3960440" cy="159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当已知函数表达式时，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diff(y, n)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求解函数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阶导数。</a:t>
            </a:r>
            <a:r>
              <a:rPr lang="zh-CN" altLang="zh-CN" sz="20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要使用</a:t>
            </a:r>
            <a:r>
              <a:rPr lang="en-US" altLang="zh-CN" sz="20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</a:t>
            </a:r>
            <a:r>
              <a:rPr lang="zh-CN" altLang="zh-CN" sz="20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求解函数导数，需要定义符号变量</a:t>
            </a:r>
            <a:r>
              <a: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右边给了一个简单示例：</a:t>
            </a:r>
            <a:endParaRPr lang="zh-CN" altLang="zh-CN" sz="20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BDE3F8-1883-4618-A79B-F08CDC3BD684}"/>
              </a:ext>
            </a:extLst>
          </p:cNvPr>
          <p:cNvSpPr/>
          <p:nvPr/>
        </p:nvSpPr>
        <p:spPr>
          <a:xfrm>
            <a:off x="4283968" y="4872076"/>
            <a:ext cx="4752528" cy="1440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3048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syms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          %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定义符号变量</a:t>
            </a:r>
          </a:p>
          <a:p>
            <a:pPr marL="723900" indent="3048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x^2+cos(x);   %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函数表达式</a:t>
            </a:r>
          </a:p>
          <a:p>
            <a:pPr marL="723900" indent="3048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diff1_y = diff(y,1);  %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一阶导数</a:t>
            </a:r>
          </a:p>
          <a:p>
            <a:pPr marL="723900" indent="3048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diff2_y = diff(y,2);  %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二阶导数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933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215008" y="953129"/>
            <a:ext cx="26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引用格式如下</a:t>
            </a:r>
            <a:r>
              <a:rPr lang="zh-CN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17F228-5B3E-4AC3-86F2-95D5514F1FDA}"/>
              </a:ext>
            </a:extLst>
          </p:cNvPr>
          <p:cNvSpPr/>
          <p:nvPr/>
        </p:nvSpPr>
        <p:spPr>
          <a:xfrm>
            <a:off x="827584" y="1486119"/>
            <a:ext cx="252028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diff(X)</a:t>
            </a:r>
            <a:endParaRPr lang="zh-CN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diff(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X,n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diff(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X,n,dim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https://ww2.mathworks.cn/help/matlab/ref/diff_dim_input_zh_CN.png">
            <a:extLst>
              <a:ext uri="{FF2B5EF4-FFF2-40B4-BE49-F238E27FC236}">
                <a16:creationId xmlns:a16="http://schemas.microsoft.com/office/drawing/2014/main" id="{8D423EEE-2429-4221-8027-DD4B80BAFC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68" y="1745021"/>
            <a:ext cx="4392488" cy="13286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FB56B-301E-490F-9CA2-447088C86959}"/>
              </a:ext>
            </a:extLst>
          </p:cNvPr>
          <p:cNvSpPr/>
          <p:nvPr/>
        </p:nvSpPr>
        <p:spPr>
          <a:xfrm>
            <a:off x="215008" y="3330397"/>
            <a:ext cx="786611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endParaRPr lang="en-US" altLang="zh-CN" sz="2400" kern="1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计算差分函数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f=sin(X)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导数的近似值：</a:t>
            </a:r>
          </a:p>
          <a:p>
            <a:pPr>
              <a:lnSpc>
                <a:spcPct val="12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0.001;       </a:t>
            </a:r>
            <a:r>
              <a:rPr lang="en-US" altLang="zh-CN" kern="0" dirty="0">
                <a:solidFill>
                  <a:srgbClr val="228B2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 step size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-</a:t>
            </a:r>
            <a:r>
              <a:rPr lang="en-US" altLang="zh-CN" kern="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pi:h:pi</a:t>
            </a: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kern="0" dirty="0">
                <a:solidFill>
                  <a:srgbClr val="228B2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 domain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= sin(X);      </a:t>
            </a:r>
            <a:r>
              <a:rPr lang="en-US" altLang="zh-CN" kern="0" dirty="0">
                <a:solidFill>
                  <a:srgbClr val="228B2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 range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diff(f)/h;   </a:t>
            </a:r>
            <a:r>
              <a:rPr lang="en-US" altLang="zh-CN" kern="0" dirty="0">
                <a:solidFill>
                  <a:srgbClr val="228B2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 first derivative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= diff(Y)/h;   </a:t>
            </a:r>
            <a:r>
              <a:rPr lang="en-US" altLang="zh-CN" kern="0" dirty="0">
                <a:solidFill>
                  <a:srgbClr val="228B2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 second derivative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plot(X(:,1:length(Y)),</a:t>
            </a:r>
            <a:r>
              <a:rPr lang="en-US" altLang="zh-CN" kern="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Y,</a:t>
            </a:r>
            <a:r>
              <a:rPr lang="en-US" altLang="zh-CN" kern="0" dirty="0" err="1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'r'</a:t>
            </a:r>
            <a:r>
              <a:rPr lang="en-US" altLang="zh-CN" kern="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,X,f,</a:t>
            </a:r>
            <a:r>
              <a:rPr lang="en-US" altLang="zh-CN" kern="0" dirty="0" err="1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'b</a:t>
            </a:r>
            <a:r>
              <a:rPr lang="en-US" altLang="zh-CN" kern="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X(:,1:length(Z)),</a:t>
            </a:r>
            <a:r>
              <a:rPr lang="en-US" altLang="zh-CN" kern="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Z,</a:t>
            </a:r>
            <a:r>
              <a:rPr lang="en-US" altLang="zh-CN" kern="0" dirty="0" err="1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'k</a:t>
            </a:r>
            <a:r>
              <a:rPr lang="en-US" altLang="zh-CN" kern="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DED2A-0E03-49A8-B63B-B357919DD6DF}"/>
              </a:ext>
            </a:extLst>
          </p:cNvPr>
          <p:cNvSpPr/>
          <p:nvPr/>
        </p:nvSpPr>
        <p:spPr>
          <a:xfrm>
            <a:off x="1187624" y="6309320"/>
            <a:ext cx="6858000" cy="40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https://ww2.mathworks.cn/help/matlab/ref/diff.html#btwmxq8-10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A6EC18-DDBB-4459-B312-BD28BA51DF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2952328" cy="24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03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215008" y="953129"/>
            <a:ext cx="26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CB509-DF54-45BB-9943-388C25B2D451}"/>
              </a:ext>
            </a:extLst>
          </p:cNvPr>
          <p:cNvSpPr/>
          <p:nvPr/>
        </p:nvSpPr>
        <p:spPr>
          <a:xfrm>
            <a:off x="183103" y="1388957"/>
            <a:ext cx="8352928" cy="1789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计算内部数据点的中心差分。例如，考虑一个包含单位间距数据的矩阵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，它具有水平梯度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 = gradient(A)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。内部梯度值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G(:,j) 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G(:,j) = 0.5*(A(:,j+1) - A(:,j-1));   j = 2 : N-1 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之间变化，其中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= size(A,2)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gradient 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使用单侧差分计算沿矩阵边的值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G(:,1) = A(:,2) - A(:,1); G(:,N) = A(:,N) - A(:,N-1);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30E3CB-CA36-4F82-A6C9-2596A944C0BD}"/>
              </a:ext>
            </a:extLst>
          </p:cNvPr>
          <p:cNvSpPr/>
          <p:nvPr/>
        </p:nvSpPr>
        <p:spPr>
          <a:xfrm>
            <a:off x="385096" y="3727416"/>
            <a:ext cx="4572000" cy="1790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FX = gradient(F)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[FX,FY] = gradient(F)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[FX,FY,FZ,...,FN] = gradient(F)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[___] = gradient(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F,h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[___] = gradient(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F,hx,hy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,...,</a:t>
            </a:r>
            <a:r>
              <a:rPr lang="en-US" altLang="zh-CN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hN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30403-96FC-4E0B-A050-9A55254CD9AA}"/>
              </a:ext>
            </a:extLst>
          </p:cNvPr>
          <p:cNvSpPr/>
          <p:nvPr/>
        </p:nvSpPr>
        <p:spPr>
          <a:xfrm>
            <a:off x="217413" y="3222085"/>
            <a:ext cx="1454244" cy="51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E4BD62-6538-4575-8107-193FA51AB3B5}"/>
              </a:ext>
            </a:extLst>
          </p:cNvPr>
          <p:cNvSpPr txBox="1"/>
          <p:nvPr/>
        </p:nvSpPr>
        <p:spPr>
          <a:xfrm>
            <a:off x="5281444" y="4391233"/>
            <a:ext cx="3503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-2:0.2:2;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x';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= x .* exp(-x.^2 - y.^2);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[px, 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gradient(z);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figure       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contour(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x,y,z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%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绘制等高线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hold on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quiver(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x,y,px,py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%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绘制向量图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1DADA0-7BED-496A-9CF9-D2E5C78A68AD}"/>
              </a:ext>
            </a:extLst>
          </p:cNvPr>
          <p:cNvSpPr/>
          <p:nvPr/>
        </p:nvSpPr>
        <p:spPr>
          <a:xfrm>
            <a:off x="4158229" y="3222085"/>
            <a:ext cx="4572000" cy="121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zh-CN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i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xe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altLang="zh-CN" i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kern="100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altLang="zh-CN" i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kern="100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在网格上的二维梯度，并绘制向量场的等高线图：</a:t>
            </a:r>
            <a:endParaRPr lang="zh-CN" altLang="zh-CN" sz="1800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C21C08-77DC-4037-B0BD-3F9F551929B3}"/>
              </a:ext>
            </a:extLst>
          </p:cNvPr>
          <p:cNvSpPr/>
          <p:nvPr/>
        </p:nvSpPr>
        <p:spPr>
          <a:xfrm>
            <a:off x="204164" y="58070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>
                <a:solidFill>
                  <a:srgbClr val="0563C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https://ww2.mathworks.cn/help/matlab/ref/gradient.html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934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187624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del2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215008" y="953129"/>
            <a:ext cx="26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30E3CB-CA36-4F82-A6C9-2596A944C0BD}"/>
              </a:ext>
            </a:extLst>
          </p:cNvPr>
          <p:cNvSpPr/>
          <p:nvPr/>
        </p:nvSpPr>
        <p:spPr>
          <a:xfrm>
            <a:off x="539552" y="3628089"/>
            <a:ext cx="2818752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s-E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= del2(U)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s-E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= del2(U,h)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s-ES" altLang="zh-CN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= del2(U,hx,hy,...,hN)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30403-96FC-4E0B-A050-9A55254CD9AA}"/>
              </a:ext>
            </a:extLst>
          </p:cNvPr>
          <p:cNvSpPr/>
          <p:nvPr/>
        </p:nvSpPr>
        <p:spPr>
          <a:xfrm>
            <a:off x="217413" y="2924944"/>
            <a:ext cx="1454244" cy="51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1DADA0-7BED-496A-9CF9-D2E5C78A68AD}"/>
              </a:ext>
            </a:extLst>
          </p:cNvPr>
          <p:cNvSpPr/>
          <p:nvPr/>
        </p:nvSpPr>
        <p:spPr>
          <a:xfrm>
            <a:off x="4158228" y="2924944"/>
            <a:ext cx="4806259" cy="86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</a:t>
            </a:r>
            <a:r>
              <a:rPr lang="zh-CN" altLang="zh-CN" sz="24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计算并绘制多变量函数的离散拉普拉斯算子</a:t>
            </a:r>
            <a:endParaRPr lang="zh-CN" altLang="zh-CN" sz="1800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C21C08-77DC-4037-B0BD-3F9F551929B3}"/>
              </a:ext>
            </a:extLst>
          </p:cNvPr>
          <p:cNvSpPr/>
          <p:nvPr/>
        </p:nvSpPr>
        <p:spPr>
          <a:xfrm>
            <a:off x="395536" y="5485321"/>
            <a:ext cx="364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https://ww2.mathworks.cn/help/matlab/ref/del2.html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C:\Users\xiadh\AppData\Roaming\Tencent\Users\380794216\QQ\WinTemp\RichOle\XLU9}W52}P8JA~$R$[XC~XI.png">
            <a:extLst>
              <a:ext uri="{FF2B5EF4-FFF2-40B4-BE49-F238E27FC236}">
                <a16:creationId xmlns:a16="http://schemas.microsoft.com/office/drawing/2014/main" id="{1CD67CE8-50C8-4ED2-986D-B3C3292D27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4" y="1829599"/>
            <a:ext cx="4370662" cy="90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xiadh\AppData\Roaming\Tencent\Users\380794216\QQ\WinTemp\RichOle\R7O$@5E9H%Z6BWLKAPJTRN2.png">
            <a:extLst>
              <a:ext uri="{FF2B5EF4-FFF2-40B4-BE49-F238E27FC236}">
                <a16:creationId xmlns:a16="http://schemas.microsoft.com/office/drawing/2014/main" id="{96977012-BB7A-4448-B98D-991F10C2BAF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14662"/>
            <a:ext cx="2839720" cy="70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xiadh\AppData\Roaming\Tencent\Users\380794216\QQ\WinTemp\RichOle\MGSPHK}Z51FD)UI_)YZ0[(0.png">
            <a:extLst>
              <a:ext uri="{FF2B5EF4-FFF2-40B4-BE49-F238E27FC236}">
                <a16:creationId xmlns:a16="http://schemas.microsoft.com/office/drawing/2014/main" id="{7CE4D5BB-7D16-43C8-97B1-FD5E7EB950A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10" y="1516797"/>
            <a:ext cx="3368675" cy="6978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4CD44CB-0FE9-48E4-B3CA-F8F01209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72" y="3825440"/>
            <a:ext cx="4377608" cy="24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meshgrid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(-5:0.25:5,-5:0.25:5);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= 1/3.*(x.^4+y.^4); h = 0.25; L = 4*del2(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U,h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igure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surf(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x,y,L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grid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</a:t>
            </a:r>
          </a:p>
          <a:p>
            <a:pPr lvl="0" eaLnBrk="0" hangingPunct="0">
              <a:lnSpc>
                <a:spcPct val="125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title(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'Plot of $\Delta U(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4x^2+4y^2$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0" eaLnBrk="0" hangingPunct="0">
              <a:lnSpc>
                <a:spcPct val="125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h,'Interpreter'</a:t>
            </a:r>
            <a:r>
              <a:rPr lang="en-US" altLang="zh-CN" sz="16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err="1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'latex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1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25000"/>
              </a:lnSpc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xlabel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ylabel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'y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zlabel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'z</a:t>
            </a:r>
            <a:r>
              <a:rPr lang="en-US" altLang="zh-CN" sz="1600" dirty="0">
                <a:solidFill>
                  <a:srgbClr val="A02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view(35,14)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6789215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 txBox="1">
            <a:spLocks/>
          </p:cNvSpPr>
          <p:nvPr/>
        </p:nvSpPr>
        <p:spPr bwMode="auto">
          <a:xfrm>
            <a:off x="6875463" y="63992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A34459-D761-4C0D-AF8B-ABF333334DDB}" type="slidenum">
              <a:rPr lang="zh-CN" alt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35896" y="188913"/>
            <a:ext cx="396029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effectLst/>
              </a:rPr>
              <a:t>目 录</a:t>
            </a:r>
          </a:p>
        </p:txBody>
      </p:sp>
      <p:sp>
        <p:nvSpPr>
          <p:cNvPr id="41" name="矩形 40"/>
          <p:cNvSpPr/>
          <p:nvPr/>
        </p:nvSpPr>
        <p:spPr>
          <a:xfrm>
            <a:off x="1115616" y="1055480"/>
            <a:ext cx="7056784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</a:rPr>
              <a:t>数值微分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002060"/>
                </a:solidFill>
                <a:latin typeface="微软雅黑"/>
                <a:ea typeface="微软雅黑"/>
              </a:rPr>
              <a:t>数值积分</a:t>
            </a:r>
            <a:endParaRPr lang="en-US" altLang="zh-CN" sz="3600" b="1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微分方程解析解求解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常微分方程数值求解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偏微分方程数值求解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rgbClr val="BDC6C7"/>
                </a:solidFill>
                <a:latin typeface="微软雅黑"/>
                <a:ea typeface="微软雅黑"/>
                <a:cs typeface="微软雅黑"/>
              </a:rPr>
              <a:t>课堂练习</a:t>
            </a:r>
            <a:endParaRPr lang="en-US" altLang="zh-CN" sz="3600" b="1" dirty="0">
              <a:solidFill>
                <a:srgbClr val="BDC6C7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887474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1259780" y="172795"/>
            <a:ext cx="626454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4400">
                <a:latin typeface="Calibri" pitchFamily="34" charset="0"/>
                <a:ea typeface="宋体" pitchFamily="2" charset="-122"/>
              </a:defRPr>
            </a:lvl2pPr>
            <a:lvl3pPr algn="ctr" eaLnBrk="0" hangingPunct="0">
              <a:defRPr sz="4400">
                <a:latin typeface="Calibri" pitchFamily="34" charset="0"/>
                <a:ea typeface="宋体" pitchFamily="2" charset="-122"/>
              </a:defRPr>
            </a:lvl3pPr>
            <a:lvl4pPr algn="ctr" eaLnBrk="0" hangingPunct="0">
              <a:defRPr sz="4400">
                <a:latin typeface="Calibri" pitchFamily="34" charset="0"/>
                <a:ea typeface="宋体" pitchFamily="2" charset="-122"/>
              </a:defRPr>
            </a:lvl4pPr>
            <a:lvl5pPr algn="ctr" eaLnBrk="0" hangingPunct="0">
              <a:defRPr sz="4400">
                <a:latin typeface="Calibri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数值积分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748119-0844-4E13-93FE-D1A1794BA46E}"/>
              </a:ext>
            </a:extLst>
          </p:cNvPr>
          <p:cNvSpPr/>
          <p:nvPr/>
        </p:nvSpPr>
        <p:spPr>
          <a:xfrm>
            <a:off x="35496" y="1004074"/>
            <a:ext cx="8928992" cy="223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积分分为不定积分（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函数）和定积分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很多积分问题是没有解析解的或者解析解的求解过程非常复杂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，需要采用数值积分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与数值积分相关的函数主要分为两类，包括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求函数表达式的积分和求数值数据的积分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5A6E9D-8641-46DC-88FD-F86AD51A8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21143"/>
              </p:ext>
            </p:extLst>
          </p:nvPr>
        </p:nvGraphicFramePr>
        <p:xfrm>
          <a:off x="1691680" y="3486084"/>
          <a:ext cx="5940660" cy="2744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3705741431"/>
                    </a:ext>
                  </a:extLst>
                </a:gridCol>
                <a:gridCol w="4778188">
                  <a:extLst>
                    <a:ext uri="{9D8B030D-6E8A-4147-A177-3AD203B41FA5}">
                      <a16:colId xmlns:a16="http://schemas.microsoft.com/office/drawing/2014/main" val="662232875"/>
                    </a:ext>
                  </a:extLst>
                </a:gridCol>
              </a:tblGrid>
              <a:tr h="40680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1500"/>
                        </a:spcAft>
                      </a:pPr>
                      <a:r>
                        <a:rPr lang="en-US" sz="1800" u="none" strike="noStrike" kern="0" dirty="0">
                          <a:effectLst/>
                          <a:hlinkClick r:id="rId3"/>
                        </a:rPr>
                        <a:t>integral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 dirty="0">
                          <a:effectLst/>
                        </a:rPr>
                        <a:t>数值积分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3514129721"/>
                  </a:ext>
                </a:extLst>
              </a:tr>
              <a:tr h="40680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1500"/>
                        </a:spcAft>
                      </a:pPr>
                      <a:r>
                        <a:rPr lang="en-US" sz="1800" u="none" strike="noStrike" kern="0">
                          <a:effectLst/>
                          <a:hlinkClick r:id="rId4"/>
                        </a:rPr>
                        <a:t>integral2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 dirty="0">
                          <a:effectLst/>
                        </a:rPr>
                        <a:t>对二重积分进行数值计算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4134254792"/>
                  </a:ext>
                </a:extLst>
              </a:tr>
              <a:tr h="40680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1500"/>
                        </a:spcAft>
                      </a:pPr>
                      <a:r>
                        <a:rPr lang="en-US" sz="1800" u="none" strike="noStrike" kern="0" dirty="0">
                          <a:effectLst/>
                          <a:hlinkClick r:id="rId5"/>
                        </a:rPr>
                        <a:t>integral3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>
                          <a:effectLst/>
                        </a:rPr>
                        <a:t>对三重积分进行数值计算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93130346"/>
                  </a:ext>
                </a:extLst>
              </a:tr>
              <a:tr h="40680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1500"/>
                        </a:spcAft>
                      </a:pPr>
                      <a:r>
                        <a:rPr lang="en-US" sz="1800" u="none" strike="noStrike" kern="0" dirty="0" err="1">
                          <a:effectLst/>
                          <a:hlinkClick r:id="rId6"/>
                        </a:rPr>
                        <a:t>quadgk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>
                          <a:effectLst/>
                        </a:rPr>
                        <a:t>以自适应高斯</a:t>
                      </a:r>
                      <a:r>
                        <a:rPr lang="en-US" sz="2000" kern="0">
                          <a:effectLst/>
                        </a:rPr>
                        <a:t>-</a:t>
                      </a:r>
                      <a:r>
                        <a:rPr lang="zh-CN" sz="2000" kern="0">
                          <a:effectLst/>
                        </a:rPr>
                        <a:t>勒让德积分法计算数值积分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037450860"/>
                  </a:ext>
                </a:extLst>
              </a:tr>
              <a:tr h="40680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1500"/>
                        </a:spcAft>
                      </a:pPr>
                      <a:r>
                        <a:rPr lang="en-US" sz="1800" u="none" strike="noStrike" kern="0">
                          <a:effectLst/>
                          <a:hlinkClick r:id="rId7"/>
                        </a:rPr>
                        <a:t>quad2d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>
                          <a:effectLst/>
                        </a:rPr>
                        <a:t>计算二重数值积分</a:t>
                      </a:r>
                      <a:r>
                        <a:rPr lang="en-US" sz="2000" kern="0">
                          <a:effectLst/>
                        </a:rPr>
                        <a:t> - tiled </a:t>
                      </a:r>
                      <a:r>
                        <a:rPr lang="zh-CN" sz="2000" kern="0">
                          <a:effectLst/>
                        </a:rPr>
                        <a:t>方法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3391385876"/>
                  </a:ext>
                </a:extLst>
              </a:tr>
              <a:tr h="40680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1500"/>
                        </a:spcAft>
                      </a:pPr>
                      <a:r>
                        <a:rPr lang="en-US" sz="1800" b="1" u="none" strike="noStrike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trapz</a:t>
                      </a:r>
                      <a:endParaRPr lang="zh-CN" altLang="en-US" sz="1800" b="1" u="none" strike="noStrike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1500"/>
                        </a:spcAft>
                      </a:pPr>
                      <a:r>
                        <a:rPr lang="zh-CN" sz="2000" kern="0" dirty="0">
                          <a:effectLst/>
                        </a:rPr>
                        <a:t>梯形数值积分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3354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818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22184</TotalTime>
  <Words>2649</Words>
  <Application>Microsoft Office PowerPoint</Application>
  <PresentationFormat>全屏显示(4:3)</PresentationFormat>
  <Paragraphs>336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xiadh</cp:lastModifiedBy>
  <cp:revision>1054</cp:revision>
  <cp:lastPrinted>2016-03-19T09:39:55Z</cp:lastPrinted>
  <dcterms:created xsi:type="dcterms:W3CDTF">2013-03-26T02:34:50Z</dcterms:created>
  <dcterms:modified xsi:type="dcterms:W3CDTF">2020-03-06T00:46:34Z</dcterms:modified>
</cp:coreProperties>
</file>