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handoutMasterIdLst>
    <p:handoutMasterId r:id="rId32"/>
  </p:handoutMasterIdLst>
  <p:sldIdLst>
    <p:sldId id="260" r:id="rId2"/>
    <p:sldId id="435" r:id="rId3"/>
    <p:sldId id="458" r:id="rId4"/>
    <p:sldId id="437" r:id="rId5"/>
    <p:sldId id="438" r:id="rId6"/>
    <p:sldId id="439" r:id="rId7"/>
    <p:sldId id="440" r:id="rId8"/>
    <p:sldId id="459" r:id="rId9"/>
    <p:sldId id="461" r:id="rId10"/>
    <p:sldId id="460" r:id="rId11"/>
    <p:sldId id="462" r:id="rId12"/>
    <p:sldId id="463" r:id="rId13"/>
    <p:sldId id="443" r:id="rId14"/>
    <p:sldId id="464" r:id="rId15"/>
    <p:sldId id="465" r:id="rId16"/>
    <p:sldId id="466" r:id="rId17"/>
    <p:sldId id="467" r:id="rId18"/>
    <p:sldId id="468" r:id="rId19"/>
    <p:sldId id="469" r:id="rId20"/>
    <p:sldId id="447" r:id="rId21"/>
    <p:sldId id="470" r:id="rId22"/>
    <p:sldId id="471" r:id="rId23"/>
    <p:sldId id="473" r:id="rId24"/>
    <p:sldId id="475" r:id="rId25"/>
    <p:sldId id="450" r:id="rId26"/>
    <p:sldId id="476" r:id="rId27"/>
    <p:sldId id="477" r:id="rId28"/>
    <p:sldId id="478" r:id="rId29"/>
    <p:sldId id="479" r:id="rId30"/>
  </p:sldIdLst>
  <p:sldSz cx="9144000" cy="6858000" type="screen4x3"/>
  <p:notesSz cx="9601200" cy="150876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p14:section name="默认节" id="{54BE15DF-631E-4F61-AC22-A9EA291493CB}">
          <p14:sldIdLst>
            <p14:sldId id="260"/>
            <p14:sldId id="435"/>
            <p14:sldId id="458"/>
            <p14:sldId id="437"/>
            <p14:sldId id="438"/>
            <p14:sldId id="439"/>
            <p14:sldId id="440"/>
            <p14:sldId id="459"/>
            <p14:sldId id="461"/>
            <p14:sldId id="460"/>
            <p14:sldId id="462"/>
            <p14:sldId id="463"/>
            <p14:sldId id="443"/>
            <p14:sldId id="464"/>
            <p14:sldId id="465"/>
            <p14:sldId id="466"/>
            <p14:sldId id="467"/>
            <p14:sldId id="468"/>
            <p14:sldId id="469"/>
            <p14:sldId id="447"/>
            <p14:sldId id="470"/>
            <p14:sldId id="471"/>
            <p14:sldId id="473"/>
            <p14:sldId id="475"/>
            <p14:sldId id="450"/>
            <p14:sldId id="476"/>
            <p14:sldId id="477"/>
            <p14:sldId id="478"/>
            <p14:sldId id="4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 lastIdx="1" clrIdx="0"/>
  <p:cmAuthor id="1" name="ml" initials="m" lastIdx="1" clrIdx="1">
    <p:extLst>
      <p:ext uri="{19B8F6BF-5375-455C-9EA6-DF929625EA0E}">
        <p15:presenceInfo xmlns:p15="http://schemas.microsoft.com/office/powerpoint/2012/main" userId="m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020F0"/>
    <a:srgbClr val="BDC6C7"/>
    <a:srgbClr val="FF6600"/>
    <a:srgbClr val="FF0000"/>
    <a:srgbClr val="F5801F"/>
    <a:srgbClr val="D0D8E8"/>
    <a:srgbClr val="E9EDF4"/>
    <a:srgbClr val="CCE7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0" autoAdjust="0"/>
    <p:restoredTop sz="89189" autoAdjust="0"/>
  </p:normalViewPr>
  <p:slideViewPr>
    <p:cSldViewPr snapToObjects="1">
      <p:cViewPr varScale="1">
        <p:scale>
          <a:sx n="102" d="100"/>
          <a:sy n="102" d="100"/>
        </p:scale>
        <p:origin x="2244"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5" y="5"/>
            <a:ext cx="4159529" cy="755229"/>
          </a:xfrm>
          <a:prstGeom prst="rect">
            <a:avLst/>
          </a:prstGeom>
        </p:spPr>
        <p:txBody>
          <a:bodyPr vert="horz" lIns="134519" tIns="67260" rIns="134519" bIns="67260" rtlCol="0"/>
          <a:lstStyle>
            <a:lvl1pPr algn="l" fontAlgn="auto">
              <a:spcBef>
                <a:spcPts val="0"/>
              </a:spcBef>
              <a:spcAft>
                <a:spcPts val="0"/>
              </a:spcAft>
              <a:defRPr sz="18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439387" y="5"/>
            <a:ext cx="4159529" cy="755229"/>
          </a:xfrm>
          <a:prstGeom prst="rect">
            <a:avLst/>
          </a:prstGeom>
        </p:spPr>
        <p:txBody>
          <a:bodyPr vert="horz" lIns="134519" tIns="67260" rIns="134519" bIns="67260" rtlCol="0"/>
          <a:lstStyle>
            <a:lvl1pPr algn="r" fontAlgn="auto">
              <a:spcBef>
                <a:spcPts val="0"/>
              </a:spcBef>
              <a:spcAft>
                <a:spcPts val="0"/>
              </a:spcAft>
              <a:defRPr sz="1800">
                <a:latin typeface="+mn-lt"/>
                <a:ea typeface="+mn-ea"/>
              </a:defRPr>
            </a:lvl1pPr>
          </a:lstStyle>
          <a:p>
            <a:pPr>
              <a:defRPr/>
            </a:pPr>
            <a:fld id="{8898DE5B-3993-48A5-AD2A-B68F2E9253E7}" type="datetimeFigureOut">
              <a:rPr lang="zh-CN" altLang="en-US"/>
              <a:pPr>
                <a:defRPr/>
              </a:pPr>
              <a:t>2022/3/20</a:t>
            </a:fld>
            <a:endParaRPr lang="zh-CN" altLang="en-US"/>
          </a:p>
        </p:txBody>
      </p:sp>
      <p:sp>
        <p:nvSpPr>
          <p:cNvPr id="4" name="页脚占位符 3"/>
          <p:cNvSpPr>
            <a:spLocks noGrp="1"/>
          </p:cNvSpPr>
          <p:nvPr>
            <p:ph type="ftr" sz="quarter" idx="2"/>
          </p:nvPr>
        </p:nvSpPr>
        <p:spPr>
          <a:xfrm>
            <a:off x="5" y="14329968"/>
            <a:ext cx="4159529" cy="755224"/>
          </a:xfrm>
          <a:prstGeom prst="rect">
            <a:avLst/>
          </a:prstGeom>
        </p:spPr>
        <p:txBody>
          <a:bodyPr vert="horz" lIns="134519" tIns="67260" rIns="134519" bIns="67260" rtlCol="0" anchor="b"/>
          <a:lstStyle>
            <a:lvl1pPr algn="l" fontAlgn="auto">
              <a:spcBef>
                <a:spcPts val="0"/>
              </a:spcBef>
              <a:spcAft>
                <a:spcPts val="0"/>
              </a:spcAft>
              <a:defRPr sz="18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439387" y="14329968"/>
            <a:ext cx="4159529" cy="755224"/>
          </a:xfrm>
          <a:prstGeom prst="rect">
            <a:avLst/>
          </a:prstGeom>
        </p:spPr>
        <p:txBody>
          <a:bodyPr vert="horz" lIns="134519" tIns="67260" rIns="134519" bIns="67260" rtlCol="0" anchor="b"/>
          <a:lstStyle>
            <a:lvl1pPr algn="r" fontAlgn="auto">
              <a:spcBef>
                <a:spcPts val="0"/>
              </a:spcBef>
              <a:spcAft>
                <a:spcPts val="0"/>
              </a:spcAft>
              <a:defRPr sz="1800">
                <a:latin typeface="+mn-lt"/>
                <a:ea typeface="+mn-ea"/>
              </a:defRPr>
            </a:lvl1pPr>
          </a:lstStyle>
          <a:p>
            <a:pPr>
              <a:defRPr/>
            </a:pPr>
            <a:fld id="{34B60DB3-FC19-417F-B8F6-A15215114772}" type="slidenum">
              <a:rPr lang="zh-CN" altLang="en-US"/>
              <a:pPr>
                <a:defRPr/>
              </a:pPr>
              <a:t>‹#›</a:t>
            </a:fld>
            <a:endParaRPr lang="zh-CN" altLang="en-US"/>
          </a:p>
        </p:txBody>
      </p:sp>
    </p:spTree>
    <p:extLst>
      <p:ext uri="{BB962C8B-B14F-4D97-AF65-F5344CB8AC3E}">
        <p14:creationId xmlns:p14="http://schemas.microsoft.com/office/powerpoint/2010/main" val="499613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5" y="5"/>
            <a:ext cx="4159529" cy="755229"/>
          </a:xfrm>
          <a:prstGeom prst="rect">
            <a:avLst/>
          </a:prstGeom>
        </p:spPr>
        <p:txBody>
          <a:bodyPr vert="horz" lIns="134519" tIns="67260" rIns="134519" bIns="67260" rtlCol="0"/>
          <a:lstStyle>
            <a:lvl1pPr algn="l" fontAlgn="auto">
              <a:spcBef>
                <a:spcPts val="0"/>
              </a:spcBef>
              <a:spcAft>
                <a:spcPts val="0"/>
              </a:spcAft>
              <a:defRPr sz="1800">
                <a:latin typeface="+mn-lt"/>
                <a:ea typeface="+mn-ea"/>
              </a:defRPr>
            </a:lvl1pPr>
          </a:lstStyle>
          <a:p>
            <a:pPr>
              <a:defRPr/>
            </a:pPr>
            <a:endParaRPr lang="zh-CN" altLang="en-US"/>
          </a:p>
        </p:txBody>
      </p:sp>
      <p:sp>
        <p:nvSpPr>
          <p:cNvPr id="3" name="日期占位符 2"/>
          <p:cNvSpPr>
            <a:spLocks noGrp="1"/>
          </p:cNvSpPr>
          <p:nvPr>
            <p:ph type="dt" idx="1"/>
          </p:nvPr>
        </p:nvSpPr>
        <p:spPr>
          <a:xfrm>
            <a:off x="5439387" y="5"/>
            <a:ext cx="4159529" cy="755229"/>
          </a:xfrm>
          <a:prstGeom prst="rect">
            <a:avLst/>
          </a:prstGeom>
        </p:spPr>
        <p:txBody>
          <a:bodyPr vert="horz" lIns="134519" tIns="67260" rIns="134519" bIns="67260" rtlCol="0"/>
          <a:lstStyle>
            <a:lvl1pPr algn="r" fontAlgn="auto">
              <a:spcBef>
                <a:spcPts val="0"/>
              </a:spcBef>
              <a:spcAft>
                <a:spcPts val="0"/>
              </a:spcAft>
              <a:defRPr sz="1800">
                <a:latin typeface="+mn-lt"/>
                <a:ea typeface="+mn-ea"/>
              </a:defRPr>
            </a:lvl1pPr>
          </a:lstStyle>
          <a:p>
            <a:pPr>
              <a:defRPr/>
            </a:pPr>
            <a:fld id="{361EFB91-37CB-487F-BC57-FB4342EF21F1}" type="datetimeFigureOut">
              <a:rPr lang="zh-CN" altLang="en-US"/>
              <a:pPr>
                <a:defRPr/>
              </a:pPr>
              <a:t>2022/3/20</a:t>
            </a:fld>
            <a:endParaRPr lang="zh-CN" altLang="en-US"/>
          </a:p>
        </p:txBody>
      </p:sp>
      <p:sp>
        <p:nvSpPr>
          <p:cNvPr id="4" name="幻灯片图像占位符 3"/>
          <p:cNvSpPr>
            <a:spLocks noGrp="1" noRot="1" noChangeAspect="1"/>
          </p:cNvSpPr>
          <p:nvPr>
            <p:ph type="sldImg" idx="2"/>
          </p:nvPr>
        </p:nvSpPr>
        <p:spPr>
          <a:xfrm>
            <a:off x="1025525" y="1127125"/>
            <a:ext cx="7550150" cy="5662613"/>
          </a:xfrm>
          <a:prstGeom prst="rect">
            <a:avLst/>
          </a:prstGeom>
          <a:noFill/>
          <a:ln w="12700">
            <a:solidFill>
              <a:prstClr val="black"/>
            </a:solidFill>
          </a:ln>
        </p:spPr>
        <p:txBody>
          <a:bodyPr vert="horz" lIns="134519" tIns="67260" rIns="134519" bIns="67260" rtlCol="0" anchor="ctr"/>
          <a:lstStyle/>
          <a:p>
            <a:pPr lvl="0"/>
            <a:endParaRPr lang="zh-CN" altLang="en-US" noProof="0"/>
          </a:p>
        </p:txBody>
      </p:sp>
      <p:sp>
        <p:nvSpPr>
          <p:cNvPr id="5" name="备注占位符 4"/>
          <p:cNvSpPr>
            <a:spLocks noGrp="1"/>
          </p:cNvSpPr>
          <p:nvPr>
            <p:ph type="body" sz="quarter" idx="3"/>
          </p:nvPr>
        </p:nvSpPr>
        <p:spPr>
          <a:xfrm>
            <a:off x="959896" y="7166187"/>
            <a:ext cx="7681416" cy="6792195"/>
          </a:xfrm>
          <a:prstGeom prst="rect">
            <a:avLst/>
          </a:prstGeom>
        </p:spPr>
        <p:txBody>
          <a:bodyPr vert="horz" lIns="134519" tIns="67260" rIns="134519" bIns="6726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5" y="14329968"/>
            <a:ext cx="4159529" cy="755224"/>
          </a:xfrm>
          <a:prstGeom prst="rect">
            <a:avLst/>
          </a:prstGeom>
        </p:spPr>
        <p:txBody>
          <a:bodyPr vert="horz" lIns="134519" tIns="67260" rIns="134519" bIns="67260" rtlCol="0" anchor="b"/>
          <a:lstStyle>
            <a:lvl1pPr algn="l" fontAlgn="auto">
              <a:spcBef>
                <a:spcPts val="0"/>
              </a:spcBef>
              <a:spcAft>
                <a:spcPts val="0"/>
              </a:spcAft>
              <a:defRPr sz="18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439387" y="14329968"/>
            <a:ext cx="4159529" cy="755224"/>
          </a:xfrm>
          <a:prstGeom prst="rect">
            <a:avLst/>
          </a:prstGeom>
        </p:spPr>
        <p:txBody>
          <a:bodyPr vert="horz" lIns="134519" tIns="67260" rIns="134519" bIns="67260" rtlCol="0" anchor="b"/>
          <a:lstStyle>
            <a:lvl1pPr algn="r" fontAlgn="auto">
              <a:spcBef>
                <a:spcPts val="0"/>
              </a:spcBef>
              <a:spcAft>
                <a:spcPts val="0"/>
              </a:spcAft>
              <a:defRPr sz="1800">
                <a:latin typeface="+mn-lt"/>
                <a:ea typeface="+mn-ea"/>
              </a:defRPr>
            </a:lvl1pPr>
          </a:lstStyle>
          <a:p>
            <a:pPr>
              <a:defRPr/>
            </a:pPr>
            <a:fld id="{23717795-CACC-4A0F-9052-EEEBD682239A}" type="slidenum">
              <a:rPr lang="zh-CN" altLang="en-US"/>
              <a:pPr>
                <a:defRPr/>
              </a:pPr>
              <a:t>‹#›</a:t>
            </a:fld>
            <a:endParaRPr lang="zh-CN" altLang="en-US"/>
          </a:p>
        </p:txBody>
      </p:sp>
    </p:spTree>
    <p:extLst>
      <p:ext uri="{BB962C8B-B14F-4D97-AF65-F5344CB8AC3E}">
        <p14:creationId xmlns:p14="http://schemas.microsoft.com/office/powerpoint/2010/main" val="9660270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3717795-CACC-4A0F-9052-EEEBD682239A}" type="slidenum">
              <a:rPr lang="zh-CN" altLang="en-US" smtClean="0"/>
              <a:pPr>
                <a:defRPr/>
              </a:pPr>
              <a:t>1</a:t>
            </a:fld>
            <a:endParaRPr lang="zh-CN" altLang="en-US"/>
          </a:p>
        </p:txBody>
      </p:sp>
    </p:spTree>
    <p:extLst>
      <p:ext uri="{BB962C8B-B14F-4D97-AF65-F5344CB8AC3E}">
        <p14:creationId xmlns:p14="http://schemas.microsoft.com/office/powerpoint/2010/main" val="155483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4</a:t>
            </a:fld>
            <a:endParaRPr lang="zh-CN" altLang="en-US"/>
          </a:p>
        </p:txBody>
      </p:sp>
    </p:spTree>
    <p:extLst>
      <p:ext uri="{BB962C8B-B14F-4D97-AF65-F5344CB8AC3E}">
        <p14:creationId xmlns:p14="http://schemas.microsoft.com/office/powerpoint/2010/main" val="54574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5</a:t>
            </a:fld>
            <a:endParaRPr lang="zh-CN" altLang="en-US"/>
          </a:p>
        </p:txBody>
      </p:sp>
    </p:spTree>
    <p:extLst>
      <p:ext uri="{BB962C8B-B14F-4D97-AF65-F5344CB8AC3E}">
        <p14:creationId xmlns:p14="http://schemas.microsoft.com/office/powerpoint/2010/main" val="3208907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as key</a:t>
            </a:r>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15</a:t>
            </a:fld>
            <a:endParaRPr lang="zh-CN" altLang="en-US"/>
          </a:p>
        </p:txBody>
      </p:sp>
    </p:spTree>
    <p:extLst>
      <p:ext uri="{BB962C8B-B14F-4D97-AF65-F5344CB8AC3E}">
        <p14:creationId xmlns:p14="http://schemas.microsoft.com/office/powerpoint/2010/main" val="2552975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sel</a:t>
            </a:r>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16</a:t>
            </a:fld>
            <a:endParaRPr lang="zh-CN" altLang="en-US"/>
          </a:p>
        </p:txBody>
      </p:sp>
    </p:spTree>
    <p:extLst>
      <p:ext uri="{BB962C8B-B14F-4D97-AF65-F5344CB8AC3E}">
        <p14:creationId xmlns:p14="http://schemas.microsoft.com/office/powerpoint/2010/main" val="1407385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17</a:t>
            </a:fld>
            <a:endParaRPr lang="zh-CN" altLang="en-US"/>
          </a:p>
        </p:txBody>
      </p:sp>
    </p:spTree>
    <p:extLst>
      <p:ext uri="{BB962C8B-B14F-4D97-AF65-F5344CB8AC3E}">
        <p14:creationId xmlns:p14="http://schemas.microsoft.com/office/powerpoint/2010/main" val="64493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25</a:t>
            </a:fld>
            <a:endParaRPr lang="zh-CN" altLang="en-US"/>
          </a:p>
        </p:txBody>
      </p:sp>
    </p:spTree>
    <p:extLst>
      <p:ext uri="{BB962C8B-B14F-4D97-AF65-F5344CB8AC3E}">
        <p14:creationId xmlns:p14="http://schemas.microsoft.com/office/powerpoint/2010/main" val="148922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27</a:t>
            </a:fld>
            <a:endParaRPr lang="zh-CN" altLang="en-US"/>
          </a:p>
        </p:txBody>
      </p:sp>
    </p:spTree>
    <p:extLst>
      <p:ext uri="{BB962C8B-B14F-4D97-AF65-F5344CB8AC3E}">
        <p14:creationId xmlns:p14="http://schemas.microsoft.com/office/powerpoint/2010/main" val="2581536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28</a:t>
            </a:fld>
            <a:endParaRPr lang="zh-CN" altLang="en-US"/>
          </a:p>
        </p:txBody>
      </p:sp>
    </p:spTree>
    <p:extLst>
      <p:ext uri="{BB962C8B-B14F-4D97-AF65-F5344CB8AC3E}">
        <p14:creationId xmlns:p14="http://schemas.microsoft.com/office/powerpoint/2010/main" val="149735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7550629-195A-4506-B83C-07B0D58BAA1B}" type="datetime1">
              <a:rPr lang="zh-CN" altLang="en-US"/>
              <a:pPr>
                <a:defRPr/>
              </a:pPr>
              <a:t>2022/3/20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F085E26-733E-4368-B721-106BDA678CC5}" type="slidenum">
              <a:rPr lang="zh-CN" altLang="en-US"/>
              <a:pPr>
                <a:defRPr/>
              </a:pPr>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A63B10E-0D41-4301-BF36-FB1AF5A8D56D}" type="datetime1">
              <a:rPr lang="zh-CN" altLang="en-US"/>
              <a:pPr>
                <a:defRPr/>
              </a:pPr>
              <a:t>2022/3/20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D6F130-DC0D-4592-AABE-B4AC62205BD1}" type="slidenum">
              <a:rPr lang="zh-CN" altLang="en-US"/>
              <a:pPr>
                <a:defRPr/>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44F7255-E035-41EE-9FFC-3C4E3EDCA62F}" type="datetime1">
              <a:rPr lang="zh-CN" altLang="en-US"/>
              <a:pPr>
                <a:defRPr/>
              </a:pPr>
              <a:t>2022/3/20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2104248-6C23-4907-AE4A-A855F8DA0B00}" type="slidenum">
              <a:rPr lang="zh-CN" altLang="en-US"/>
              <a:pPr>
                <a:defRPr/>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188640"/>
            <a:ext cx="7596336" cy="504056"/>
          </a:xfrm>
        </p:spPr>
        <p:txBody>
          <a:bodyPr>
            <a:noAutofit/>
          </a:bodyPr>
          <a:lstStyle>
            <a:lvl1pPr algn="l">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sz="2400" b="1">
                <a:solidFill>
                  <a:srgbClr val="002060"/>
                </a:solidFill>
                <a:latin typeface="微软雅黑" pitchFamily="34" charset="-122"/>
                <a:ea typeface="微软雅黑" pitchFamily="34" charset="-122"/>
              </a:defRPr>
            </a:lvl1pPr>
            <a:lvl2pPr>
              <a:defRPr sz="2000" b="1">
                <a:solidFill>
                  <a:srgbClr val="002060"/>
                </a:solidFill>
                <a:latin typeface="微软雅黑" pitchFamily="34" charset="-122"/>
                <a:ea typeface="微软雅黑" pitchFamily="34" charset="-122"/>
              </a:defRPr>
            </a:lvl2pPr>
            <a:lvl3pPr>
              <a:defRPr sz="2000">
                <a:solidFill>
                  <a:srgbClr val="002060"/>
                </a:solidFill>
                <a:latin typeface="微软雅黑" pitchFamily="34" charset="-122"/>
                <a:ea typeface="微软雅黑" pitchFamily="34" charset="-122"/>
              </a:defRPr>
            </a:lvl3pPr>
            <a:lvl4pPr>
              <a:defRPr>
                <a:solidFill>
                  <a:srgbClr val="002060"/>
                </a:solidFill>
                <a:latin typeface="微软雅黑" pitchFamily="34" charset="-122"/>
                <a:ea typeface="微软雅黑" pitchFamily="34" charset="-122"/>
              </a:defRPr>
            </a:lvl4pPr>
            <a:lvl5pPr>
              <a:defRPr>
                <a:solidFill>
                  <a:srgbClr val="002060"/>
                </a:solidFill>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AB473C4A-E8CF-4259-B200-A3CB3EA2191B}" type="datetime1">
              <a:rPr lang="zh-CN" altLang="en-US"/>
              <a:pPr>
                <a:defRPr/>
              </a:pPr>
              <a:t>2022/3/20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875463" y="6399213"/>
            <a:ext cx="2133600" cy="365125"/>
          </a:xfrm>
        </p:spPr>
        <p:txBody>
          <a:bodyPr/>
          <a:lstStyle>
            <a:lvl1pPr>
              <a:defRPr/>
            </a:lvl1pPr>
          </a:lstStyle>
          <a:p>
            <a:pPr>
              <a:defRPr/>
            </a:pPr>
            <a:fld id="{360014E1-8BF2-461C-8A54-B9FFA19513F8}" type="slidenum">
              <a:rPr lang="zh-CN" altLang="en-US"/>
              <a:pPr>
                <a:defRPr/>
              </a:p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C26F3BA-5F79-4F88-BB08-17893222DDC4}" type="datetime1">
              <a:rPr lang="zh-CN" altLang="en-US"/>
              <a:pPr>
                <a:defRPr/>
              </a:pPr>
              <a:t>2022/3/20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37F842E-1BEF-4EC4-AB84-14B813B98BD8}" type="slidenum">
              <a:rPr lang="zh-CN" altLang="en-US"/>
              <a:pPr>
                <a:defRPr/>
              </a:p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5055E36-068E-4E9E-8FDF-6E3DB50B51A2}" type="datetime1">
              <a:rPr lang="zh-CN" altLang="en-US"/>
              <a:pPr>
                <a:defRPr/>
              </a:pPr>
              <a:t>2022/3/20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A31F020-4FEC-4BB9-99C6-9C46269E8ABE}" type="slidenum">
              <a:rPr lang="zh-CN" altLang="en-US"/>
              <a:pPr>
                <a:defRPr/>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E058E534-A951-47B4-8617-6A984745D4FF}" type="datetime1">
              <a:rPr lang="zh-CN" altLang="en-US"/>
              <a:pPr>
                <a:defRPr/>
              </a:pPr>
              <a:t>2022/3/20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E974E6F-B7EA-4214-AB01-65458578CC22}" type="slidenum">
              <a:rPr lang="zh-CN" altLang="en-US"/>
              <a:pPr>
                <a:defRPr/>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FB5DA89-4138-45E9-A5B8-5297A1232ED3}" type="datetime1">
              <a:rPr lang="zh-CN" altLang="en-US"/>
              <a:pPr>
                <a:defRPr/>
              </a:pPr>
              <a:t>2022/3/20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34AF85A-0DED-4C3B-9FB9-8158C209F87F}" type="slidenum">
              <a:rPr lang="zh-CN" altLang="en-US"/>
              <a:pPr>
                <a:defRPr/>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D7772D0-A471-4792-9132-46F54EE1830E}" type="datetime1">
              <a:rPr lang="zh-CN" altLang="en-US"/>
              <a:pPr>
                <a:defRPr/>
              </a:pPr>
              <a:t>2022/3/20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FF15F38-29D4-4ED8-9026-891A0A586810}" type="slidenum">
              <a:rPr lang="zh-CN" altLang="en-US"/>
              <a:pPr>
                <a:defRPr/>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E00481D-5231-49F7-9C22-B6FCD09FB102}" type="datetime1">
              <a:rPr lang="zh-CN" altLang="en-US"/>
              <a:pPr>
                <a:defRPr/>
              </a:pPr>
              <a:t>2022/3/20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6AA046D-BBCF-4C2E-9638-97A7FA3B1CFF}" type="slidenum">
              <a:rPr lang="zh-CN" altLang="en-US"/>
              <a:pPr>
                <a:defRPr/>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4AAD64C-6529-43DD-9342-83CCA87B223A}" type="datetime1">
              <a:rPr lang="zh-CN" altLang="en-US"/>
              <a:pPr>
                <a:defRPr/>
              </a:pPr>
              <a:t>2022/3/20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A12B151-9D13-4654-956F-FC31538EFF2E}" type="slidenum">
              <a:rPr lang="zh-CN" altLang="en-US"/>
              <a:pPr>
                <a:defRPr/>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6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66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b="0">
                <a:solidFill>
                  <a:schemeClr val="tx1">
                    <a:tint val="75000"/>
                  </a:schemeClr>
                </a:solidFill>
                <a:latin typeface="+mn-lt"/>
                <a:ea typeface="+mn-ea"/>
                <a:cs typeface="+mn-cs"/>
              </a:defRPr>
            </a:lvl1pPr>
          </a:lstStyle>
          <a:p>
            <a:pPr>
              <a:defRPr/>
            </a:pPr>
            <a:fld id="{A035C787-92CB-4B87-875B-0B0219B6F28D}" type="datetime1">
              <a:rPr lang="zh-CN" altLang="en-US"/>
              <a:pPr>
                <a:defRPr/>
              </a:pPr>
              <a:t>2022/3/20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b="0">
                <a:solidFill>
                  <a:schemeClr val="tx1">
                    <a:tint val="75000"/>
                  </a:schemeClr>
                </a:solidFill>
                <a:latin typeface="+mn-lt"/>
                <a:ea typeface="+mn-ea"/>
                <a:cs typeface="+mn-cs"/>
              </a:defRPr>
            </a:lvl1pPr>
          </a:lstStyle>
          <a:p>
            <a:pPr>
              <a:defRPr/>
            </a:pPr>
            <a:fld id="{975EEF2F-CD1E-470D-919E-63113D773266}" type="slidenum">
              <a:rPr lang="zh-CN" altLang="en-US"/>
              <a:pPr>
                <a:defRPr/>
              </a:pPr>
              <a:t>‹#›</a:t>
            </a:fld>
            <a:endParaRPr lang="zh-CN" altLang="en-US"/>
          </a:p>
        </p:txBody>
      </p:sp>
      <p:pic>
        <p:nvPicPr>
          <p:cNvPr id="26631" name="Picture 2" descr="C:\Users\ITripleE\Desktop\logo2.png"/>
          <p:cNvPicPr>
            <a:picLocks noChangeAspect="1" noChangeArrowheads="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userDrawn="1"/>
        </p:nvSpPr>
        <p:spPr>
          <a:xfrm>
            <a:off x="0" y="936625"/>
            <a:ext cx="9144000" cy="592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2.mathworks.cn/help/matlab/data-types.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blog.csdn.net/u013346007/article/details/56675741"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www.ilovematlab.cn/"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ww2.mathworks.cn/"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blog.csdn.net/weixin_44566643/article/details/94871461"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8"/>
          <p:cNvSpPr txBox="1">
            <a:spLocks noChangeArrowheads="1"/>
          </p:cNvSpPr>
          <p:nvPr/>
        </p:nvSpPr>
        <p:spPr bwMode="auto">
          <a:xfrm>
            <a:off x="0" y="0"/>
            <a:ext cx="9144000" cy="1214438"/>
          </a:xfrm>
          <a:prstGeom prst="rect">
            <a:avLst/>
          </a:prstGeom>
          <a:solidFill>
            <a:schemeClr val="bg1"/>
          </a:solidFill>
          <a:ln w="9525">
            <a:noFill/>
            <a:miter lim="800000"/>
            <a:headEnd/>
            <a:tailEnd/>
          </a:ln>
        </p:spPr>
        <p:txBody>
          <a:bodyPr>
            <a:spAutoFit/>
          </a:bodyPr>
          <a:lstStyle/>
          <a:p>
            <a:r>
              <a:rPr lang="en-US" altLang="zh-CN"/>
              <a:t>     </a:t>
            </a:r>
          </a:p>
          <a:p>
            <a:r>
              <a:rPr lang="en-US" altLang="zh-CN"/>
              <a:t>      </a:t>
            </a:r>
          </a:p>
          <a:p>
            <a:r>
              <a:rPr lang="en-US" altLang="zh-CN"/>
              <a:t>    </a:t>
            </a:r>
          </a:p>
          <a:p>
            <a:endParaRPr lang="zh-CN" altLang="en-US"/>
          </a:p>
        </p:txBody>
      </p:sp>
      <p:sp>
        <p:nvSpPr>
          <p:cNvPr id="15362" name="Rectangle 2"/>
          <p:cNvSpPr>
            <a:spLocks noChangeArrowheads="1"/>
          </p:cNvSpPr>
          <p:nvPr/>
        </p:nvSpPr>
        <p:spPr bwMode="auto">
          <a:xfrm>
            <a:off x="-6350" y="1341438"/>
            <a:ext cx="9150350" cy="2447602"/>
          </a:xfrm>
          <a:prstGeom prst="rect">
            <a:avLst/>
          </a:prstGeom>
          <a:gradFill rotWithShape="0">
            <a:gsLst>
              <a:gs pos="0">
                <a:srgbClr val="265A9A"/>
              </a:gs>
              <a:gs pos="50000">
                <a:srgbClr val="357BE3"/>
              </a:gs>
              <a:gs pos="100000">
                <a:srgbClr val="265A9A"/>
              </a:gs>
            </a:gsLst>
            <a:lin ang="2700000" scaled="1"/>
          </a:gradFill>
          <a:ln w="9525" algn="ctr">
            <a:noFill/>
            <a:miter lim="800000"/>
            <a:headEnd/>
            <a:tailEnd/>
          </a:ln>
        </p:spPr>
        <p:txBody>
          <a:bodyPr wrap="none" lIns="113157" tIns="56579" rIns="113157" bIns="56579" anchor="ctr"/>
          <a:lstStyle/>
          <a:p>
            <a:pPr algn="ctr"/>
            <a:endParaRPr lang="zh-CN" altLang="en-US" b="1">
              <a:solidFill>
                <a:schemeClr val="bg1"/>
              </a:solidFill>
              <a:latin typeface="微软雅黑" pitchFamily="34" charset="-122"/>
              <a:ea typeface="微软雅黑" pitchFamily="34" charset="-122"/>
            </a:endParaRPr>
          </a:p>
        </p:txBody>
      </p:sp>
      <p:sp>
        <p:nvSpPr>
          <p:cNvPr id="15363" name="Rectangle 6"/>
          <p:cNvSpPr>
            <a:spLocks noChangeArrowheads="1"/>
          </p:cNvSpPr>
          <p:nvPr/>
        </p:nvSpPr>
        <p:spPr bwMode="auto">
          <a:xfrm>
            <a:off x="0" y="1557338"/>
            <a:ext cx="9144000" cy="719137"/>
          </a:xfrm>
          <a:prstGeom prst="rect">
            <a:avLst/>
          </a:prstGeom>
          <a:noFill/>
          <a:ln w="9525">
            <a:noFill/>
            <a:miter lim="800000"/>
            <a:headEnd/>
            <a:tailEnd/>
          </a:ln>
        </p:spPr>
        <p:txBody>
          <a:bodyPr anchor="ctr"/>
          <a:lstStyle/>
          <a:p>
            <a:pPr algn="ctr" eaLnBrk="0" hangingPunct="0"/>
            <a:r>
              <a:rPr lang="zh-CN" altLang="en-US" sz="4800" b="1" dirty="0">
                <a:solidFill>
                  <a:schemeClr val="bg1"/>
                </a:solidFill>
                <a:latin typeface="微软雅黑" pitchFamily="34" charset="-122"/>
                <a:ea typeface="微软雅黑" pitchFamily="34" charset="-122"/>
              </a:rPr>
              <a:t>电气工程建模与仿真</a:t>
            </a:r>
          </a:p>
        </p:txBody>
      </p:sp>
      <p:sp>
        <p:nvSpPr>
          <p:cNvPr id="15364" name="Rectangle 6"/>
          <p:cNvSpPr>
            <a:spLocks noChangeArrowheads="1"/>
          </p:cNvSpPr>
          <p:nvPr/>
        </p:nvSpPr>
        <p:spPr bwMode="auto">
          <a:xfrm>
            <a:off x="34925" y="2348483"/>
            <a:ext cx="9072563" cy="1152525"/>
          </a:xfrm>
          <a:prstGeom prst="rect">
            <a:avLst/>
          </a:prstGeom>
          <a:noFill/>
          <a:ln w="9525">
            <a:noFill/>
            <a:miter lim="800000"/>
            <a:headEnd/>
            <a:tailEnd/>
          </a:ln>
        </p:spPr>
        <p:txBody>
          <a:bodyPr anchor="ctr"/>
          <a:lstStyle/>
          <a:p>
            <a:pPr algn="ctr" eaLnBrk="0" hangingPunct="0"/>
            <a:r>
              <a:rPr lang="en-US" altLang="zh-CN" sz="3600" b="1" dirty="0">
                <a:solidFill>
                  <a:srgbClr val="FFFF00"/>
                </a:solidFill>
                <a:latin typeface="微软雅黑" pitchFamily="34" charset="-122"/>
                <a:ea typeface="微软雅黑" pitchFamily="34" charset="-122"/>
              </a:rPr>
              <a:t>MATLAB</a:t>
            </a:r>
            <a:r>
              <a:rPr lang="zh-CN" altLang="en-US" sz="3600" b="1" dirty="0">
                <a:solidFill>
                  <a:srgbClr val="FFFF00"/>
                </a:solidFill>
                <a:latin typeface="微软雅黑" pitchFamily="34" charset="-122"/>
                <a:ea typeface="微软雅黑" pitchFamily="34" charset="-122"/>
              </a:rPr>
              <a:t>入门</a:t>
            </a:r>
            <a:endParaRPr lang="en-US" altLang="zh-CN" sz="3600" b="1" dirty="0">
              <a:solidFill>
                <a:srgbClr val="FFFF00"/>
              </a:solidFill>
              <a:latin typeface="微软雅黑" pitchFamily="34" charset="-122"/>
              <a:ea typeface="微软雅黑" pitchFamily="34" charset="-122"/>
            </a:endParaRPr>
          </a:p>
        </p:txBody>
      </p:sp>
      <p:sp>
        <p:nvSpPr>
          <p:cNvPr id="15365" name="Rectangle 8"/>
          <p:cNvSpPr>
            <a:spLocks noChangeArrowheads="1"/>
          </p:cNvSpPr>
          <p:nvPr/>
        </p:nvSpPr>
        <p:spPr bwMode="auto">
          <a:xfrm>
            <a:off x="0" y="0"/>
            <a:ext cx="9144000" cy="981075"/>
          </a:xfrm>
          <a:prstGeom prst="rect">
            <a:avLst/>
          </a:prstGeom>
          <a:solidFill>
            <a:schemeClr val="bg1"/>
          </a:solidFill>
          <a:ln w="9525" algn="ctr">
            <a:noFill/>
            <a:miter lim="800000"/>
            <a:headEnd/>
            <a:tailEnd/>
          </a:ln>
        </p:spPr>
        <p:txBody>
          <a:bodyPr wrap="none" lIns="113157" tIns="56579" rIns="113157" bIns="56579" anchor="ctr"/>
          <a:lstStyle/>
          <a:p>
            <a:pPr algn="ctr"/>
            <a:endParaRPr lang="zh-CN" altLang="en-US">
              <a:latin typeface="Calibri" pitchFamily="34" charset="0"/>
            </a:endParaRPr>
          </a:p>
        </p:txBody>
      </p:sp>
      <p:sp>
        <p:nvSpPr>
          <p:cNvPr id="15366" name="Rectangle 9"/>
          <p:cNvSpPr>
            <a:spLocks noChangeArrowheads="1"/>
          </p:cNvSpPr>
          <p:nvPr/>
        </p:nvSpPr>
        <p:spPr bwMode="auto">
          <a:xfrm>
            <a:off x="0" y="3752527"/>
            <a:ext cx="9144000" cy="73025"/>
          </a:xfrm>
          <a:prstGeom prst="rect">
            <a:avLst/>
          </a:prstGeom>
          <a:gradFill rotWithShape="1">
            <a:gsLst>
              <a:gs pos="0">
                <a:schemeClr val="bg1"/>
              </a:gs>
              <a:gs pos="100000">
                <a:srgbClr val="2F70B2"/>
              </a:gs>
            </a:gsLst>
            <a:lin ang="18900000" scaled="1"/>
          </a:gradFill>
          <a:ln w="9525" algn="ctr">
            <a:noFill/>
            <a:miter lim="800000"/>
            <a:headEnd/>
            <a:tailEnd/>
          </a:ln>
        </p:spPr>
        <p:txBody>
          <a:bodyPr wrap="none" lIns="113157" tIns="56579" rIns="113157" bIns="56579" anchor="ctr"/>
          <a:lstStyle/>
          <a:p>
            <a:pPr algn="ctr"/>
            <a:endParaRPr lang="zh-CN" altLang="en-US" b="1">
              <a:latin typeface="微软雅黑" pitchFamily="34" charset="-122"/>
              <a:ea typeface="微软雅黑" pitchFamily="34" charset="-122"/>
            </a:endParaRPr>
          </a:p>
        </p:txBody>
      </p:sp>
      <p:sp>
        <p:nvSpPr>
          <p:cNvPr id="15367" name="Rectangle 10"/>
          <p:cNvSpPr>
            <a:spLocks noChangeArrowheads="1"/>
          </p:cNvSpPr>
          <p:nvPr/>
        </p:nvSpPr>
        <p:spPr bwMode="auto">
          <a:xfrm>
            <a:off x="-6350" y="1268413"/>
            <a:ext cx="9150350" cy="73025"/>
          </a:xfrm>
          <a:prstGeom prst="rect">
            <a:avLst/>
          </a:prstGeom>
          <a:gradFill rotWithShape="1">
            <a:gsLst>
              <a:gs pos="0">
                <a:srgbClr val="265A9A"/>
              </a:gs>
              <a:gs pos="100000">
                <a:schemeClr val="bg1"/>
              </a:gs>
            </a:gsLst>
            <a:lin ang="18900000" scaled="1"/>
          </a:gradFill>
          <a:ln w="9525" algn="ctr">
            <a:noFill/>
            <a:miter lim="800000"/>
            <a:headEnd/>
            <a:tailEnd/>
          </a:ln>
        </p:spPr>
        <p:txBody>
          <a:bodyPr wrap="none" lIns="113157" tIns="56579" rIns="113157" bIns="56579" anchor="ctr"/>
          <a:lstStyle/>
          <a:p>
            <a:pPr algn="ctr"/>
            <a:endParaRPr lang="zh-CN" altLang="en-US" b="1">
              <a:latin typeface="微软雅黑" pitchFamily="34" charset="-122"/>
              <a:ea typeface="微软雅黑" pitchFamily="34" charset="-122"/>
            </a:endParaRPr>
          </a:p>
        </p:txBody>
      </p:sp>
      <p:sp>
        <p:nvSpPr>
          <p:cNvPr id="15368" name="Text Box 4"/>
          <p:cNvSpPr txBox="1">
            <a:spLocks noChangeArrowheads="1"/>
          </p:cNvSpPr>
          <p:nvPr/>
        </p:nvSpPr>
        <p:spPr bwMode="auto">
          <a:xfrm>
            <a:off x="2721452" y="5992119"/>
            <a:ext cx="3673475" cy="461962"/>
          </a:xfrm>
          <a:prstGeom prst="rect">
            <a:avLst/>
          </a:prstGeom>
          <a:noFill/>
          <a:ln w="9525">
            <a:noFill/>
            <a:miter lim="800000"/>
            <a:headEnd/>
            <a:tailEnd/>
          </a:ln>
          <a:effectLst>
            <a:prstShdw prst="shdw13" dist="53882" dir="13500000">
              <a:schemeClr val="bg2">
                <a:alpha val="50000"/>
              </a:schemeClr>
            </a:prstShdw>
          </a:effectLst>
        </p:spPr>
        <p:txBody>
          <a:bodyPr>
            <a:spAutoFit/>
          </a:bodyPr>
          <a:lstStyle/>
          <a:p>
            <a:pPr algn="ctr">
              <a:spcBef>
                <a:spcPts val="1200"/>
              </a:spcBef>
            </a:pPr>
            <a:r>
              <a:rPr lang="en-US" altLang="zh-CN" sz="2400" b="1" dirty="0">
                <a:solidFill>
                  <a:srgbClr val="2A65AC"/>
                </a:solidFill>
                <a:latin typeface="微软雅黑" pitchFamily="34" charset="-122"/>
                <a:ea typeface="微软雅黑" pitchFamily="34" charset="-122"/>
              </a:rPr>
              <a:t>2022</a:t>
            </a:r>
            <a:r>
              <a:rPr lang="zh-CN" altLang="en-US" sz="2400" b="1" dirty="0">
                <a:solidFill>
                  <a:srgbClr val="2A65AC"/>
                </a:solidFill>
                <a:latin typeface="微软雅黑" pitchFamily="34" charset="-122"/>
                <a:ea typeface="微软雅黑" pitchFamily="34" charset="-122"/>
              </a:rPr>
              <a:t>年</a:t>
            </a:r>
          </a:p>
        </p:txBody>
      </p:sp>
      <p:pic>
        <p:nvPicPr>
          <p:cNvPr id="15369" name="Picture 11" descr="xiaohui"/>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37350" y="260350"/>
            <a:ext cx="600075" cy="438150"/>
          </a:xfrm>
          <a:prstGeom prst="rect">
            <a:avLst/>
          </a:prstGeom>
          <a:noFill/>
          <a:ln w="9525">
            <a:noFill/>
            <a:miter lim="800000"/>
            <a:headEnd/>
            <a:tailEnd/>
          </a:ln>
        </p:spPr>
      </p:pic>
      <p:pic>
        <p:nvPicPr>
          <p:cNvPr id="15370" name="Picture 12" descr="hust调色"/>
          <p:cNvPicPr>
            <a:picLocks noChangeAspect="1" noChangeArrowheads="1"/>
          </p:cNvPicPr>
          <p:nvPr/>
        </p:nvPicPr>
        <p:blipFill>
          <a:blip r:embed="rId4" cstate="print">
            <a:clrChange>
              <a:clrFrom>
                <a:srgbClr val="FFFFFF"/>
              </a:clrFrom>
              <a:clrTo>
                <a:srgbClr val="FFFFFF">
                  <a:alpha val="0"/>
                </a:srgbClr>
              </a:clrTo>
            </a:clrChange>
            <a:lum contrast="-48000"/>
          </a:blip>
          <a:srcRect/>
          <a:stretch>
            <a:fillRect/>
          </a:stretch>
        </p:blipFill>
        <p:spPr bwMode="auto">
          <a:xfrm>
            <a:off x="7451725" y="330200"/>
            <a:ext cx="1584325" cy="368300"/>
          </a:xfrm>
          <a:prstGeom prst="rect">
            <a:avLst/>
          </a:prstGeom>
          <a:noFill/>
          <a:ln w="9525">
            <a:noFill/>
            <a:miter lim="800000"/>
            <a:headEnd/>
            <a:tailEnd/>
          </a:ln>
        </p:spPr>
      </p:pic>
      <p:sp>
        <p:nvSpPr>
          <p:cNvPr id="14" name="Rectangle 6"/>
          <p:cNvSpPr>
            <a:spLocks noChangeArrowheads="1"/>
          </p:cNvSpPr>
          <p:nvPr/>
        </p:nvSpPr>
        <p:spPr bwMode="auto">
          <a:xfrm>
            <a:off x="-6350" y="3538191"/>
            <a:ext cx="9144000" cy="719137"/>
          </a:xfrm>
          <a:prstGeom prst="rect">
            <a:avLst/>
          </a:prstGeom>
          <a:noFill/>
          <a:ln w="9525">
            <a:noFill/>
            <a:miter lim="800000"/>
            <a:headEnd/>
            <a:tailEnd/>
          </a:ln>
        </p:spPr>
        <p:txBody>
          <a:bodyPr anchor="ctr"/>
          <a:lstStyle/>
          <a:p>
            <a:pPr algn="ctr" eaLnBrk="0" hangingPunct="0"/>
            <a:endParaRPr lang="zh-CN" altLang="en-US" sz="2800" b="1" dirty="0">
              <a:solidFill>
                <a:schemeClr val="bg1"/>
              </a:solidFill>
              <a:latin typeface="微软雅黑" pitchFamily="34" charset="-122"/>
              <a:ea typeface="微软雅黑" pitchFamily="34" charset="-122"/>
            </a:endParaRPr>
          </a:p>
        </p:txBody>
      </p:sp>
      <p:sp>
        <p:nvSpPr>
          <p:cNvPr id="13" name="Text Box 4"/>
          <p:cNvSpPr txBox="1">
            <a:spLocks noChangeArrowheads="1"/>
          </p:cNvSpPr>
          <p:nvPr/>
        </p:nvSpPr>
        <p:spPr bwMode="auto">
          <a:xfrm>
            <a:off x="2206863" y="4566743"/>
            <a:ext cx="4730273" cy="461665"/>
          </a:xfrm>
          <a:prstGeom prst="rect">
            <a:avLst/>
          </a:prstGeom>
          <a:noFill/>
          <a:ln w="9525">
            <a:noFill/>
            <a:miter lim="800000"/>
            <a:headEnd/>
            <a:tailEnd/>
          </a:ln>
          <a:effectLst>
            <a:prstShdw prst="shdw13" dist="53882" dir="13500000">
              <a:schemeClr val="bg2">
                <a:alpha val="50000"/>
              </a:schemeClr>
            </a:prstShdw>
          </a:effectLst>
        </p:spPr>
        <p:txBody>
          <a:bodyPr wrap="square">
            <a:spAutoFit/>
          </a:bodyPr>
          <a:lstStyle/>
          <a:p>
            <a:pPr algn="ctr">
              <a:spcBef>
                <a:spcPts val="1200"/>
              </a:spcBef>
            </a:pPr>
            <a:r>
              <a:rPr lang="zh-CN" altLang="en-US" sz="2400" b="1" dirty="0">
                <a:solidFill>
                  <a:srgbClr val="2A65AC"/>
                </a:solidFill>
                <a:latin typeface="微软雅黑" pitchFamily="34" charset="-122"/>
                <a:ea typeface="微软雅黑" pitchFamily="34" charset="-122"/>
              </a:rPr>
              <a:t>电气工程建模与仿真课程组</a:t>
            </a:r>
          </a:p>
        </p:txBody>
      </p:sp>
    </p:spTree>
  </p:cSld>
  <p:clrMapOvr>
    <a:masterClrMapping/>
  </p:clrMapOvr>
  <p:transition advTm="2414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10</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7344816"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MATLAB</a:t>
            </a:r>
            <a:r>
              <a:rPr lang="zh-CN" altLang="en-US" sz="3600" b="1" dirty="0">
                <a:solidFill>
                  <a:srgbClr val="BDC6C7"/>
                </a:solidFill>
                <a:latin typeface="微软雅黑"/>
                <a:ea typeface="微软雅黑"/>
              </a:rPr>
              <a:t>简介</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en-US" altLang="zh-CN" sz="3600" b="1" dirty="0">
                <a:solidFill>
                  <a:srgbClr val="002060"/>
                </a:solidFill>
                <a:latin typeface="微软雅黑"/>
                <a:ea typeface="微软雅黑"/>
              </a:rPr>
              <a:t>Help</a:t>
            </a:r>
            <a:r>
              <a:rPr lang="zh-CN" altLang="en-US" sz="3600" b="1" dirty="0">
                <a:solidFill>
                  <a:srgbClr val="002060"/>
                </a:solidFill>
                <a:latin typeface="微软雅黑"/>
                <a:ea typeface="微软雅黑"/>
              </a:rPr>
              <a:t>的使用</a:t>
            </a:r>
            <a:endParaRPr lang="en-US" altLang="zh-CN" sz="3600" b="1" dirty="0">
              <a:solidFill>
                <a:srgbClr val="002060"/>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数据的导入</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数据的可视化</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课堂练习</a:t>
            </a:r>
            <a:endParaRPr lang="en-US" altLang="zh-CN" sz="3600" b="1" dirty="0">
              <a:solidFill>
                <a:srgbClr val="BDC6C7"/>
              </a:solidFill>
              <a:latin typeface="微软雅黑"/>
              <a:ea typeface="微软雅黑"/>
              <a:cs typeface="微软雅黑"/>
            </a:endParaRPr>
          </a:p>
        </p:txBody>
      </p:sp>
    </p:spTree>
    <p:extLst>
      <p:ext uri="{BB962C8B-B14F-4D97-AF65-F5344CB8AC3E}">
        <p14:creationId xmlns:p14="http://schemas.microsoft.com/office/powerpoint/2010/main" val="187506357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Help</a:t>
            </a:r>
            <a:r>
              <a:rPr lang="zh-CN" altLang="en-US">
                <a:effectLst/>
              </a:rPr>
              <a:t>的使用</a:t>
            </a:r>
            <a:endParaRPr lang="zh-CN" altLang="en-US" dirty="0">
              <a:effectLst/>
            </a:endParaRPr>
          </a:p>
        </p:txBody>
      </p:sp>
      <p:sp>
        <p:nvSpPr>
          <p:cNvPr id="4" name="矩形 3">
            <a:extLst>
              <a:ext uri="{FF2B5EF4-FFF2-40B4-BE49-F238E27FC236}">
                <a16:creationId xmlns:a16="http://schemas.microsoft.com/office/drawing/2014/main" id="{3FB36906-9CF6-4D7B-AFB7-30B14D21AC7B}"/>
              </a:ext>
            </a:extLst>
          </p:cNvPr>
          <p:cNvSpPr/>
          <p:nvPr/>
        </p:nvSpPr>
        <p:spPr>
          <a:xfrm>
            <a:off x="251520" y="980728"/>
            <a:ext cx="8640960" cy="1128579"/>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MATLAB</a:t>
            </a:r>
            <a:r>
              <a:rPr lang="zh-CN"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help</a:t>
            </a:r>
            <a:r>
              <a:rPr lang="zh-CN"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功能十分强大，包含所有函数命令的用法说明，并附有大量应用实例，非常详细。</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948A54-ADD1-47D6-80F6-B23F555A3363}"/>
              </a:ext>
            </a:extLst>
          </p:cNvPr>
          <p:cNvSpPr/>
          <p:nvPr/>
        </p:nvSpPr>
        <p:spPr>
          <a:xfrm>
            <a:off x="465038" y="2109307"/>
            <a:ext cx="8398116" cy="3344570"/>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p"/>
            </a:pPr>
            <a:r>
              <a:rPr lang="en-US" altLang="zh-CN" sz="2400" kern="100" dirty="0">
                <a:latin typeface="Arial" panose="020B0604020202020204" pitchFamily="34" charset="0"/>
                <a:ea typeface="宋体" panose="02010600030101010101" pitchFamily="2" charset="-122"/>
                <a:cs typeface="Times New Roman" panose="02020603050405020304" pitchFamily="18" charset="0"/>
              </a:rPr>
              <a:t>MATLAB</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的</a:t>
            </a:r>
            <a:r>
              <a:rPr lang="en-US" altLang="zh-CN" sz="2400" kern="100" dirty="0">
                <a:latin typeface="Arial" panose="020B0604020202020204" pitchFamily="34" charset="0"/>
                <a:ea typeface="宋体" panose="02010600030101010101" pitchFamily="2" charset="-122"/>
                <a:cs typeface="Times New Roman" panose="02020603050405020304" pitchFamily="18" charset="0"/>
              </a:rPr>
              <a:t>help</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调用方法如下：在命令</a:t>
            </a:r>
            <a:r>
              <a:rPr lang="zh-CN" altLang="en-US" sz="2400" kern="100" dirty="0">
                <a:latin typeface="Arial" panose="020B0604020202020204" pitchFamily="34" charset="0"/>
                <a:ea typeface="宋体" panose="02010600030101010101" pitchFamily="2" charset="-122"/>
                <a:cs typeface="Times New Roman" panose="02020603050405020304" pitchFamily="18" charset="0"/>
              </a:rPr>
              <a:t>行</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窗口输入</a:t>
            </a:r>
            <a:r>
              <a:rPr lang="en-US" altLang="zh-CN" sz="2400" kern="100" dirty="0">
                <a:latin typeface="Arial" panose="020B0604020202020204" pitchFamily="34" charset="0"/>
                <a:ea typeface="宋体" panose="02010600030101010101" pitchFamily="2" charset="-122"/>
                <a:cs typeface="Times New Roman" panose="02020603050405020304" pitchFamily="18" charset="0"/>
              </a:rPr>
              <a:t> help **</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（某个函数名）；软件返回该函数的简短说明，后接“</a:t>
            </a:r>
            <a:r>
              <a:rPr lang="en-US" altLang="zh-CN" sz="2400" kern="100" dirty="0">
                <a:latin typeface="Arial" panose="020B0604020202020204" pitchFamily="34" charset="0"/>
                <a:ea typeface="宋体" panose="02010600030101010101" pitchFamily="2" charset="-122"/>
                <a:cs typeface="Times New Roman" panose="02020603050405020304" pitchFamily="18" charset="0"/>
              </a:rPr>
              <a:t>doc **</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a:t>
            </a:r>
            <a:r>
              <a:rPr lang="zh-CN" altLang="en-US" sz="2400" kern="100" dirty="0">
                <a:latin typeface="Arial" panose="020B0604020202020204" pitchFamily="34" charset="0"/>
                <a:ea typeface="宋体" panose="02010600030101010101" pitchFamily="2" charset="-122"/>
                <a:cs typeface="Times New Roman" panose="02020603050405020304" pitchFamily="18" charset="0"/>
              </a:rPr>
              <a:t>或者“**参考页”链接，</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点击</a:t>
            </a:r>
            <a:r>
              <a:rPr lang="zh-CN" altLang="en-US" sz="2400" kern="100" dirty="0">
                <a:latin typeface="Arial" panose="020B0604020202020204" pitchFamily="34" charset="0"/>
                <a:ea typeface="宋体" panose="02010600030101010101" pitchFamily="2" charset="-122"/>
                <a:cs typeface="Times New Roman" panose="02020603050405020304" pitchFamily="18" charset="0"/>
              </a:rPr>
              <a:t>该链接</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就可进入函数的详细说明页面。</a:t>
            </a:r>
            <a:endParaRPr lang="en-US" altLang="zh-CN" sz="2400" kern="100" dirty="0">
              <a:latin typeface="Arial" panose="020B0604020202020204" pitchFamily="34" charset="0"/>
              <a:ea typeface="宋体" panose="02010600030101010101" pitchFamily="2" charset="-122"/>
              <a:cs typeface="Times New Roman" panose="02020603050405020304" pitchFamily="18" charset="0"/>
            </a:endParaRPr>
          </a:p>
          <a:p>
            <a:pPr marL="342900" indent="-342900" algn="just">
              <a:lnSpc>
                <a:spcPct val="150000"/>
              </a:lnSpc>
              <a:spcAft>
                <a:spcPts val="0"/>
              </a:spcAft>
              <a:buFont typeface="Wingdings" panose="05000000000000000000" pitchFamily="2" charset="2"/>
              <a:buChar char="p"/>
            </a:pPr>
            <a:r>
              <a:rPr lang="en-US" altLang="zh-CN" sz="2400" kern="100" dirty="0">
                <a:latin typeface="Arial" panose="020B0604020202020204" pitchFamily="34" charset="0"/>
                <a:ea typeface="宋体" panose="02010600030101010101" pitchFamily="2" charset="-122"/>
                <a:cs typeface="Times New Roman" panose="02020603050405020304" pitchFamily="18" charset="0"/>
              </a:rPr>
              <a:t>MATLAB</a:t>
            </a:r>
            <a:r>
              <a:rPr lang="zh-CN" altLang="en-US" sz="2400" kern="100" dirty="0">
                <a:latin typeface="Arial" panose="020B0604020202020204" pitchFamily="34" charset="0"/>
                <a:ea typeface="宋体" panose="02010600030101010101" pitchFamily="2" charset="-122"/>
                <a:cs typeface="Times New Roman" panose="02020603050405020304" pitchFamily="18" charset="0"/>
              </a:rPr>
              <a:t>的</a:t>
            </a:r>
            <a:r>
              <a:rPr lang="en-US" altLang="zh-CN" sz="2400" kern="100" dirty="0">
                <a:latin typeface="Arial" panose="020B0604020202020204" pitchFamily="34" charset="0"/>
                <a:ea typeface="宋体" panose="02010600030101010101" pitchFamily="2" charset="-122"/>
                <a:cs typeface="Times New Roman" panose="02020603050405020304" pitchFamily="18" charset="0"/>
              </a:rPr>
              <a:t>help</a:t>
            </a:r>
            <a:r>
              <a:rPr lang="zh-CN" altLang="en-US" sz="2400" kern="100" dirty="0">
                <a:latin typeface="Arial" panose="020B0604020202020204" pitchFamily="34" charset="0"/>
                <a:ea typeface="宋体" panose="02010600030101010101" pitchFamily="2" charset="-122"/>
                <a:cs typeface="Times New Roman" panose="02020603050405020304" pitchFamily="18" charset="0"/>
              </a:rPr>
              <a:t>还有一个很实用的功能，搜索结果提供了很多关联函数链接，用于提醒使用人员选择更加合适的函数。</a:t>
            </a:r>
            <a:endParaRPr lang="zh-CN" altLang="zh-CN" sz="2400" kern="100" dirty="0">
              <a:effectLst/>
              <a:latin typeface="Arial" panose="020B060402020202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623794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12</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7344816"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MATLAB</a:t>
            </a:r>
            <a:r>
              <a:rPr lang="zh-CN" altLang="en-US" sz="3600" b="1" dirty="0">
                <a:solidFill>
                  <a:srgbClr val="BDC6C7"/>
                </a:solidFill>
                <a:latin typeface="微软雅黑"/>
                <a:ea typeface="微软雅黑"/>
              </a:rPr>
              <a:t>简介</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Help</a:t>
            </a:r>
            <a:r>
              <a:rPr lang="zh-CN" altLang="en-US" sz="3600" b="1" dirty="0">
                <a:solidFill>
                  <a:srgbClr val="BDC6C7"/>
                </a:solidFill>
                <a:latin typeface="微软雅黑"/>
                <a:ea typeface="微软雅黑"/>
              </a:rPr>
              <a:t>的使用</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rPr>
              <a:t>数据的导入</a:t>
            </a:r>
            <a:endParaRPr lang="en-US" altLang="zh-CN" sz="3600" b="1" dirty="0">
              <a:solidFill>
                <a:srgbClr val="002060"/>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数据的可视化</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入门示例</a:t>
            </a:r>
            <a:endParaRPr lang="en-US" altLang="zh-CN" sz="3600" b="1" dirty="0">
              <a:solidFill>
                <a:srgbClr val="BDC6C7"/>
              </a:solidFill>
              <a:latin typeface="微软雅黑"/>
              <a:ea typeface="微软雅黑"/>
              <a:cs typeface="微软雅黑"/>
            </a:endParaRPr>
          </a:p>
        </p:txBody>
      </p:sp>
    </p:spTree>
    <p:extLst>
      <p:ext uri="{BB962C8B-B14F-4D97-AF65-F5344CB8AC3E}">
        <p14:creationId xmlns:p14="http://schemas.microsoft.com/office/powerpoint/2010/main" val="8275660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13</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数据导入</a:t>
            </a:r>
          </a:p>
        </p:txBody>
      </p:sp>
      <p:sp>
        <p:nvSpPr>
          <p:cNvPr id="6" name="矩形 5">
            <a:extLst>
              <a:ext uri="{FF2B5EF4-FFF2-40B4-BE49-F238E27FC236}">
                <a16:creationId xmlns:a16="http://schemas.microsoft.com/office/drawing/2014/main" id="{97D5F527-66D0-483D-ADF2-A68733E5E8BC}"/>
              </a:ext>
            </a:extLst>
          </p:cNvPr>
          <p:cNvSpPr/>
          <p:nvPr/>
        </p:nvSpPr>
        <p:spPr>
          <a:xfrm>
            <a:off x="225098" y="980728"/>
            <a:ext cx="8712968" cy="1135054"/>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MATLAB</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主持的数据类型非常丰富，各类数据导入可通过主界面：主页</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导入数据</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选择路径导入，也可通过相关指令导入。</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C1E78940-343F-4711-ADF7-A86C0EA7BD5E}"/>
              </a:ext>
            </a:extLst>
          </p:cNvPr>
          <p:cNvPicPr>
            <a:picLocks noChangeAspect="1"/>
          </p:cNvPicPr>
          <p:nvPr/>
        </p:nvPicPr>
        <p:blipFill rotWithShape="1">
          <a:blip r:embed="rId2"/>
          <a:srcRect l="67325" t="57088" r="7476" b="22831"/>
          <a:stretch/>
        </p:blipFill>
        <p:spPr>
          <a:xfrm>
            <a:off x="2339752" y="2276872"/>
            <a:ext cx="6358952" cy="3378193"/>
          </a:xfrm>
          <a:prstGeom prst="rect">
            <a:avLst/>
          </a:prstGeom>
        </p:spPr>
      </p:pic>
      <p:sp>
        <p:nvSpPr>
          <p:cNvPr id="9" name="矩形 8">
            <a:extLst>
              <a:ext uri="{FF2B5EF4-FFF2-40B4-BE49-F238E27FC236}">
                <a16:creationId xmlns:a16="http://schemas.microsoft.com/office/drawing/2014/main" id="{50C26BF6-B9F7-4198-A334-EA8F0E194EBB}"/>
              </a:ext>
            </a:extLst>
          </p:cNvPr>
          <p:cNvSpPr/>
          <p:nvPr/>
        </p:nvSpPr>
        <p:spPr>
          <a:xfrm>
            <a:off x="611560" y="5805264"/>
            <a:ext cx="8087144" cy="961289"/>
          </a:xfrm>
          <a:prstGeom prst="rect">
            <a:avLst/>
          </a:prstGeom>
        </p:spPr>
        <p:txBody>
          <a:bodyPr wrap="square">
            <a:spAutoFit/>
          </a:bodyPr>
          <a:lstStyle/>
          <a:p>
            <a:pPr>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       文件类型较多，可通过</a:t>
            </a:r>
            <a:r>
              <a:rPr lang="en-US" altLang="zh-CN" sz="2000" b="1" dirty="0">
                <a:solidFill>
                  <a:srgbClr val="002060"/>
                </a:solidFill>
                <a:latin typeface="微软雅黑" panose="020B0503020204020204" pitchFamily="34" charset="-122"/>
                <a:ea typeface="微软雅黑" panose="020B0503020204020204" pitchFamily="34" charset="-122"/>
              </a:rPr>
              <a:t>help</a:t>
            </a:r>
            <a:r>
              <a:rPr lang="zh-CN" altLang="en-US" sz="2000" b="1" dirty="0">
                <a:solidFill>
                  <a:srgbClr val="002060"/>
                </a:solidFill>
                <a:latin typeface="微软雅黑" panose="020B0503020204020204" pitchFamily="34" charset="-122"/>
                <a:ea typeface="微软雅黑" panose="020B0503020204020204" pitchFamily="34" charset="-122"/>
              </a:rPr>
              <a:t>学习，不逐一介绍，以</a:t>
            </a:r>
            <a:r>
              <a:rPr lang="en-US" altLang="zh-CN" sz="2000" b="1" dirty="0">
                <a:solidFill>
                  <a:srgbClr val="002060"/>
                </a:solidFill>
                <a:latin typeface="微软雅黑" panose="020B0503020204020204" pitchFamily="34" charset="-122"/>
                <a:ea typeface="微软雅黑" panose="020B0503020204020204" pitchFamily="34" charset="-122"/>
              </a:rPr>
              <a:t>excel</a:t>
            </a:r>
            <a:r>
              <a:rPr lang="zh-CN" altLang="en-US" sz="2000" b="1"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txt</a:t>
            </a:r>
            <a:r>
              <a:rPr lang="zh-CN" altLang="en-US" sz="2000" b="1" dirty="0">
                <a:solidFill>
                  <a:srgbClr val="002060"/>
                </a:solidFill>
                <a:latin typeface="微软雅黑" panose="020B0503020204020204" pitchFamily="34" charset="-122"/>
                <a:ea typeface="微软雅黑" panose="020B0503020204020204" pitchFamily="34" charset="-122"/>
              </a:rPr>
              <a:t>、图像和视频等的读取为例做简要介绍</a:t>
            </a:r>
          </a:p>
        </p:txBody>
      </p:sp>
      <p:sp>
        <p:nvSpPr>
          <p:cNvPr id="10" name="矩形 9">
            <a:extLst>
              <a:ext uri="{FF2B5EF4-FFF2-40B4-BE49-F238E27FC236}">
                <a16:creationId xmlns:a16="http://schemas.microsoft.com/office/drawing/2014/main" id="{51A26813-7A2C-4B2E-B689-FF52B48C020D}"/>
              </a:ext>
            </a:extLst>
          </p:cNvPr>
          <p:cNvSpPr/>
          <p:nvPr/>
        </p:nvSpPr>
        <p:spPr>
          <a:xfrm>
            <a:off x="323528" y="3573016"/>
            <a:ext cx="2088232" cy="499624"/>
          </a:xfrm>
          <a:prstGeom prst="rect">
            <a:avLst/>
          </a:prstGeom>
        </p:spPr>
        <p:txBody>
          <a:bodyPr wrap="square">
            <a:spAutoFit/>
          </a:bodyPr>
          <a:lstStyle/>
          <a:p>
            <a:pPr>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支持的文件格式</a:t>
            </a:r>
          </a:p>
        </p:txBody>
      </p:sp>
    </p:spTree>
    <p:extLst>
      <p:ext uri="{BB962C8B-B14F-4D97-AF65-F5344CB8AC3E}">
        <p14:creationId xmlns:p14="http://schemas.microsoft.com/office/powerpoint/2010/main" val="4774611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14</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Excel</a:t>
            </a:r>
            <a:r>
              <a:rPr lang="zh-CN" altLang="en-US" dirty="0">
                <a:effectLst/>
              </a:rPr>
              <a:t>数据导入</a:t>
            </a:r>
          </a:p>
        </p:txBody>
      </p:sp>
      <p:sp>
        <p:nvSpPr>
          <p:cNvPr id="6" name="矩形 5">
            <a:extLst>
              <a:ext uri="{FF2B5EF4-FFF2-40B4-BE49-F238E27FC236}">
                <a16:creationId xmlns:a16="http://schemas.microsoft.com/office/drawing/2014/main" id="{97D5F527-66D0-483D-ADF2-A68733E5E8BC}"/>
              </a:ext>
            </a:extLst>
          </p:cNvPr>
          <p:cNvSpPr/>
          <p:nvPr/>
        </p:nvSpPr>
        <p:spPr>
          <a:xfrm>
            <a:off x="225098" y="980728"/>
            <a:ext cx="8712968" cy="646331"/>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函数</a:t>
            </a:r>
            <a:r>
              <a:rPr lang="zh-CN" altLang="en-US" sz="2400" b="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readmatrix</a:t>
            </a:r>
            <a:r>
              <a:rPr lang="zh-CN" altLang="en-US" sz="2400" b="1"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对应的</a:t>
            </a:r>
            <a:r>
              <a:rPr lang="zh-CN" altLang="en-US" sz="2400" b="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写入</a:t>
            </a:r>
            <a:r>
              <a:rPr lang="zh-CN" altLang="en-US" sz="2400" b="1"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2400" b="1"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writematrix</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88AB820-33DC-44E7-B1E1-66F17FDEC8D2}"/>
              </a:ext>
            </a:extLst>
          </p:cNvPr>
          <p:cNvSpPr/>
          <p:nvPr/>
        </p:nvSpPr>
        <p:spPr>
          <a:xfrm>
            <a:off x="505843" y="1666672"/>
            <a:ext cx="7960069" cy="4832092"/>
          </a:xfrm>
          <a:prstGeom prst="rect">
            <a:avLst/>
          </a:prstGeom>
        </p:spPr>
        <p:txBody>
          <a:bodyPr wrap="square">
            <a:spAutoFit/>
          </a:bodyPr>
          <a:lstStyle/>
          <a:p>
            <a:r>
              <a:rPr lang="en-US" altLang="zh-CN" sz="1400" smtClean="0">
                <a:solidFill>
                  <a:srgbClr val="228B22"/>
                </a:solidFill>
                <a:latin typeface="Courier New" panose="02070309020205020404" pitchFamily="49" charset="0"/>
              </a:rPr>
              <a:t>%</a:t>
            </a:r>
            <a:r>
              <a:rPr lang="en-US" altLang="zh-CN" sz="1400">
                <a:solidFill>
                  <a:srgbClr val="228B22"/>
                </a:solidFill>
                <a:latin typeface="Courier New" panose="02070309020205020404" pitchFamily="49" charset="0"/>
              </a:rPr>
              <a:t>Create two matrices in the </a:t>
            </a:r>
            <a:r>
              <a:rPr lang="en-US" altLang="zh-CN" sz="1400" smtClean="0">
                <a:solidFill>
                  <a:srgbClr val="228B22"/>
                </a:solidFill>
                <a:latin typeface="Courier New" panose="02070309020205020404" pitchFamily="49" charset="0"/>
              </a:rPr>
              <a:t>workspace.</a:t>
            </a:r>
          </a:p>
          <a:p>
            <a:r>
              <a:rPr lang="it-IT" altLang="zh-CN" sz="1400" smtClean="0">
                <a:solidFill>
                  <a:srgbClr val="000000"/>
                </a:solidFill>
                <a:latin typeface="Courier New" panose="02070309020205020404" pitchFamily="49" charset="0"/>
              </a:rPr>
              <a:t>M1 </a:t>
            </a:r>
            <a:r>
              <a:rPr lang="it-IT" altLang="zh-CN" sz="1400">
                <a:solidFill>
                  <a:srgbClr val="000000"/>
                </a:solidFill>
                <a:latin typeface="Courier New" panose="02070309020205020404" pitchFamily="49" charset="0"/>
              </a:rPr>
              <a:t>= magic(5);</a:t>
            </a:r>
          </a:p>
          <a:p>
            <a:r>
              <a:rPr lang="it-IT" altLang="zh-CN" sz="1400">
                <a:solidFill>
                  <a:srgbClr val="000000"/>
                </a:solidFill>
                <a:latin typeface="Courier New" panose="02070309020205020404" pitchFamily="49" charset="0"/>
              </a:rPr>
              <a:t>M2 = [5 10 15 20 25; 30 35 40 45 50</a:t>
            </a:r>
            <a:r>
              <a:rPr lang="it-IT" altLang="zh-CN" sz="1400" smtClean="0">
                <a:solidFill>
                  <a:srgbClr val="000000"/>
                </a:solidFill>
                <a:latin typeface="Courier New" panose="02070309020205020404" pitchFamily="49" charset="0"/>
              </a:rPr>
              <a:t>];</a:t>
            </a:r>
          </a:p>
          <a:p>
            <a:r>
              <a:rPr lang="en-US" altLang="zh-CN" sz="1400">
                <a:latin typeface="Courier New" panose="02070309020205020404" pitchFamily="49" charset="0"/>
              </a:rPr>
              <a:t>M3 = rand(5</a:t>
            </a:r>
            <a:r>
              <a:rPr lang="en-US" altLang="zh-CN" sz="1400" smtClean="0">
                <a:latin typeface="Courier New" panose="02070309020205020404" pitchFamily="49" charset="0"/>
              </a:rPr>
              <a:t>);</a:t>
            </a:r>
            <a:endParaRPr lang="it-IT" altLang="zh-CN" sz="1400" smtClean="0">
              <a:solidFill>
                <a:srgbClr val="000000"/>
              </a:solidFill>
              <a:latin typeface="Courier New" panose="02070309020205020404" pitchFamily="49" charset="0"/>
            </a:endParaRPr>
          </a:p>
          <a:p>
            <a:r>
              <a:rPr lang="en-US" altLang="zh-CN" sz="1400" smtClean="0">
                <a:solidFill>
                  <a:srgbClr val="228B22"/>
                </a:solidFill>
                <a:latin typeface="Courier New" panose="02070309020205020404" pitchFamily="49" charset="0"/>
              </a:rPr>
              <a:t>%</a:t>
            </a:r>
            <a:r>
              <a:rPr lang="en-US" altLang="zh-CN" sz="1400">
                <a:solidFill>
                  <a:srgbClr val="228B22"/>
                </a:solidFill>
                <a:latin typeface="Courier New" panose="02070309020205020404" pitchFamily="49" charset="0"/>
              </a:rPr>
              <a:t>Write the matrix M1 to a spreadsheet file, M.xls</a:t>
            </a:r>
            <a:r>
              <a:rPr lang="en-US" altLang="zh-CN" sz="1400" smtClean="0">
                <a:solidFill>
                  <a:srgbClr val="228B22"/>
                </a:solidFill>
                <a:latin typeface="Courier New" panose="02070309020205020404" pitchFamily="49" charset="0"/>
              </a:rPr>
              <a:t>.</a:t>
            </a:r>
          </a:p>
          <a:p>
            <a:r>
              <a:rPr lang="en-US" altLang="zh-CN" sz="1400">
                <a:latin typeface="Courier New" panose="02070309020205020404" pitchFamily="49" charset="0"/>
              </a:rPr>
              <a:t>writematrix(M1,</a:t>
            </a:r>
            <a:r>
              <a:rPr lang="en-US" altLang="zh-CN" sz="1400">
                <a:solidFill>
                  <a:srgbClr val="A020F0"/>
                </a:solidFill>
                <a:latin typeface="Courier New" panose="02070309020205020404" pitchFamily="49" charset="0"/>
              </a:rPr>
              <a:t>'M.xls'</a:t>
            </a:r>
            <a:r>
              <a:rPr lang="en-US" altLang="zh-CN" sz="1400">
                <a:latin typeface="Courier New" panose="02070309020205020404" pitchFamily="49" charset="0"/>
              </a:rPr>
              <a:t>)</a:t>
            </a:r>
          </a:p>
          <a:p>
            <a:r>
              <a:rPr lang="en-US" altLang="zh-CN" sz="1400">
                <a:solidFill>
                  <a:srgbClr val="228B22"/>
                </a:solidFill>
                <a:latin typeface="Courier New" panose="02070309020205020404" pitchFamily="49" charset="0"/>
              </a:rPr>
              <a:t>%Import numeric data from M.xls into a </a:t>
            </a:r>
            <a:r>
              <a:rPr lang="en-US" altLang="zh-CN" sz="1400" smtClean="0">
                <a:solidFill>
                  <a:srgbClr val="228B22"/>
                </a:solidFill>
                <a:latin typeface="Courier New" panose="02070309020205020404" pitchFamily="49" charset="0"/>
              </a:rPr>
              <a:t>matrix</a:t>
            </a:r>
          </a:p>
          <a:p>
            <a:r>
              <a:rPr lang="en-US" altLang="zh-CN" sz="1400">
                <a:latin typeface="Courier New" panose="02070309020205020404" pitchFamily="49" charset="0"/>
              </a:rPr>
              <a:t>N1 = readmatrix(</a:t>
            </a:r>
            <a:r>
              <a:rPr lang="en-US" altLang="zh-CN" sz="1400">
                <a:solidFill>
                  <a:srgbClr val="A020F0"/>
                </a:solidFill>
                <a:latin typeface="Courier New" panose="02070309020205020404" pitchFamily="49" charset="0"/>
              </a:rPr>
              <a:t>'M.xls</a:t>
            </a:r>
            <a:r>
              <a:rPr lang="en-US" altLang="zh-CN" sz="1400" smtClean="0">
                <a:solidFill>
                  <a:srgbClr val="A020F0"/>
                </a:solidFill>
                <a:latin typeface="Courier New" panose="02070309020205020404" pitchFamily="49" charset="0"/>
              </a:rPr>
              <a:t>'</a:t>
            </a:r>
            <a:r>
              <a:rPr lang="en-US" altLang="zh-CN" sz="1400" smtClean="0">
                <a:latin typeface="Courier New" panose="02070309020205020404" pitchFamily="49" charset="0"/>
              </a:rPr>
              <a:t>)</a:t>
            </a:r>
          </a:p>
          <a:p>
            <a:endParaRPr lang="en-US" altLang="zh-CN" sz="1400" smtClean="0">
              <a:latin typeface="Courier New" panose="02070309020205020404" pitchFamily="49" charset="0"/>
            </a:endParaRPr>
          </a:p>
          <a:p>
            <a:endParaRPr lang="en-US" altLang="zh-CN" sz="1400">
              <a:latin typeface="Courier New" panose="02070309020205020404" pitchFamily="49" charset="0"/>
            </a:endParaRPr>
          </a:p>
          <a:p>
            <a:r>
              <a:rPr lang="en-US" altLang="zh-CN" sz="1400">
                <a:solidFill>
                  <a:srgbClr val="228B22"/>
                </a:solidFill>
                <a:latin typeface="Courier New" panose="02070309020205020404" pitchFamily="49" charset="0"/>
              </a:rPr>
              <a:t>%Append the data in matrix M2 below the existing data in the spreadsheet file</a:t>
            </a:r>
            <a:r>
              <a:rPr lang="en-US" altLang="zh-CN" sz="1400" smtClean="0">
                <a:solidFill>
                  <a:srgbClr val="228B22"/>
                </a:solidFill>
                <a:latin typeface="Courier New" panose="02070309020205020404" pitchFamily="49" charset="0"/>
              </a:rPr>
              <a:t>.</a:t>
            </a:r>
          </a:p>
          <a:p>
            <a:r>
              <a:rPr lang="en-US" altLang="zh-CN" sz="1400">
                <a:latin typeface="Courier New" panose="02070309020205020404" pitchFamily="49" charset="0"/>
              </a:rPr>
              <a:t>writematrix(M2,</a:t>
            </a:r>
            <a:r>
              <a:rPr lang="en-US" altLang="zh-CN" sz="1400">
                <a:solidFill>
                  <a:srgbClr val="A020F0"/>
                </a:solidFill>
                <a:latin typeface="Courier New" panose="02070309020205020404" pitchFamily="49" charset="0"/>
              </a:rPr>
              <a:t>'M.xls'</a:t>
            </a:r>
            <a:r>
              <a:rPr lang="en-US" altLang="zh-CN" sz="1400">
                <a:latin typeface="Courier New" panose="02070309020205020404" pitchFamily="49" charset="0"/>
              </a:rPr>
              <a:t>,</a:t>
            </a:r>
            <a:r>
              <a:rPr lang="en-US" altLang="zh-CN" sz="1400">
                <a:solidFill>
                  <a:srgbClr val="A020F0"/>
                </a:solidFill>
                <a:latin typeface="Courier New" panose="02070309020205020404" pitchFamily="49" charset="0"/>
              </a:rPr>
              <a:t>'WriteMode'</a:t>
            </a:r>
            <a:r>
              <a:rPr lang="en-US" altLang="zh-CN" sz="1400">
                <a:latin typeface="Courier New" panose="02070309020205020404" pitchFamily="49" charset="0"/>
              </a:rPr>
              <a:t>,</a:t>
            </a:r>
            <a:r>
              <a:rPr lang="en-US" altLang="zh-CN" sz="1400">
                <a:solidFill>
                  <a:srgbClr val="A020F0"/>
                </a:solidFill>
                <a:latin typeface="Courier New" panose="02070309020205020404" pitchFamily="49" charset="0"/>
              </a:rPr>
              <a:t>'append'</a:t>
            </a:r>
            <a:r>
              <a:rPr lang="en-US" altLang="zh-CN" sz="1400">
                <a:latin typeface="Courier New" panose="02070309020205020404" pitchFamily="49" charset="0"/>
              </a:rPr>
              <a:t>)</a:t>
            </a:r>
          </a:p>
          <a:p>
            <a:r>
              <a:rPr lang="en-US" altLang="zh-CN" sz="1400">
                <a:solidFill>
                  <a:srgbClr val="228B22"/>
                </a:solidFill>
                <a:latin typeface="Courier New" panose="02070309020205020404" pitchFamily="49" charset="0"/>
              </a:rPr>
              <a:t>%Import numeric data from M.xls into a </a:t>
            </a:r>
            <a:r>
              <a:rPr lang="en-US" altLang="zh-CN" sz="1400" smtClean="0">
                <a:solidFill>
                  <a:srgbClr val="228B22"/>
                </a:solidFill>
                <a:latin typeface="Courier New" panose="02070309020205020404" pitchFamily="49" charset="0"/>
              </a:rPr>
              <a:t>matrix</a:t>
            </a:r>
          </a:p>
          <a:p>
            <a:r>
              <a:rPr lang="en-US" altLang="zh-CN" sz="1400">
                <a:latin typeface="Courier New" panose="02070309020205020404" pitchFamily="49" charset="0"/>
              </a:rPr>
              <a:t>N2 = readmatrix(</a:t>
            </a:r>
            <a:r>
              <a:rPr lang="en-US" altLang="zh-CN" sz="1400">
                <a:solidFill>
                  <a:srgbClr val="A020F0"/>
                </a:solidFill>
                <a:latin typeface="Courier New" panose="02070309020205020404" pitchFamily="49" charset="0"/>
              </a:rPr>
              <a:t>'M.xls</a:t>
            </a:r>
            <a:r>
              <a:rPr lang="en-US" altLang="zh-CN" sz="1400" smtClean="0">
                <a:solidFill>
                  <a:srgbClr val="A020F0"/>
                </a:solidFill>
                <a:latin typeface="Courier New" panose="02070309020205020404" pitchFamily="49" charset="0"/>
              </a:rPr>
              <a:t>'</a:t>
            </a:r>
            <a:r>
              <a:rPr lang="en-US" altLang="zh-CN" sz="1400" smtClean="0">
                <a:latin typeface="Courier New" panose="02070309020205020404" pitchFamily="49" charset="0"/>
              </a:rPr>
              <a:t>)</a:t>
            </a:r>
          </a:p>
          <a:p>
            <a:endParaRPr lang="en-US" altLang="zh-CN" sz="1400">
              <a:latin typeface="Courier New" panose="02070309020205020404" pitchFamily="49" charset="0"/>
            </a:endParaRPr>
          </a:p>
          <a:p>
            <a:endParaRPr lang="en-US" altLang="zh-CN" sz="1400">
              <a:latin typeface="Courier New" panose="02070309020205020404" pitchFamily="49" charset="0"/>
            </a:endParaRPr>
          </a:p>
          <a:p>
            <a:r>
              <a:rPr lang="en-US" altLang="zh-CN" sz="1400">
                <a:solidFill>
                  <a:srgbClr val="228B22"/>
                </a:solidFill>
                <a:latin typeface="Courier New" panose="02070309020205020404" pitchFamily="49" charset="0"/>
              </a:rPr>
              <a:t>%Write the matrix M1 to M.xls, to the second worksheet in the file, starting at the third row</a:t>
            </a:r>
            <a:r>
              <a:rPr lang="en-US" altLang="zh-CN" sz="1400" smtClean="0">
                <a:solidFill>
                  <a:srgbClr val="228B22"/>
                </a:solidFill>
                <a:latin typeface="Courier New" panose="02070309020205020404" pitchFamily="49" charset="0"/>
              </a:rPr>
              <a:t>.</a:t>
            </a:r>
          </a:p>
          <a:p>
            <a:r>
              <a:rPr lang="en-US" altLang="zh-CN" sz="1400" smtClean="0">
                <a:latin typeface="Courier New" panose="02070309020205020404" pitchFamily="49" charset="0"/>
              </a:rPr>
              <a:t>writematrix(M3,</a:t>
            </a:r>
            <a:r>
              <a:rPr lang="en-US" altLang="zh-CN" sz="1400">
                <a:solidFill>
                  <a:srgbClr val="A020F0"/>
                </a:solidFill>
                <a:latin typeface="Courier New" panose="02070309020205020404" pitchFamily="49" charset="0"/>
              </a:rPr>
              <a:t>'M.xls'</a:t>
            </a:r>
            <a:r>
              <a:rPr lang="en-US" altLang="zh-CN" sz="1400">
                <a:latin typeface="Courier New" panose="02070309020205020404" pitchFamily="49" charset="0"/>
              </a:rPr>
              <a:t>,</a:t>
            </a:r>
            <a:r>
              <a:rPr lang="en-US" altLang="zh-CN" sz="1400">
                <a:solidFill>
                  <a:srgbClr val="A020F0"/>
                </a:solidFill>
                <a:latin typeface="Courier New" panose="02070309020205020404" pitchFamily="49" charset="0"/>
              </a:rPr>
              <a:t>'Sheet'</a:t>
            </a:r>
            <a:r>
              <a:rPr lang="en-US" altLang="zh-CN" sz="1400">
                <a:latin typeface="Courier New" panose="02070309020205020404" pitchFamily="49" charset="0"/>
              </a:rPr>
              <a:t>,</a:t>
            </a:r>
            <a:r>
              <a:rPr lang="en-US" altLang="zh-CN" sz="1400">
                <a:solidFill>
                  <a:srgbClr val="A020F0"/>
                </a:solidFill>
                <a:latin typeface="Courier New" panose="02070309020205020404" pitchFamily="49" charset="0"/>
              </a:rPr>
              <a:t>'Sheet2'</a:t>
            </a:r>
            <a:r>
              <a:rPr lang="en-US" altLang="zh-CN" sz="1400">
                <a:latin typeface="Courier New" panose="02070309020205020404" pitchFamily="49" charset="0"/>
              </a:rPr>
              <a:t>,</a:t>
            </a:r>
            <a:r>
              <a:rPr lang="en-US" altLang="zh-CN" sz="1400">
                <a:solidFill>
                  <a:srgbClr val="A020F0"/>
                </a:solidFill>
                <a:latin typeface="Courier New" panose="02070309020205020404" pitchFamily="49" charset="0"/>
              </a:rPr>
              <a:t>'Range'</a:t>
            </a:r>
            <a:r>
              <a:rPr lang="en-US" altLang="zh-CN" sz="1400">
                <a:latin typeface="Courier New" panose="02070309020205020404" pitchFamily="49" charset="0"/>
              </a:rPr>
              <a:t>,</a:t>
            </a:r>
            <a:r>
              <a:rPr lang="en-US" altLang="zh-CN" sz="1400">
                <a:solidFill>
                  <a:srgbClr val="A020F0"/>
                </a:solidFill>
                <a:latin typeface="Courier New" panose="02070309020205020404" pitchFamily="49" charset="0"/>
              </a:rPr>
              <a:t>'A3:E7'</a:t>
            </a:r>
            <a:r>
              <a:rPr lang="en-US" altLang="zh-CN" sz="1400">
                <a:latin typeface="Courier New" panose="02070309020205020404" pitchFamily="49" charset="0"/>
              </a:rPr>
              <a:t>)</a:t>
            </a:r>
          </a:p>
          <a:p>
            <a:r>
              <a:rPr lang="en-US" altLang="zh-CN" sz="1400">
                <a:solidFill>
                  <a:srgbClr val="228B22"/>
                </a:solidFill>
                <a:latin typeface="Courier New" panose="02070309020205020404" pitchFamily="49" charset="0"/>
              </a:rPr>
              <a:t>%Import numerical data, as a matrix, from a specified sheet and </a:t>
            </a:r>
            <a:r>
              <a:rPr lang="en-US" altLang="zh-CN" sz="1400" smtClean="0">
                <a:solidFill>
                  <a:srgbClr val="228B22"/>
                </a:solidFill>
                <a:latin typeface="Courier New" panose="02070309020205020404" pitchFamily="49" charset="0"/>
              </a:rPr>
              <a:t>range.</a:t>
            </a:r>
            <a:endParaRPr lang="en-US" altLang="zh-CN" sz="1400">
              <a:solidFill>
                <a:srgbClr val="228B22"/>
              </a:solidFill>
              <a:latin typeface="Courier New" panose="02070309020205020404" pitchFamily="49" charset="0"/>
            </a:endParaRPr>
          </a:p>
          <a:p>
            <a:r>
              <a:rPr lang="en-US" altLang="zh-CN" sz="1400">
                <a:solidFill>
                  <a:srgbClr val="000000"/>
                </a:solidFill>
                <a:latin typeface="Courier New" panose="02070309020205020404" pitchFamily="49" charset="0"/>
              </a:rPr>
              <a:t>N3 = readmatrix(</a:t>
            </a:r>
            <a:r>
              <a:rPr lang="en-US" altLang="zh-CN" sz="1400">
                <a:solidFill>
                  <a:srgbClr val="A020F0"/>
                </a:solidFill>
                <a:latin typeface="Courier New" panose="02070309020205020404" pitchFamily="49" charset="0"/>
              </a:rPr>
              <a:t>'M.xls'</a:t>
            </a:r>
            <a:r>
              <a:rPr lang="en-US" altLang="zh-CN" sz="1400">
                <a:solidFill>
                  <a:srgbClr val="000000"/>
                </a:solidFill>
                <a:latin typeface="Courier New" panose="02070309020205020404" pitchFamily="49" charset="0"/>
              </a:rPr>
              <a:t>,</a:t>
            </a:r>
            <a:r>
              <a:rPr lang="en-US" altLang="zh-CN" sz="1400">
                <a:solidFill>
                  <a:srgbClr val="A020F0"/>
                </a:solidFill>
                <a:latin typeface="Courier New" panose="02070309020205020404" pitchFamily="49" charset="0"/>
              </a:rPr>
              <a:t>'Sheet'</a:t>
            </a:r>
            <a:r>
              <a:rPr lang="en-US" altLang="zh-CN" sz="1400">
                <a:solidFill>
                  <a:srgbClr val="000000"/>
                </a:solidFill>
                <a:latin typeface="Courier New" panose="02070309020205020404" pitchFamily="49" charset="0"/>
              </a:rPr>
              <a:t>,</a:t>
            </a:r>
            <a:r>
              <a:rPr lang="en-US" altLang="zh-CN" sz="1400">
                <a:solidFill>
                  <a:srgbClr val="A020F0"/>
                </a:solidFill>
                <a:latin typeface="Courier New" panose="02070309020205020404" pitchFamily="49" charset="0"/>
              </a:rPr>
              <a:t>'Sheet2'</a:t>
            </a:r>
            <a:r>
              <a:rPr lang="en-US" altLang="zh-CN" sz="1400">
                <a:solidFill>
                  <a:srgbClr val="000000"/>
                </a:solidFill>
                <a:latin typeface="Courier New" panose="02070309020205020404" pitchFamily="49" charset="0"/>
              </a:rPr>
              <a:t>,</a:t>
            </a:r>
            <a:r>
              <a:rPr lang="en-US" altLang="zh-CN" sz="1400">
                <a:solidFill>
                  <a:srgbClr val="A020F0"/>
                </a:solidFill>
                <a:latin typeface="Courier New" panose="02070309020205020404" pitchFamily="49" charset="0"/>
              </a:rPr>
              <a:t>'Range'</a:t>
            </a:r>
            <a:r>
              <a:rPr lang="en-US" altLang="zh-CN" sz="1400">
                <a:solidFill>
                  <a:srgbClr val="000000"/>
                </a:solidFill>
                <a:latin typeface="Courier New" panose="02070309020205020404" pitchFamily="49" charset="0"/>
              </a:rPr>
              <a:t>,</a:t>
            </a:r>
            <a:r>
              <a:rPr lang="en-US" altLang="zh-CN" sz="1400">
                <a:solidFill>
                  <a:srgbClr val="A020F0"/>
                </a:solidFill>
                <a:latin typeface="Courier New" panose="02070309020205020404" pitchFamily="49" charset="0"/>
              </a:rPr>
              <a:t>'A3:E7</a:t>
            </a:r>
            <a:r>
              <a:rPr lang="en-US" altLang="zh-CN" sz="1400" smtClean="0">
                <a:solidFill>
                  <a:srgbClr val="A020F0"/>
                </a:solidFill>
                <a:latin typeface="Courier New" panose="02070309020205020404" pitchFamily="49" charset="0"/>
              </a:rPr>
              <a:t>'</a:t>
            </a:r>
            <a:r>
              <a:rPr lang="en-US" altLang="zh-CN" sz="1400" smtClean="0">
                <a:solidFill>
                  <a:srgbClr val="000000"/>
                </a:solidFill>
                <a:latin typeface="Courier New" panose="02070309020205020404" pitchFamily="49" charset="0"/>
              </a:rPr>
              <a:t>)</a:t>
            </a:r>
            <a:endParaRPr lang="en-US" altLang="zh-CN" sz="1400">
              <a:solidFill>
                <a:srgbClr val="000000"/>
              </a:solidFill>
              <a:latin typeface="Courier New" panose="02070309020205020404" pitchFamily="49" charset="0"/>
            </a:endParaRPr>
          </a:p>
        </p:txBody>
      </p:sp>
    </p:spTree>
    <p:extLst>
      <p:ext uri="{BB962C8B-B14F-4D97-AF65-F5344CB8AC3E}">
        <p14:creationId xmlns:p14="http://schemas.microsoft.com/office/powerpoint/2010/main" val="25073856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15</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Txt</a:t>
            </a:r>
            <a:r>
              <a:rPr lang="zh-CN" altLang="en-US" dirty="0">
                <a:effectLst/>
              </a:rPr>
              <a:t>数据导入</a:t>
            </a:r>
          </a:p>
        </p:txBody>
      </p:sp>
      <p:sp>
        <p:nvSpPr>
          <p:cNvPr id="6" name="矩形 5">
            <a:extLst>
              <a:ext uri="{FF2B5EF4-FFF2-40B4-BE49-F238E27FC236}">
                <a16:creationId xmlns:a16="http://schemas.microsoft.com/office/drawing/2014/main" id="{97D5F527-66D0-483D-ADF2-A68733E5E8BC}"/>
              </a:ext>
            </a:extLst>
          </p:cNvPr>
          <p:cNvSpPr/>
          <p:nvPr/>
        </p:nvSpPr>
        <p:spPr>
          <a:xfrm>
            <a:off x="225098" y="980728"/>
            <a:ext cx="8712968" cy="58105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load</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ASCII </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码文件 ）或</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textscan</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（文本或数值等）</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2C892BE5-AEC0-4995-AAD2-A2DB6CD1D5A6}"/>
              </a:ext>
            </a:extLst>
          </p:cNvPr>
          <p:cNvSpPr/>
          <p:nvPr/>
        </p:nvSpPr>
        <p:spPr>
          <a:xfrm>
            <a:off x="389838" y="2276872"/>
            <a:ext cx="8577664" cy="2769989"/>
          </a:xfrm>
          <a:prstGeom prst="rect">
            <a:avLst/>
          </a:prstGeom>
        </p:spPr>
        <p:txBody>
          <a:bodyPr wrap="square">
            <a:spAutoFit/>
          </a:bodyPr>
          <a:lstStyle/>
          <a:p>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load</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用法示例：</a:t>
            </a:r>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228B22"/>
                </a:solidFill>
                <a:latin typeface="Courier New" panose="02070309020205020404" pitchFamily="49" charset="0"/>
              </a:rPr>
              <a:t>%generates a row vector of 8 linearly equally spaced points between 1 and 30</a:t>
            </a:r>
          </a:p>
          <a:p>
            <a:r>
              <a:rPr lang="en-US" altLang="zh-CN" dirty="0">
                <a:solidFill>
                  <a:srgbClr val="000000"/>
                </a:solidFill>
                <a:latin typeface="Courier New" panose="02070309020205020404" pitchFamily="49" charset="0"/>
              </a:rPr>
              <a:t>a = </a:t>
            </a:r>
            <a:r>
              <a:rPr lang="en-US" altLang="zh-CN" dirty="0" err="1">
                <a:solidFill>
                  <a:srgbClr val="000000"/>
                </a:solidFill>
                <a:latin typeface="Courier New" panose="02070309020205020404" pitchFamily="49" charset="0"/>
              </a:rPr>
              <a:t>linspace</a:t>
            </a:r>
            <a:r>
              <a:rPr lang="en-US" altLang="zh-CN" dirty="0">
                <a:solidFill>
                  <a:srgbClr val="000000"/>
                </a:solidFill>
                <a:latin typeface="Courier New" panose="02070309020205020404" pitchFamily="49" charset="0"/>
              </a:rPr>
              <a:t>(1,30,8); </a:t>
            </a:r>
          </a:p>
          <a:p>
            <a:r>
              <a:rPr lang="en-US" altLang="zh-CN" dirty="0">
                <a:solidFill>
                  <a:srgbClr val="228B22"/>
                </a:solidFill>
                <a:latin typeface="Courier New" panose="02070309020205020404" pitchFamily="49" charset="0"/>
              </a:rPr>
              <a:t>% Save the variable a to the file exper.txt in -ascii format.</a:t>
            </a:r>
          </a:p>
          <a:p>
            <a:r>
              <a:rPr lang="en-US" altLang="zh-CN" dirty="0">
                <a:solidFill>
                  <a:srgbClr val="000000"/>
                </a:solidFill>
                <a:latin typeface="Courier New" panose="02070309020205020404" pitchFamily="49" charset="0"/>
              </a:rPr>
              <a:t>save </a:t>
            </a:r>
            <a:r>
              <a:rPr lang="en-US" altLang="zh-CN" dirty="0">
                <a:solidFill>
                  <a:srgbClr val="A020F0"/>
                </a:solidFill>
                <a:latin typeface="Courier New" panose="02070309020205020404" pitchFamily="49" charset="0"/>
              </a:rPr>
              <a:t>exper.txt</a:t>
            </a:r>
            <a:r>
              <a:rPr lang="en-US" altLang="zh-CN" dirty="0">
                <a:solidFill>
                  <a:srgbClr val="000000"/>
                </a:solidFill>
                <a:latin typeface="Courier New" panose="02070309020205020404" pitchFamily="49" charset="0"/>
              </a:rPr>
              <a:t> </a:t>
            </a:r>
            <a:r>
              <a:rPr lang="en-US" altLang="zh-CN" dirty="0">
                <a:solidFill>
                  <a:srgbClr val="A020F0"/>
                </a:solidFill>
                <a:latin typeface="Courier New" panose="02070309020205020404" pitchFamily="49" charset="0"/>
              </a:rPr>
              <a:t>a</a:t>
            </a:r>
            <a:r>
              <a:rPr lang="en-US" altLang="zh-CN" dirty="0">
                <a:solidFill>
                  <a:srgbClr val="000000"/>
                </a:solidFill>
                <a:latin typeface="Courier New" panose="02070309020205020404" pitchFamily="49" charset="0"/>
              </a:rPr>
              <a:t> </a:t>
            </a:r>
            <a:r>
              <a:rPr lang="en-US" altLang="zh-CN" dirty="0">
                <a:solidFill>
                  <a:srgbClr val="A020F0"/>
                </a:solidFill>
                <a:latin typeface="Courier New" panose="02070309020205020404" pitchFamily="49" charset="0"/>
              </a:rPr>
              <a:t>-ascii</a:t>
            </a:r>
            <a:r>
              <a:rPr lang="en-US" altLang="zh-CN" dirty="0">
                <a:solidFill>
                  <a:srgbClr val="000000"/>
                </a:solidFill>
                <a:latin typeface="Courier New" panose="02070309020205020404" pitchFamily="49" charset="0"/>
              </a:rPr>
              <a:t>;</a:t>
            </a:r>
          </a:p>
          <a:p>
            <a:r>
              <a:rPr lang="en-US" altLang="zh-CN" dirty="0">
                <a:solidFill>
                  <a:srgbClr val="228B22"/>
                </a:solidFill>
                <a:latin typeface="Courier New" panose="02070309020205020404" pitchFamily="49" charset="0"/>
              </a:rPr>
              <a:t>% Load data from exper.txt into workspace.</a:t>
            </a:r>
          </a:p>
          <a:p>
            <a:r>
              <a:rPr lang="en-US" altLang="zh-CN" dirty="0">
                <a:solidFill>
                  <a:srgbClr val="000000"/>
                </a:solidFill>
                <a:latin typeface="Courier New" panose="02070309020205020404" pitchFamily="49" charset="0"/>
              </a:rPr>
              <a:t>b = load(</a:t>
            </a:r>
            <a:r>
              <a:rPr lang="en-US" altLang="zh-CN" dirty="0">
                <a:solidFill>
                  <a:srgbClr val="A020F0"/>
                </a:solidFill>
                <a:latin typeface="Courier New" panose="02070309020205020404" pitchFamily="49" charset="0"/>
              </a:rPr>
              <a:t>'exper.txt'</a:t>
            </a:r>
            <a:r>
              <a:rPr lang="en-US" altLang="zh-CN"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04202469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16</a:t>
            </a:fld>
            <a:endParaRPr lang="en-US" altLang="zh-CN" sz="1200" dirty="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Txt</a:t>
            </a:r>
            <a:r>
              <a:rPr lang="zh-CN" altLang="en-US" dirty="0">
                <a:effectLst/>
              </a:rPr>
              <a:t>数据导入</a:t>
            </a:r>
          </a:p>
        </p:txBody>
      </p:sp>
      <p:sp>
        <p:nvSpPr>
          <p:cNvPr id="2" name="矩形 1">
            <a:extLst>
              <a:ext uri="{FF2B5EF4-FFF2-40B4-BE49-F238E27FC236}">
                <a16:creationId xmlns:a16="http://schemas.microsoft.com/office/drawing/2014/main" id="{2C892BE5-AEC0-4995-AAD2-A2DB6CD1D5A6}"/>
              </a:ext>
            </a:extLst>
          </p:cNvPr>
          <p:cNvSpPr/>
          <p:nvPr/>
        </p:nvSpPr>
        <p:spPr>
          <a:xfrm>
            <a:off x="31066" y="980728"/>
            <a:ext cx="8577664" cy="1569660"/>
          </a:xfrm>
          <a:prstGeom prst="rect">
            <a:avLst/>
          </a:prstGeom>
        </p:spPr>
        <p:txBody>
          <a:bodyPr wrap="square">
            <a:spAutoFit/>
          </a:bodyPr>
          <a:lstStyle/>
          <a:p>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textscan</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用法示例：</a:t>
            </a:r>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CD549E16-BC40-4734-918F-73E576299A28}"/>
              </a:ext>
            </a:extLst>
          </p:cNvPr>
          <p:cNvSpPr/>
          <p:nvPr/>
        </p:nvSpPr>
        <p:spPr>
          <a:xfrm>
            <a:off x="157408" y="1485673"/>
            <a:ext cx="8829184" cy="4524315"/>
          </a:xfrm>
          <a:prstGeom prst="rect">
            <a:avLst/>
          </a:prstGeom>
        </p:spPr>
        <p:txBody>
          <a:bodyPr wrap="square">
            <a:spAutoFit/>
          </a:bodyPr>
          <a:lstStyle/>
          <a:p>
            <a:r>
              <a:rPr lang="en-US" altLang="zh-CN" sz="1600" dirty="0">
                <a:solidFill>
                  <a:srgbClr val="000000"/>
                </a:solidFill>
                <a:latin typeface="Courier New" panose="02070309020205020404" pitchFamily="49" charset="0"/>
              </a:rPr>
              <a:t>Suppose </a:t>
            </a:r>
            <a:r>
              <a:rPr lang="en-US" altLang="zh-CN" sz="1600" dirty="0">
                <a:solidFill>
                  <a:srgbClr val="A020F0"/>
                </a:solidFill>
                <a:latin typeface="Courier New" panose="02070309020205020404" pitchFamily="49" charset="0"/>
              </a:rPr>
              <a:t>the</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text</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file</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'mydata.txt'</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contains</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the</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following:</a:t>
            </a:r>
          </a:p>
          <a:p>
            <a:r>
              <a:rPr lang="en-US" altLang="zh-CN" sz="1600" dirty="0">
                <a:solidFill>
                  <a:srgbClr val="000000"/>
                </a:solidFill>
                <a:latin typeface="Courier New" panose="02070309020205020404" pitchFamily="49" charset="0"/>
              </a:rPr>
              <a:t>            Sally </a:t>
            </a:r>
            <a:r>
              <a:rPr lang="en-US" altLang="zh-CN" sz="1600" dirty="0">
                <a:solidFill>
                  <a:srgbClr val="A020F0"/>
                </a:solidFill>
                <a:latin typeface="Courier New" panose="02070309020205020404" pitchFamily="49" charset="0"/>
              </a:rPr>
              <a:t>Level1</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12.34</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45</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1.23e10</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inf</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Nan</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Yes</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5.1+3i</a:t>
            </a:r>
          </a:p>
          <a:p>
            <a:r>
              <a:rPr lang="en-US" altLang="zh-CN" sz="1600" dirty="0">
                <a:solidFill>
                  <a:srgbClr val="000000"/>
                </a:solidFill>
                <a:latin typeface="Courier New" panose="02070309020205020404" pitchFamily="49" charset="0"/>
              </a:rPr>
              <a:t>            Joe   </a:t>
            </a:r>
            <a:r>
              <a:rPr lang="en-US" altLang="zh-CN" sz="1600" dirty="0">
                <a:solidFill>
                  <a:srgbClr val="A020F0"/>
                </a:solidFill>
                <a:latin typeface="Courier New" panose="02070309020205020404" pitchFamily="49" charset="0"/>
              </a:rPr>
              <a:t>Level2</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23.54</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60</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9e19</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-inf</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0.001</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No</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2.2-.5i</a:t>
            </a:r>
          </a:p>
          <a:p>
            <a:r>
              <a:rPr lang="en-US" altLang="zh-CN" sz="1600" dirty="0">
                <a:solidFill>
                  <a:srgbClr val="000000"/>
                </a:solidFill>
                <a:latin typeface="Courier New" panose="02070309020205020404" pitchFamily="49" charset="0"/>
              </a:rPr>
              <a:t>            Bill  </a:t>
            </a:r>
            <a:r>
              <a:rPr lang="en-US" altLang="zh-CN" sz="1600" dirty="0">
                <a:solidFill>
                  <a:srgbClr val="A020F0"/>
                </a:solidFill>
                <a:latin typeface="Courier New" panose="02070309020205020404" pitchFamily="49" charset="0"/>
              </a:rPr>
              <a:t>Level3</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34.90</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12</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2e5</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10</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100</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No</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3.1+.1i</a:t>
            </a:r>
            <a:endParaRPr lang="zh-CN" altLang="en-US" sz="1600" dirty="0">
              <a:solidFill>
                <a:srgbClr val="000000"/>
              </a:solidFill>
              <a:latin typeface="Courier New" panose="02070309020205020404" pitchFamily="49" charset="0"/>
            </a:endParaRPr>
          </a:p>
          <a:p>
            <a:r>
              <a:rPr lang="en-US" altLang="zh-CN" sz="1600" dirty="0">
                <a:solidFill>
                  <a:srgbClr val="000000"/>
                </a:solidFill>
                <a:latin typeface="Courier New" panose="02070309020205020404" pitchFamily="49" charset="0"/>
              </a:rPr>
              <a:t>Read </a:t>
            </a:r>
            <a:r>
              <a:rPr lang="en-US" altLang="zh-CN" sz="1600" dirty="0">
                <a:solidFill>
                  <a:srgbClr val="A020F0"/>
                </a:solidFill>
                <a:latin typeface="Courier New" panose="02070309020205020404" pitchFamily="49" charset="0"/>
              </a:rPr>
              <a:t>the</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file:</a:t>
            </a:r>
          </a:p>
          <a:p>
            <a:r>
              <a:rPr lang="en-US" altLang="zh-CN" sz="1600" dirty="0">
                <a:solidFill>
                  <a:srgbClr val="000000"/>
                </a:solidFill>
                <a:latin typeface="Courier New" panose="02070309020205020404" pitchFamily="49" charset="0"/>
              </a:rPr>
              <a:t>            fid = fopen(</a:t>
            </a:r>
            <a:r>
              <a:rPr lang="en-US" altLang="zh-CN" sz="1600" dirty="0">
                <a:solidFill>
                  <a:srgbClr val="A020F0"/>
                </a:solidFill>
                <a:latin typeface="Courier New" panose="02070309020205020404" pitchFamily="49" charset="0"/>
              </a:rPr>
              <a:t>'mydata.txt'</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            C = textscan(fid, </a:t>
            </a:r>
            <a:r>
              <a:rPr lang="en-US" altLang="zh-CN" sz="1600" dirty="0">
                <a:solidFill>
                  <a:srgbClr val="A020F0"/>
                </a:solidFill>
                <a:latin typeface="Courier New" panose="02070309020205020404" pitchFamily="49" charset="0"/>
              </a:rPr>
              <a:t>'%s%s%f32%d8%u%f%f%s%f'</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            </a:t>
            </a:r>
            <a:r>
              <a:rPr lang="en-US" altLang="zh-CN" sz="1600" dirty="0" err="1">
                <a:solidFill>
                  <a:srgbClr val="000000"/>
                </a:solidFill>
                <a:latin typeface="Courier New" panose="02070309020205020404" pitchFamily="49" charset="0"/>
              </a:rPr>
              <a:t>fclose</a:t>
            </a:r>
            <a:r>
              <a:rPr lang="en-US" altLang="zh-CN" sz="1600" dirty="0">
                <a:solidFill>
                  <a:srgbClr val="000000"/>
                </a:solidFill>
                <a:latin typeface="Courier New" panose="02070309020205020404" pitchFamily="49" charset="0"/>
              </a:rPr>
              <a:t>(fid);</a:t>
            </a:r>
          </a:p>
          <a:p>
            <a:r>
              <a:rPr lang="en-US" altLang="zh-CN" sz="1600" dirty="0">
                <a:solidFill>
                  <a:srgbClr val="000000"/>
                </a:solidFill>
                <a:latin typeface="Courier New" panose="02070309020205020404" pitchFamily="49" charset="0"/>
              </a:rPr>
              <a:t>textscan </a:t>
            </a:r>
            <a:r>
              <a:rPr lang="en-US" altLang="zh-CN" sz="1600" dirty="0">
                <a:solidFill>
                  <a:srgbClr val="A020F0"/>
                </a:solidFill>
                <a:latin typeface="Courier New" panose="02070309020205020404" pitchFamily="49" charset="0"/>
              </a:rPr>
              <a:t>returns</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a</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1-by-9</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cell</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array</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C</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with</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the</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following</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cells:</a:t>
            </a:r>
          </a:p>
          <a:p>
            <a:r>
              <a:rPr lang="en-US" altLang="zh-CN" sz="1600" dirty="0">
                <a:solidFill>
                  <a:srgbClr val="000000"/>
                </a:solidFill>
                <a:latin typeface="Courier New" panose="02070309020205020404" pitchFamily="49" charset="0"/>
              </a:rPr>
              <a:t>        C{1} = {</a:t>
            </a:r>
            <a:r>
              <a:rPr lang="en-US" altLang="zh-CN" sz="1600" dirty="0">
                <a:solidFill>
                  <a:srgbClr val="A020F0"/>
                </a:solidFill>
                <a:latin typeface="Courier New" panose="02070309020205020404" pitchFamily="49" charset="0"/>
              </a:rPr>
              <a:t>'</a:t>
            </a:r>
            <a:r>
              <a:rPr lang="en-US" altLang="zh-CN" sz="1600" dirty="0" err="1">
                <a:solidFill>
                  <a:srgbClr val="A020F0"/>
                </a:solidFill>
                <a:latin typeface="Courier New" panose="02070309020205020404" pitchFamily="49" charset="0"/>
              </a:rPr>
              <a:t>Sally‘</a:t>
            </a:r>
            <a:r>
              <a:rPr lang="en-US" altLang="zh-CN" sz="1600" dirty="0" err="1">
                <a:solidFill>
                  <a:srgbClr val="000000"/>
                </a:solidFill>
                <a:latin typeface="Courier New" panose="02070309020205020404" pitchFamily="49" charset="0"/>
              </a:rPr>
              <a:t>;</a:t>
            </a:r>
            <a:r>
              <a:rPr lang="en-US" altLang="zh-CN" sz="1600" dirty="0" err="1">
                <a:solidFill>
                  <a:srgbClr val="A020F0"/>
                </a:solidFill>
                <a:latin typeface="Courier New" panose="02070309020205020404" pitchFamily="49" charset="0"/>
              </a:rPr>
              <a:t>'Joe’</a:t>
            </a:r>
            <a:r>
              <a:rPr lang="en-US" altLang="zh-CN" sz="1600" dirty="0" err="1">
                <a:solidFill>
                  <a:srgbClr val="000000"/>
                </a:solidFill>
                <a:latin typeface="Courier New" panose="02070309020205020404" pitchFamily="49" charset="0"/>
              </a:rPr>
              <a:t>;</a:t>
            </a:r>
            <a:r>
              <a:rPr lang="en-US" altLang="zh-CN" sz="1600" dirty="0" err="1">
                <a:solidFill>
                  <a:srgbClr val="A020F0"/>
                </a:solidFill>
                <a:latin typeface="Courier New" panose="02070309020205020404" pitchFamily="49" charset="0"/>
              </a:rPr>
              <a:t>'Bill</a:t>
            </a:r>
            <a:r>
              <a:rPr lang="en-US" altLang="zh-CN" sz="1600" dirty="0">
                <a:solidFill>
                  <a:srgbClr val="A020F0"/>
                </a:solidFill>
                <a:latin typeface="Courier New" panose="02070309020205020404" pitchFamily="49" charset="0"/>
              </a:rPr>
              <a:t>'</a:t>
            </a:r>
            <a:r>
              <a:rPr lang="en-US" altLang="zh-CN" sz="1600" dirty="0">
                <a:solidFill>
                  <a:srgbClr val="000000"/>
                </a:solidFill>
                <a:latin typeface="Courier New" panose="02070309020205020404" pitchFamily="49" charset="0"/>
              </a:rPr>
              <a:t>}            </a:t>
            </a:r>
            <a:r>
              <a:rPr lang="en-US" altLang="zh-CN" sz="1600" dirty="0">
                <a:solidFill>
                  <a:srgbClr val="228B22"/>
                </a:solidFill>
                <a:latin typeface="Courier New" panose="02070309020205020404" pitchFamily="49" charset="0"/>
              </a:rPr>
              <a:t>%class cell</a:t>
            </a:r>
          </a:p>
          <a:p>
            <a:r>
              <a:rPr lang="en-US" altLang="zh-CN" sz="1600" dirty="0">
                <a:solidFill>
                  <a:srgbClr val="000000"/>
                </a:solidFill>
                <a:latin typeface="Courier New" panose="02070309020205020404" pitchFamily="49" charset="0"/>
              </a:rPr>
              <a:t>        C{2} = {</a:t>
            </a:r>
            <a:r>
              <a:rPr lang="en-US" altLang="zh-CN" sz="1600" dirty="0">
                <a:solidFill>
                  <a:srgbClr val="A020F0"/>
                </a:solidFill>
                <a:latin typeface="Courier New" panose="02070309020205020404" pitchFamily="49" charset="0"/>
              </a:rPr>
              <a:t>'Level1'</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'Level2'</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'Level3'</a:t>
            </a:r>
            <a:r>
              <a:rPr lang="en-US" altLang="zh-CN" sz="1600" dirty="0">
                <a:solidFill>
                  <a:srgbClr val="000000"/>
                </a:solidFill>
                <a:latin typeface="Courier New" panose="02070309020205020404" pitchFamily="49" charset="0"/>
              </a:rPr>
              <a:t>}    </a:t>
            </a:r>
            <a:r>
              <a:rPr lang="en-US" altLang="zh-CN" sz="1600" dirty="0">
                <a:solidFill>
                  <a:srgbClr val="228B22"/>
                </a:solidFill>
                <a:latin typeface="Courier New" panose="02070309020205020404" pitchFamily="49" charset="0"/>
              </a:rPr>
              <a:t>%class cell</a:t>
            </a:r>
          </a:p>
          <a:p>
            <a:r>
              <a:rPr lang="en-US" altLang="zh-CN" sz="1600" dirty="0">
                <a:solidFill>
                  <a:srgbClr val="000000"/>
                </a:solidFill>
                <a:latin typeface="Courier New" panose="02070309020205020404" pitchFamily="49" charset="0"/>
              </a:rPr>
              <a:t>        C{3} = [12.34;23.54;34.9]                </a:t>
            </a:r>
            <a:r>
              <a:rPr lang="en-US" altLang="zh-CN" sz="1600" dirty="0">
                <a:solidFill>
                  <a:srgbClr val="228B22"/>
                </a:solidFill>
                <a:latin typeface="Courier New" panose="02070309020205020404" pitchFamily="49" charset="0"/>
              </a:rPr>
              <a:t>%class single</a:t>
            </a:r>
          </a:p>
          <a:p>
            <a:r>
              <a:rPr lang="en-US" altLang="zh-CN" sz="1600" dirty="0">
                <a:solidFill>
                  <a:srgbClr val="000000"/>
                </a:solidFill>
                <a:latin typeface="Courier New" panose="02070309020205020404" pitchFamily="49" charset="0"/>
              </a:rPr>
              <a:t>        C{4} = [45;60;12]                        </a:t>
            </a:r>
            <a:r>
              <a:rPr lang="en-US" altLang="zh-CN" sz="1600" dirty="0">
                <a:solidFill>
                  <a:srgbClr val="228B22"/>
                </a:solidFill>
                <a:latin typeface="Courier New" panose="02070309020205020404" pitchFamily="49" charset="0"/>
              </a:rPr>
              <a:t>%class int8</a:t>
            </a:r>
          </a:p>
          <a:p>
            <a:r>
              <a:rPr lang="en-US" altLang="zh-CN" sz="1600" dirty="0">
                <a:solidFill>
                  <a:srgbClr val="000000"/>
                </a:solidFill>
                <a:latin typeface="Courier New" panose="02070309020205020404" pitchFamily="49" charset="0"/>
              </a:rPr>
              <a:t>        C{5} = [4294967295; 4294967295; 200000]  </a:t>
            </a:r>
            <a:r>
              <a:rPr lang="en-US" altLang="zh-CN" sz="1600" dirty="0">
                <a:solidFill>
                  <a:srgbClr val="228B22"/>
                </a:solidFill>
                <a:latin typeface="Courier New" panose="02070309020205020404" pitchFamily="49" charset="0"/>
              </a:rPr>
              <a:t>%class uint32</a:t>
            </a:r>
          </a:p>
          <a:p>
            <a:r>
              <a:rPr lang="en-US" altLang="zh-CN" sz="1600" dirty="0">
                <a:solidFill>
                  <a:srgbClr val="000000"/>
                </a:solidFill>
                <a:latin typeface="Courier New" panose="02070309020205020404" pitchFamily="49" charset="0"/>
              </a:rPr>
              <a:t>        C{6} = [Inf;-Inf;10]                     </a:t>
            </a:r>
            <a:r>
              <a:rPr lang="en-US" altLang="zh-CN" sz="1600" dirty="0">
                <a:solidFill>
                  <a:srgbClr val="228B22"/>
                </a:solidFill>
                <a:latin typeface="Courier New" panose="02070309020205020404" pitchFamily="49" charset="0"/>
              </a:rPr>
              <a:t>%class double</a:t>
            </a:r>
          </a:p>
          <a:p>
            <a:r>
              <a:rPr lang="en-US" altLang="zh-CN" sz="1600" dirty="0">
                <a:solidFill>
                  <a:srgbClr val="000000"/>
                </a:solidFill>
                <a:latin typeface="Courier New" panose="02070309020205020404" pitchFamily="49" charset="0"/>
              </a:rPr>
              <a:t>        C{7} = [NaN;0.001;100]                   </a:t>
            </a:r>
            <a:r>
              <a:rPr lang="en-US" altLang="zh-CN" sz="1600" dirty="0">
                <a:solidFill>
                  <a:srgbClr val="228B22"/>
                </a:solidFill>
                <a:latin typeface="Courier New" panose="02070309020205020404" pitchFamily="49" charset="0"/>
              </a:rPr>
              <a:t>%class double </a:t>
            </a:r>
          </a:p>
          <a:p>
            <a:r>
              <a:rPr lang="en-US" altLang="zh-CN" sz="1600" dirty="0">
                <a:solidFill>
                  <a:srgbClr val="000000"/>
                </a:solidFill>
                <a:latin typeface="Courier New" panose="02070309020205020404" pitchFamily="49" charset="0"/>
              </a:rPr>
              <a:t>        C{8} = {</a:t>
            </a:r>
            <a:r>
              <a:rPr lang="en-US" altLang="zh-CN" sz="1600" dirty="0">
                <a:solidFill>
                  <a:srgbClr val="A020F0"/>
                </a:solidFill>
                <a:latin typeface="Courier New" panose="02070309020205020404" pitchFamily="49" charset="0"/>
              </a:rPr>
              <a:t>'</a:t>
            </a:r>
            <a:r>
              <a:rPr lang="en-US" altLang="zh-CN" sz="1600" dirty="0" err="1">
                <a:solidFill>
                  <a:srgbClr val="A020F0"/>
                </a:solidFill>
                <a:latin typeface="Courier New" panose="02070309020205020404" pitchFamily="49" charset="0"/>
              </a:rPr>
              <a:t>Yes’</a:t>
            </a:r>
            <a:r>
              <a:rPr lang="en-US" altLang="zh-CN" sz="1600" dirty="0" err="1">
                <a:solidFill>
                  <a:srgbClr val="000000"/>
                </a:solidFill>
                <a:latin typeface="Courier New" panose="02070309020205020404" pitchFamily="49" charset="0"/>
              </a:rPr>
              <a:t>;</a:t>
            </a:r>
            <a:r>
              <a:rPr lang="en-US" altLang="zh-CN" sz="1600" dirty="0" err="1">
                <a:solidFill>
                  <a:srgbClr val="A020F0"/>
                </a:solidFill>
                <a:latin typeface="Courier New" panose="02070309020205020404" pitchFamily="49" charset="0"/>
              </a:rPr>
              <a:t>'No’</a:t>
            </a:r>
            <a:r>
              <a:rPr lang="en-US" altLang="zh-CN" sz="1600" dirty="0" err="1">
                <a:solidFill>
                  <a:srgbClr val="000000"/>
                </a:solidFill>
                <a:latin typeface="Courier New" panose="02070309020205020404" pitchFamily="49" charset="0"/>
              </a:rPr>
              <a:t>;</a:t>
            </a:r>
            <a:r>
              <a:rPr lang="en-US" altLang="zh-CN" sz="1600" dirty="0" err="1">
                <a:solidFill>
                  <a:srgbClr val="A020F0"/>
                </a:solidFill>
                <a:latin typeface="Courier New" panose="02070309020205020404" pitchFamily="49" charset="0"/>
              </a:rPr>
              <a:t>'No</a:t>
            </a:r>
            <a:r>
              <a:rPr lang="en-US" altLang="zh-CN" sz="1600" dirty="0">
                <a:solidFill>
                  <a:srgbClr val="A020F0"/>
                </a:solidFill>
                <a:latin typeface="Courier New" panose="02070309020205020404" pitchFamily="49" charset="0"/>
              </a:rPr>
              <a:t>'</a:t>
            </a:r>
            <a:r>
              <a:rPr lang="en-US" altLang="zh-CN" sz="1600" dirty="0">
                <a:solidFill>
                  <a:srgbClr val="000000"/>
                </a:solidFill>
                <a:latin typeface="Courier New" panose="02070309020205020404" pitchFamily="49" charset="0"/>
              </a:rPr>
              <a:t>}                 </a:t>
            </a:r>
            <a:r>
              <a:rPr lang="en-US" altLang="zh-CN" sz="1600" dirty="0">
                <a:solidFill>
                  <a:srgbClr val="228B22"/>
                </a:solidFill>
                <a:latin typeface="Courier New" panose="02070309020205020404" pitchFamily="49" charset="0"/>
              </a:rPr>
              <a:t>%class cell</a:t>
            </a:r>
          </a:p>
          <a:p>
            <a:r>
              <a:rPr lang="en-US" altLang="zh-CN" sz="1600" dirty="0">
                <a:solidFill>
                  <a:srgbClr val="000000"/>
                </a:solidFill>
                <a:latin typeface="Courier New" panose="02070309020205020404" pitchFamily="49" charset="0"/>
              </a:rPr>
              <a:t>        C{9} = [5.1+3.0i; 2.2-0.5i; 3.1+0.1i]    </a:t>
            </a:r>
            <a:r>
              <a:rPr lang="en-US" altLang="zh-CN" sz="1600" dirty="0">
                <a:solidFill>
                  <a:srgbClr val="228B22"/>
                </a:solidFill>
                <a:latin typeface="Courier New" panose="02070309020205020404" pitchFamily="49" charset="0"/>
              </a:rPr>
              <a:t>%class double</a:t>
            </a:r>
          </a:p>
        </p:txBody>
      </p:sp>
      <p:sp>
        <p:nvSpPr>
          <p:cNvPr id="4" name="矩形 3">
            <a:extLst>
              <a:ext uri="{FF2B5EF4-FFF2-40B4-BE49-F238E27FC236}">
                <a16:creationId xmlns:a16="http://schemas.microsoft.com/office/drawing/2014/main" id="{155F9482-58FE-4BF4-9FA5-04B364001592}"/>
              </a:ext>
            </a:extLst>
          </p:cNvPr>
          <p:cNvSpPr/>
          <p:nvPr/>
        </p:nvSpPr>
        <p:spPr>
          <a:xfrm>
            <a:off x="611560" y="6307581"/>
            <a:ext cx="5760640" cy="369332"/>
          </a:xfrm>
          <a:prstGeom prst="rect">
            <a:avLst/>
          </a:prstGeom>
        </p:spPr>
        <p:txBody>
          <a:bodyPr wrap="square">
            <a:spAutoFit/>
          </a:bodyPr>
          <a:lstStyle/>
          <a:p>
            <a:r>
              <a:rPr lang="en-US" altLang="zh-CN" u="sng" dirty="0">
                <a:solidFill>
                  <a:srgbClr val="0563C1"/>
                </a:solidFill>
                <a:latin typeface="Arial" panose="020B0604020202020204" pitchFamily="34" charset="0"/>
                <a:ea typeface="宋体" panose="02010600030101010101" pitchFamily="2" charset="-122"/>
                <a:cs typeface="Times New Roman" panose="02020603050405020304" pitchFamily="18" charset="0"/>
                <a:hlinkClick r:id="rId3"/>
              </a:rPr>
              <a:t>https://ww2.mathworks.cn/help/matlab/data-types.html</a:t>
            </a:r>
            <a:endParaRPr lang="zh-CN" altLang="en-US" dirty="0"/>
          </a:p>
        </p:txBody>
      </p:sp>
      <p:sp>
        <p:nvSpPr>
          <p:cNvPr id="5" name="矩形 4">
            <a:extLst>
              <a:ext uri="{FF2B5EF4-FFF2-40B4-BE49-F238E27FC236}">
                <a16:creationId xmlns:a16="http://schemas.microsoft.com/office/drawing/2014/main" id="{F72CCE54-B622-4CDD-A290-CD95DA4FDB83}"/>
              </a:ext>
            </a:extLst>
          </p:cNvPr>
          <p:cNvSpPr/>
          <p:nvPr/>
        </p:nvSpPr>
        <p:spPr>
          <a:xfrm>
            <a:off x="6300192" y="6307581"/>
            <a:ext cx="2031325" cy="369332"/>
          </a:xfrm>
          <a:prstGeom prst="rect">
            <a:avLst/>
          </a:prstGeom>
        </p:spPr>
        <p:txBody>
          <a:bodyPr wrap="none">
            <a:spAutoFit/>
          </a:bodyPr>
          <a:lstStyle/>
          <a:p>
            <a:r>
              <a:rPr lang="zh-CN" altLang="en-US" dirty="0">
                <a:solidFill>
                  <a:srgbClr val="0563C1"/>
                </a:solidFill>
                <a:latin typeface="Arial" panose="020B0604020202020204" pitchFamily="34" charset="0"/>
                <a:ea typeface="宋体" panose="02010600030101010101" pitchFamily="2" charset="-122"/>
                <a:cs typeface="Times New Roman" panose="02020603050405020304" pitchFamily="18" charset="0"/>
              </a:rPr>
              <a:t>（数据类型介绍）</a:t>
            </a:r>
            <a:endParaRPr lang="zh-CN" altLang="en-US" dirty="0"/>
          </a:p>
        </p:txBody>
      </p:sp>
    </p:spTree>
    <p:extLst>
      <p:ext uri="{BB962C8B-B14F-4D97-AF65-F5344CB8AC3E}">
        <p14:creationId xmlns:p14="http://schemas.microsoft.com/office/powerpoint/2010/main" val="79684695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17</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图像导入</a:t>
            </a:r>
          </a:p>
        </p:txBody>
      </p:sp>
      <p:sp>
        <p:nvSpPr>
          <p:cNvPr id="2" name="矩形 1">
            <a:extLst>
              <a:ext uri="{FF2B5EF4-FFF2-40B4-BE49-F238E27FC236}">
                <a16:creationId xmlns:a16="http://schemas.microsoft.com/office/drawing/2014/main" id="{2C892BE5-AEC0-4995-AAD2-A2DB6CD1D5A6}"/>
              </a:ext>
            </a:extLst>
          </p:cNvPr>
          <p:cNvSpPr/>
          <p:nvPr/>
        </p:nvSpPr>
        <p:spPr>
          <a:xfrm>
            <a:off x="31066" y="908720"/>
            <a:ext cx="8577664"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2400" b="1"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imread</a:t>
            </a:r>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ADB2550F-A6DD-4078-AD07-525366945303}"/>
              </a:ext>
            </a:extLst>
          </p:cNvPr>
          <p:cNvSpPr/>
          <p:nvPr/>
        </p:nvSpPr>
        <p:spPr>
          <a:xfrm>
            <a:off x="931625" y="1624335"/>
            <a:ext cx="7272808" cy="4524315"/>
          </a:xfrm>
          <a:prstGeom prst="rect">
            <a:avLst/>
          </a:prstGeom>
        </p:spPr>
        <p:txBody>
          <a:bodyPr wrap="square">
            <a:spAutoFit/>
          </a:bodyPr>
          <a:lstStyle/>
          <a:p>
            <a:r>
              <a:rPr lang="en-US" altLang="zh-CN" dirty="0" err="1">
                <a:solidFill>
                  <a:srgbClr val="000000"/>
                </a:solidFill>
                <a:latin typeface="Courier New" panose="02070309020205020404" pitchFamily="49" charset="0"/>
              </a:rPr>
              <a:t>clc</a:t>
            </a:r>
            <a:r>
              <a:rPr lang="en-US" altLang="zh-CN" dirty="0">
                <a:solidFill>
                  <a:srgbClr val="000000"/>
                </a:solidFill>
                <a:latin typeface="Courier New" panose="02070309020205020404" pitchFamily="49" charset="0"/>
              </a:rPr>
              <a:t>, clear, close </a:t>
            </a:r>
            <a:r>
              <a:rPr lang="en-US" altLang="zh-CN" dirty="0">
                <a:solidFill>
                  <a:srgbClr val="A020F0"/>
                </a:solidFill>
                <a:latin typeface="Courier New" panose="02070309020205020404" pitchFamily="49" charset="0"/>
              </a:rPr>
              <a:t>all</a:t>
            </a:r>
          </a:p>
          <a:p>
            <a:r>
              <a:rPr lang="en-US" altLang="zh-CN" dirty="0">
                <a:solidFill>
                  <a:srgbClr val="000000"/>
                </a:solidFill>
                <a:latin typeface="Courier New" panose="02070309020205020404" pitchFamily="49" charset="0"/>
              </a:rPr>
              <a:t>a1=</a:t>
            </a:r>
            <a:r>
              <a:rPr lang="en-US" altLang="zh-CN" dirty="0" err="1">
                <a:solidFill>
                  <a:srgbClr val="000000"/>
                </a:solidFill>
                <a:latin typeface="Courier New" panose="02070309020205020404" pitchFamily="49" charset="0"/>
              </a:rPr>
              <a:t>imread</a:t>
            </a:r>
            <a:r>
              <a:rPr lang="en-US" altLang="zh-CN" dirty="0">
                <a:solidFill>
                  <a:srgbClr val="000000"/>
                </a:solidFill>
                <a:latin typeface="Courier New" panose="02070309020205020404" pitchFamily="49" charset="0"/>
              </a:rPr>
              <a:t>(</a:t>
            </a:r>
            <a:r>
              <a:rPr lang="en-US" altLang="zh-CN" dirty="0">
                <a:solidFill>
                  <a:srgbClr val="A020F0"/>
                </a:solidFill>
                <a:latin typeface="Courier New" panose="02070309020205020404" pitchFamily="49" charset="0"/>
              </a:rPr>
              <a:t>'000.bmp'</a:t>
            </a:r>
            <a:r>
              <a:rPr lang="en-US" altLang="zh-CN"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a:t>
            </a:r>
            <a:r>
              <a:rPr lang="en-US" altLang="zh-CN" dirty="0" err="1">
                <a:solidFill>
                  <a:srgbClr val="000000"/>
                </a:solidFill>
                <a:latin typeface="Courier New" panose="02070309020205020404" pitchFamily="49" charset="0"/>
              </a:rPr>
              <a:t>m,n</a:t>
            </a:r>
            <a:r>
              <a:rPr lang="en-US" altLang="zh-CN" dirty="0">
                <a:solidFill>
                  <a:srgbClr val="000000"/>
                </a:solidFill>
                <a:latin typeface="Courier New" panose="02070309020205020404" pitchFamily="49" charset="0"/>
              </a:rPr>
              <a:t>]=size(a1);</a:t>
            </a:r>
          </a:p>
          <a:p>
            <a:r>
              <a:rPr lang="en-US" altLang="zh-CN" dirty="0">
                <a:solidFill>
                  <a:srgbClr val="228B22"/>
                </a:solidFill>
                <a:latin typeface="Courier New" panose="02070309020205020404" pitchFamily="49" charset="0"/>
              </a:rPr>
              <a:t>%% </a:t>
            </a:r>
            <a:r>
              <a:rPr lang="zh-CN" altLang="en-US" dirty="0">
                <a:solidFill>
                  <a:srgbClr val="228B22"/>
                </a:solidFill>
                <a:latin typeface="Courier New" panose="02070309020205020404" pitchFamily="49" charset="0"/>
              </a:rPr>
              <a:t>批量读取图片</a:t>
            </a:r>
            <a:endParaRPr lang="en-US" altLang="zh-CN" dirty="0">
              <a:solidFill>
                <a:srgbClr val="228B22"/>
              </a:solidFill>
              <a:latin typeface="Courier New" panose="02070309020205020404" pitchFamily="49" charset="0"/>
            </a:endParaRPr>
          </a:p>
          <a:p>
            <a:r>
              <a:rPr lang="en-US" altLang="zh-CN" dirty="0" err="1">
                <a:solidFill>
                  <a:srgbClr val="000000"/>
                </a:solidFill>
                <a:latin typeface="Courier New" panose="02070309020205020404" pitchFamily="49" charset="0"/>
              </a:rPr>
              <a:t>dirname</a:t>
            </a:r>
            <a:r>
              <a:rPr lang="en-US" altLang="zh-CN" dirty="0">
                <a:solidFill>
                  <a:srgbClr val="000000"/>
                </a:solidFill>
                <a:latin typeface="Courier New" panose="02070309020205020404" pitchFamily="49" charset="0"/>
              </a:rPr>
              <a:t> = </a:t>
            </a:r>
            <a:r>
              <a:rPr lang="en-US" altLang="zh-CN" dirty="0">
                <a:solidFill>
                  <a:srgbClr val="A020F0"/>
                </a:solidFill>
                <a:latin typeface="Courier New" panose="02070309020205020404" pitchFamily="49" charset="0"/>
              </a:rPr>
              <a:t>'</a:t>
            </a:r>
            <a:r>
              <a:rPr lang="en-US" altLang="zh-CN" dirty="0" err="1">
                <a:solidFill>
                  <a:srgbClr val="A020F0"/>
                </a:solidFill>
                <a:latin typeface="Courier New" panose="02070309020205020404" pitchFamily="49" charset="0"/>
              </a:rPr>
              <a:t>ImageChips</a:t>
            </a:r>
            <a:r>
              <a:rPr lang="en-US" altLang="zh-CN" dirty="0">
                <a:solidFill>
                  <a:srgbClr val="A020F0"/>
                </a:solidFill>
                <a:latin typeface="Courier New" panose="02070309020205020404" pitchFamily="49" charset="0"/>
              </a:rPr>
              <a:t>'</a:t>
            </a:r>
            <a:r>
              <a:rPr lang="en-US" altLang="zh-CN"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files = </a:t>
            </a:r>
            <a:r>
              <a:rPr lang="en-US" altLang="zh-CN" dirty="0" err="1">
                <a:solidFill>
                  <a:srgbClr val="000000"/>
                </a:solidFill>
                <a:latin typeface="Courier New" panose="02070309020205020404" pitchFamily="49" charset="0"/>
              </a:rPr>
              <a:t>dir</a:t>
            </a:r>
            <a:r>
              <a:rPr lang="en-US" altLang="zh-CN" dirty="0">
                <a:solidFill>
                  <a:srgbClr val="000000"/>
                </a:solidFill>
                <a:latin typeface="Courier New" panose="02070309020205020404" pitchFamily="49" charset="0"/>
              </a:rPr>
              <a:t>(</a:t>
            </a:r>
            <a:r>
              <a:rPr lang="en-US" altLang="zh-CN" dirty="0" err="1">
                <a:solidFill>
                  <a:srgbClr val="000000"/>
                </a:solidFill>
                <a:latin typeface="Courier New" panose="02070309020205020404" pitchFamily="49" charset="0"/>
              </a:rPr>
              <a:t>fullfile</a:t>
            </a:r>
            <a:r>
              <a:rPr lang="en-US" altLang="zh-CN" dirty="0">
                <a:solidFill>
                  <a:srgbClr val="000000"/>
                </a:solidFill>
                <a:latin typeface="Courier New" panose="02070309020205020404" pitchFamily="49" charset="0"/>
              </a:rPr>
              <a:t>(</a:t>
            </a:r>
            <a:r>
              <a:rPr lang="en-US" altLang="zh-CN" dirty="0" err="1">
                <a:solidFill>
                  <a:srgbClr val="000000"/>
                </a:solidFill>
                <a:latin typeface="Courier New" panose="02070309020205020404" pitchFamily="49" charset="0"/>
              </a:rPr>
              <a:t>dirname</a:t>
            </a:r>
            <a:r>
              <a:rPr lang="en-US" altLang="zh-CN" dirty="0">
                <a:solidFill>
                  <a:srgbClr val="000000"/>
                </a:solidFill>
                <a:latin typeface="Courier New" panose="02070309020205020404" pitchFamily="49" charset="0"/>
              </a:rPr>
              <a:t>, </a:t>
            </a:r>
            <a:r>
              <a:rPr lang="en-US" altLang="zh-CN" dirty="0">
                <a:solidFill>
                  <a:srgbClr val="A020F0"/>
                </a:solidFill>
                <a:latin typeface="Courier New" panose="02070309020205020404" pitchFamily="49" charset="0"/>
              </a:rPr>
              <a:t>'*.bmp'</a:t>
            </a:r>
            <a:r>
              <a:rPr lang="en-US" altLang="zh-CN" dirty="0">
                <a:solidFill>
                  <a:srgbClr val="000000"/>
                </a:solidFill>
                <a:latin typeface="Courier New" panose="02070309020205020404" pitchFamily="49" charset="0"/>
              </a:rPr>
              <a:t>));</a:t>
            </a:r>
          </a:p>
          <a:p>
            <a:r>
              <a:rPr lang="pt-BR" altLang="zh-CN" dirty="0">
                <a:solidFill>
                  <a:srgbClr val="000000"/>
                </a:solidFill>
                <a:latin typeface="Courier New" panose="02070309020205020404" pitchFamily="49" charset="0"/>
              </a:rPr>
              <a:t>a=zeros(m,n,19);</a:t>
            </a:r>
          </a:p>
          <a:p>
            <a:r>
              <a:rPr lang="en-US" altLang="zh-CN" dirty="0">
                <a:solidFill>
                  <a:srgbClr val="000000"/>
                </a:solidFill>
                <a:latin typeface="Courier New" panose="02070309020205020404" pitchFamily="49" charset="0"/>
              </a:rPr>
              <a:t>pic=[];</a:t>
            </a:r>
          </a:p>
          <a:p>
            <a:r>
              <a:rPr lang="en-US" altLang="zh-CN" dirty="0">
                <a:solidFill>
                  <a:srgbClr val="0000FF"/>
                </a:solidFill>
                <a:latin typeface="Courier New" panose="02070309020205020404" pitchFamily="49" charset="0"/>
              </a:rPr>
              <a:t>for</a:t>
            </a:r>
            <a:r>
              <a:rPr lang="en-US" altLang="zh-CN" dirty="0">
                <a:solidFill>
                  <a:srgbClr val="000000"/>
                </a:solidFill>
                <a:latin typeface="Courier New" panose="02070309020205020404" pitchFamily="49" charset="0"/>
              </a:rPr>
              <a:t> ii = 1:length(files)</a:t>
            </a:r>
          </a:p>
          <a:p>
            <a:r>
              <a:rPr lang="en-US" altLang="zh-CN" dirty="0">
                <a:solidFill>
                  <a:srgbClr val="000000"/>
                </a:solidFill>
                <a:latin typeface="Courier New" panose="02070309020205020404" pitchFamily="49" charset="0"/>
              </a:rPr>
              <a:t>  filename = </a:t>
            </a:r>
            <a:r>
              <a:rPr lang="en-US" altLang="zh-CN" dirty="0" err="1">
                <a:solidFill>
                  <a:srgbClr val="000000"/>
                </a:solidFill>
                <a:latin typeface="Courier New" panose="02070309020205020404" pitchFamily="49" charset="0"/>
              </a:rPr>
              <a:t>fullfile</a:t>
            </a:r>
            <a:r>
              <a:rPr lang="en-US" altLang="zh-CN" dirty="0">
                <a:solidFill>
                  <a:srgbClr val="000000"/>
                </a:solidFill>
                <a:latin typeface="Courier New" panose="02070309020205020404" pitchFamily="49" charset="0"/>
              </a:rPr>
              <a:t>(</a:t>
            </a:r>
            <a:r>
              <a:rPr lang="en-US" altLang="zh-CN" dirty="0" err="1">
                <a:solidFill>
                  <a:srgbClr val="000000"/>
                </a:solidFill>
                <a:latin typeface="Courier New" panose="02070309020205020404" pitchFamily="49" charset="0"/>
              </a:rPr>
              <a:t>dirname</a:t>
            </a:r>
            <a:r>
              <a:rPr lang="en-US" altLang="zh-CN" dirty="0">
                <a:solidFill>
                  <a:srgbClr val="000000"/>
                </a:solidFill>
                <a:latin typeface="Courier New" panose="02070309020205020404" pitchFamily="49" charset="0"/>
              </a:rPr>
              <a:t>, files(ii).name);</a:t>
            </a:r>
          </a:p>
          <a:p>
            <a:r>
              <a:rPr lang="en-US" altLang="zh-CN" dirty="0">
                <a:solidFill>
                  <a:srgbClr val="000000"/>
                </a:solidFill>
                <a:latin typeface="Courier New" panose="02070309020205020404" pitchFamily="49" charset="0"/>
              </a:rPr>
              <a:t>  a(:,:,ii)=</a:t>
            </a:r>
            <a:r>
              <a:rPr lang="en-US" altLang="zh-CN" dirty="0" err="1">
                <a:solidFill>
                  <a:srgbClr val="000000"/>
                </a:solidFill>
                <a:latin typeface="Courier New" panose="02070309020205020404" pitchFamily="49" charset="0"/>
              </a:rPr>
              <a:t>imread</a:t>
            </a:r>
            <a:r>
              <a:rPr lang="en-US" altLang="zh-CN" dirty="0">
                <a:solidFill>
                  <a:srgbClr val="000000"/>
                </a:solidFill>
                <a:latin typeface="Courier New" panose="02070309020205020404" pitchFamily="49" charset="0"/>
              </a:rPr>
              <a:t>(filename);</a:t>
            </a:r>
          </a:p>
          <a:p>
            <a:r>
              <a:rPr lang="en-US" altLang="zh-CN" dirty="0">
                <a:solidFill>
                  <a:srgbClr val="000000"/>
                </a:solidFill>
                <a:latin typeface="Courier New" panose="02070309020205020404" pitchFamily="49" charset="0"/>
              </a:rPr>
              <a:t>  pic=[</a:t>
            </a:r>
            <a:r>
              <a:rPr lang="en-US" altLang="zh-CN" dirty="0" err="1">
                <a:solidFill>
                  <a:srgbClr val="000000"/>
                </a:solidFill>
                <a:latin typeface="Courier New" panose="02070309020205020404" pitchFamily="49" charset="0"/>
              </a:rPr>
              <a:t>pic,a</a:t>
            </a:r>
            <a:r>
              <a:rPr lang="en-US" altLang="zh-CN" dirty="0">
                <a:solidFill>
                  <a:srgbClr val="000000"/>
                </a:solidFill>
                <a:latin typeface="Courier New" panose="02070309020205020404" pitchFamily="49" charset="0"/>
              </a:rPr>
              <a:t>(:,:,ii)];</a:t>
            </a:r>
          </a:p>
          <a:p>
            <a:r>
              <a:rPr lang="en-US" altLang="zh-CN" dirty="0">
                <a:solidFill>
                  <a:srgbClr val="0000FF"/>
                </a:solidFill>
                <a:latin typeface="Courier New" panose="02070309020205020404" pitchFamily="49" charset="0"/>
              </a:rPr>
              <a:t>end</a:t>
            </a:r>
          </a:p>
          <a:p>
            <a:r>
              <a:rPr lang="en-US" altLang="zh-CN" dirty="0">
                <a:solidFill>
                  <a:srgbClr val="000000"/>
                </a:solidFill>
                <a:latin typeface="Courier New" panose="02070309020205020404" pitchFamily="49" charset="0"/>
              </a:rPr>
              <a:t>double(pic);</a:t>
            </a:r>
          </a:p>
          <a:p>
            <a:r>
              <a:rPr lang="en-US" altLang="zh-CN" dirty="0">
                <a:solidFill>
                  <a:srgbClr val="000000"/>
                </a:solidFill>
                <a:latin typeface="Courier New" panose="02070309020205020404" pitchFamily="49" charset="0"/>
              </a:rPr>
              <a:t>figure</a:t>
            </a:r>
          </a:p>
          <a:p>
            <a:r>
              <a:rPr lang="en-US" altLang="zh-CN" dirty="0" err="1">
                <a:solidFill>
                  <a:srgbClr val="000000"/>
                </a:solidFill>
                <a:latin typeface="Courier New" panose="02070309020205020404" pitchFamily="49" charset="0"/>
              </a:rPr>
              <a:t>imshow</a:t>
            </a:r>
            <a:r>
              <a:rPr lang="en-US" altLang="zh-CN" dirty="0">
                <a:solidFill>
                  <a:srgbClr val="000000"/>
                </a:solidFill>
                <a:latin typeface="Courier New" panose="02070309020205020404" pitchFamily="49" charset="0"/>
              </a:rPr>
              <a:t>(pic,[])</a:t>
            </a:r>
          </a:p>
        </p:txBody>
      </p:sp>
    </p:spTree>
    <p:extLst>
      <p:ext uri="{BB962C8B-B14F-4D97-AF65-F5344CB8AC3E}">
        <p14:creationId xmlns:p14="http://schemas.microsoft.com/office/powerpoint/2010/main" val="361197042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18</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视频导入</a:t>
            </a:r>
          </a:p>
        </p:txBody>
      </p:sp>
      <p:sp>
        <p:nvSpPr>
          <p:cNvPr id="2" name="矩形 1">
            <a:extLst>
              <a:ext uri="{FF2B5EF4-FFF2-40B4-BE49-F238E27FC236}">
                <a16:creationId xmlns:a16="http://schemas.microsoft.com/office/drawing/2014/main" id="{2C892BE5-AEC0-4995-AAD2-A2DB6CD1D5A6}"/>
              </a:ext>
            </a:extLst>
          </p:cNvPr>
          <p:cNvSpPr/>
          <p:nvPr/>
        </p:nvSpPr>
        <p:spPr>
          <a:xfrm>
            <a:off x="31066" y="908720"/>
            <a:ext cx="8577664"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2400" b="1"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vision.VideoFileReader</a:t>
            </a:r>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a:extLst>
              <a:ext uri="{FF2B5EF4-FFF2-40B4-BE49-F238E27FC236}">
                <a16:creationId xmlns:a16="http://schemas.microsoft.com/office/drawing/2014/main" id="{EC23812A-6754-4F27-9338-448EC37E4CB4}"/>
              </a:ext>
            </a:extLst>
          </p:cNvPr>
          <p:cNvSpPr/>
          <p:nvPr/>
        </p:nvSpPr>
        <p:spPr>
          <a:xfrm>
            <a:off x="410635" y="1412776"/>
            <a:ext cx="8496944" cy="5016758"/>
          </a:xfrm>
          <a:prstGeom prst="rect">
            <a:avLst/>
          </a:prstGeom>
        </p:spPr>
        <p:txBody>
          <a:bodyPr wrap="square">
            <a:spAutoFit/>
          </a:bodyPr>
          <a:lstStyle/>
          <a:p>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 = </a:t>
            </a:r>
            <a:r>
              <a:rPr lang="en-US" altLang="zh-CN" sz="1600" dirty="0" err="1">
                <a:solidFill>
                  <a:srgbClr val="000000"/>
                </a:solidFill>
                <a:latin typeface="Courier New" panose="02070309020205020404" pitchFamily="49" charset="0"/>
              </a:rPr>
              <a:t>vision.VideoFileReader</a:t>
            </a:r>
            <a:r>
              <a:rPr lang="en-US" altLang="zh-CN" sz="1600" dirty="0">
                <a:solidFill>
                  <a:srgbClr val="000000"/>
                </a:solidFill>
                <a:latin typeface="Courier New" panose="02070309020205020404" pitchFamily="49" charset="0"/>
              </a:rPr>
              <a:t>(</a:t>
            </a:r>
            <a:r>
              <a:rPr lang="en-US" altLang="zh-CN" sz="1600" dirty="0">
                <a:solidFill>
                  <a:srgbClr val="A020F0"/>
                </a:solidFill>
                <a:latin typeface="Courier New" panose="02070309020205020404" pitchFamily="49" charset="0"/>
              </a:rPr>
              <a:t>'vippedtracking.mp4'</a:t>
            </a:r>
            <a:r>
              <a:rPr lang="en-US" altLang="zh-CN" sz="1600" dirty="0">
                <a:solidFill>
                  <a:srgbClr val="000000"/>
                </a:solidFill>
                <a:latin typeface="Courier New" panose="02070309020205020404" pitchFamily="49" charset="0"/>
              </a:rPr>
              <a:t>);</a:t>
            </a:r>
          </a:p>
          <a:p>
            <a:r>
              <a:rPr lang="zh-CN" altLang="en-US" sz="1600" dirty="0">
                <a:solidFill>
                  <a:srgbClr val="000000"/>
                </a:solidFill>
                <a:latin typeface="Courier New" panose="02070309020205020404" pitchFamily="49" charset="0"/>
              </a:rPr>
              <a:t> </a:t>
            </a:r>
          </a:p>
          <a:p>
            <a:r>
              <a:rPr lang="en-US" altLang="zh-CN" sz="1600" dirty="0">
                <a:solidFill>
                  <a:srgbClr val="228B22"/>
                </a:solidFill>
                <a:latin typeface="Courier New" panose="02070309020205020404" pitchFamily="49" charset="0"/>
              </a:rPr>
              <a:t>% </a:t>
            </a:r>
            <a:r>
              <a:rPr lang="zh-CN" altLang="en-US" sz="1600" dirty="0">
                <a:solidFill>
                  <a:srgbClr val="228B22"/>
                </a:solidFill>
                <a:latin typeface="Courier New" panose="02070309020205020404" pitchFamily="49" charset="0"/>
              </a:rPr>
              <a:t>播放视频文件</a:t>
            </a:r>
            <a:endParaRPr lang="en-US" altLang="zh-CN" sz="1600" dirty="0">
              <a:solidFill>
                <a:srgbClr val="228B22"/>
              </a:solidFill>
              <a:latin typeface="Courier New" panose="02070309020205020404" pitchFamily="49" charset="0"/>
            </a:endParaRPr>
          </a:p>
          <a:p>
            <a:r>
              <a:rPr lang="en-US" altLang="zh-CN" sz="1600" dirty="0" err="1">
                <a:solidFill>
                  <a:srgbClr val="000000"/>
                </a:solidFill>
                <a:latin typeface="Courier New" panose="02070309020205020404" pitchFamily="49" charset="0"/>
              </a:rPr>
              <a:t>videoPlayer</a:t>
            </a:r>
            <a:r>
              <a:rPr lang="en-US" altLang="zh-CN" sz="1600" dirty="0">
                <a:solidFill>
                  <a:srgbClr val="000000"/>
                </a:solidFill>
                <a:latin typeface="Courier New" panose="02070309020205020404" pitchFamily="49" charset="0"/>
              </a:rPr>
              <a:t> = </a:t>
            </a:r>
            <a:r>
              <a:rPr lang="en-US" altLang="zh-CN" sz="1600" dirty="0" err="1">
                <a:solidFill>
                  <a:srgbClr val="000000"/>
                </a:solidFill>
                <a:latin typeface="Courier New" panose="02070309020205020404" pitchFamily="49" charset="0"/>
              </a:rPr>
              <a:t>vision.VideoPlayer</a:t>
            </a:r>
            <a:r>
              <a:rPr lang="en-US" altLang="zh-CN" sz="1600" dirty="0">
                <a:solidFill>
                  <a:srgbClr val="000000"/>
                </a:solidFill>
                <a:latin typeface="Courier New" panose="02070309020205020404" pitchFamily="49" charset="0"/>
              </a:rPr>
              <a:t>;</a:t>
            </a:r>
          </a:p>
          <a:p>
            <a:r>
              <a:rPr lang="en-US" altLang="zh-CN" sz="1600" dirty="0">
                <a:solidFill>
                  <a:srgbClr val="0000FF"/>
                </a:solidFill>
                <a:latin typeface="Courier New" panose="02070309020205020404" pitchFamily="49" charset="0"/>
              </a:rPr>
              <a:t>while</a:t>
            </a:r>
            <a:r>
              <a:rPr lang="en-US" altLang="zh-CN" sz="1600" dirty="0">
                <a:solidFill>
                  <a:srgbClr val="000000"/>
                </a:solidFill>
                <a:latin typeface="Courier New" panose="02070309020205020404" pitchFamily="49" charset="0"/>
              </a:rPr>
              <a:t> ~</a:t>
            </a:r>
            <a:r>
              <a:rPr lang="en-US" altLang="zh-CN" sz="1600" dirty="0" err="1">
                <a:solidFill>
                  <a:srgbClr val="000000"/>
                </a:solidFill>
                <a:latin typeface="Courier New" panose="02070309020205020404" pitchFamily="49" charset="0"/>
              </a:rPr>
              <a:t>isDone</a:t>
            </a:r>
            <a:r>
              <a:rPr lang="en-US" altLang="zh-CN" sz="1600" dirty="0">
                <a:solidFill>
                  <a:srgbClr val="000000"/>
                </a:solidFill>
                <a:latin typeface="Courier New" panose="02070309020205020404" pitchFamily="49" charset="0"/>
              </a:rPr>
              <a:t>(</a:t>
            </a:r>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  </a:t>
            </a:r>
            <a:r>
              <a:rPr lang="en-US" altLang="zh-CN" sz="1600" dirty="0" err="1">
                <a:solidFill>
                  <a:srgbClr val="000000"/>
                </a:solidFill>
                <a:latin typeface="Courier New" panose="02070309020205020404" pitchFamily="49" charset="0"/>
              </a:rPr>
              <a:t>videoFrame</a:t>
            </a:r>
            <a:r>
              <a:rPr lang="en-US" altLang="zh-CN" sz="1600" dirty="0">
                <a:solidFill>
                  <a:srgbClr val="000000"/>
                </a:solidFill>
                <a:latin typeface="Courier New" panose="02070309020205020404" pitchFamily="49" charset="0"/>
              </a:rPr>
              <a:t> = step(</a:t>
            </a:r>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  step(</a:t>
            </a:r>
            <a:r>
              <a:rPr lang="en-US" altLang="zh-CN" sz="1600" dirty="0" err="1">
                <a:solidFill>
                  <a:srgbClr val="000000"/>
                </a:solidFill>
                <a:latin typeface="Courier New" panose="02070309020205020404" pitchFamily="49" charset="0"/>
              </a:rPr>
              <a:t>videoPlayer</a:t>
            </a:r>
            <a:r>
              <a:rPr lang="en-US" altLang="zh-CN" sz="1600" dirty="0">
                <a:solidFill>
                  <a:srgbClr val="000000"/>
                </a:solidFill>
                <a:latin typeface="Courier New" panose="02070309020205020404" pitchFamily="49" charset="0"/>
              </a:rPr>
              <a:t>, </a:t>
            </a:r>
            <a:r>
              <a:rPr lang="en-US" altLang="zh-CN" sz="1600" dirty="0" err="1">
                <a:solidFill>
                  <a:srgbClr val="000000"/>
                </a:solidFill>
                <a:latin typeface="Courier New" panose="02070309020205020404" pitchFamily="49" charset="0"/>
              </a:rPr>
              <a:t>videoFrame</a:t>
            </a:r>
            <a:r>
              <a:rPr lang="en-US" altLang="zh-CN" sz="1600" dirty="0">
                <a:solidFill>
                  <a:srgbClr val="000000"/>
                </a:solidFill>
                <a:latin typeface="Courier New" panose="02070309020205020404" pitchFamily="49" charset="0"/>
              </a:rPr>
              <a:t>);</a:t>
            </a:r>
          </a:p>
          <a:p>
            <a:r>
              <a:rPr lang="en-US" altLang="zh-CN" sz="1600" dirty="0">
                <a:solidFill>
                  <a:srgbClr val="0000FF"/>
                </a:solidFill>
                <a:latin typeface="Courier New" panose="02070309020205020404" pitchFamily="49" charset="0"/>
              </a:rPr>
              <a:t>end</a:t>
            </a:r>
          </a:p>
          <a:p>
            <a:r>
              <a:rPr lang="en-US" altLang="zh-CN" sz="1600" dirty="0">
                <a:solidFill>
                  <a:srgbClr val="000000"/>
                </a:solidFill>
                <a:latin typeface="Courier New" panose="02070309020205020404" pitchFamily="49" charset="0"/>
              </a:rPr>
              <a:t>release(</a:t>
            </a:r>
            <a:r>
              <a:rPr lang="en-US" altLang="zh-CN" sz="1600" dirty="0" err="1">
                <a:solidFill>
                  <a:srgbClr val="000000"/>
                </a:solidFill>
                <a:latin typeface="Courier New" panose="02070309020205020404" pitchFamily="49" charset="0"/>
              </a:rPr>
              <a:t>videoPlayer</a:t>
            </a:r>
            <a:r>
              <a:rPr lang="en-US" altLang="zh-CN" sz="1600" dirty="0">
                <a:solidFill>
                  <a:srgbClr val="000000"/>
                </a:solidFill>
                <a:latin typeface="Courier New" panose="02070309020205020404" pitchFamily="49" charset="0"/>
              </a:rPr>
              <a:t>);</a:t>
            </a:r>
          </a:p>
          <a:p>
            <a:endParaRPr lang="en-US" altLang="zh-CN" sz="1600" dirty="0">
              <a:solidFill>
                <a:srgbClr val="000000"/>
              </a:solidFill>
              <a:latin typeface="Courier New" panose="02070309020205020404" pitchFamily="49" charset="0"/>
            </a:endParaRPr>
          </a:p>
          <a:p>
            <a:r>
              <a:rPr lang="en-US" altLang="zh-CN" sz="1600" dirty="0">
                <a:solidFill>
                  <a:srgbClr val="228B22"/>
                </a:solidFill>
                <a:latin typeface="Courier New" panose="02070309020205020404" pitchFamily="49" charset="0"/>
              </a:rPr>
              <a:t>% </a:t>
            </a:r>
            <a:r>
              <a:rPr lang="zh-CN" altLang="en-US" sz="1600" dirty="0">
                <a:solidFill>
                  <a:srgbClr val="228B22"/>
                </a:solidFill>
                <a:latin typeface="Courier New" panose="02070309020205020404" pitchFamily="49" charset="0"/>
              </a:rPr>
              <a:t>读取视频中的图像</a:t>
            </a:r>
            <a:endParaRPr lang="en-US" altLang="zh-CN" sz="1600" dirty="0">
              <a:solidFill>
                <a:srgbClr val="228B22"/>
              </a:solidFill>
              <a:latin typeface="Courier New" panose="02070309020205020404" pitchFamily="49" charset="0"/>
            </a:endParaRPr>
          </a:p>
          <a:p>
            <a:r>
              <a:rPr lang="en-US" altLang="zh-CN" sz="1600" dirty="0" err="1">
                <a:solidFill>
                  <a:srgbClr val="000000"/>
                </a:solidFill>
                <a:latin typeface="Courier New" panose="02070309020205020404" pitchFamily="49" charset="0"/>
              </a:rPr>
              <a:t>videoFrame</a:t>
            </a:r>
            <a:r>
              <a:rPr lang="en-US" altLang="zh-CN" sz="1600" dirty="0">
                <a:solidFill>
                  <a:srgbClr val="000000"/>
                </a:solidFill>
                <a:latin typeface="Courier New" panose="02070309020205020404" pitchFamily="49" charset="0"/>
              </a:rPr>
              <a:t> = step(</a:t>
            </a:r>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n = 0;</a:t>
            </a:r>
          </a:p>
          <a:p>
            <a:r>
              <a:rPr lang="en-US" altLang="zh-CN" sz="1600" dirty="0">
                <a:solidFill>
                  <a:srgbClr val="0000FF"/>
                </a:solidFill>
                <a:latin typeface="Courier New" panose="02070309020205020404" pitchFamily="49" charset="0"/>
              </a:rPr>
              <a:t>while</a:t>
            </a:r>
            <a:r>
              <a:rPr lang="en-US" altLang="zh-CN" sz="1600" dirty="0">
                <a:solidFill>
                  <a:srgbClr val="000000"/>
                </a:solidFill>
                <a:latin typeface="Courier New" panose="02070309020205020404" pitchFamily="49" charset="0"/>
              </a:rPr>
              <a:t> n~=15</a:t>
            </a:r>
          </a:p>
          <a:p>
            <a:r>
              <a:rPr lang="en-US" altLang="zh-CN" sz="1600" dirty="0">
                <a:solidFill>
                  <a:srgbClr val="000000"/>
                </a:solidFill>
                <a:latin typeface="Courier New" panose="02070309020205020404" pitchFamily="49" charset="0"/>
              </a:rPr>
              <a:t>  </a:t>
            </a:r>
            <a:r>
              <a:rPr lang="en-US" altLang="zh-CN" sz="1600" dirty="0" err="1">
                <a:solidFill>
                  <a:srgbClr val="000000"/>
                </a:solidFill>
                <a:latin typeface="Courier New" panose="02070309020205020404" pitchFamily="49" charset="0"/>
              </a:rPr>
              <a:t>videoFrame</a:t>
            </a:r>
            <a:r>
              <a:rPr lang="en-US" altLang="zh-CN" sz="1600" dirty="0">
                <a:solidFill>
                  <a:srgbClr val="000000"/>
                </a:solidFill>
                <a:latin typeface="Courier New" panose="02070309020205020404" pitchFamily="49" charset="0"/>
              </a:rPr>
              <a:t> = step(</a:t>
            </a:r>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  n = n+1;</a:t>
            </a:r>
          </a:p>
          <a:p>
            <a:r>
              <a:rPr lang="en-US" altLang="zh-CN" sz="1600" dirty="0">
                <a:solidFill>
                  <a:srgbClr val="0000FF"/>
                </a:solidFill>
                <a:latin typeface="Courier New" panose="02070309020205020404" pitchFamily="49" charset="0"/>
              </a:rPr>
              <a:t>end</a:t>
            </a:r>
          </a:p>
          <a:p>
            <a:r>
              <a:rPr lang="en-US" altLang="zh-CN" sz="1600" dirty="0">
                <a:solidFill>
                  <a:srgbClr val="000000"/>
                </a:solidFill>
                <a:latin typeface="Courier New" panose="02070309020205020404" pitchFamily="49" charset="0"/>
              </a:rPr>
              <a:t>figure, </a:t>
            </a:r>
            <a:r>
              <a:rPr lang="en-US" altLang="zh-CN" sz="1600" dirty="0" err="1">
                <a:solidFill>
                  <a:srgbClr val="000000"/>
                </a:solidFill>
                <a:latin typeface="Courier New" panose="02070309020205020404" pitchFamily="49" charset="0"/>
              </a:rPr>
              <a:t>imshow</a:t>
            </a:r>
            <a:r>
              <a:rPr lang="en-US" altLang="zh-CN" sz="1600" dirty="0">
                <a:solidFill>
                  <a:srgbClr val="000000"/>
                </a:solidFill>
                <a:latin typeface="Courier New" panose="02070309020205020404" pitchFamily="49" charset="0"/>
              </a:rPr>
              <a:t>(</a:t>
            </a:r>
            <a:r>
              <a:rPr lang="en-US" altLang="zh-CN" sz="1600" dirty="0" err="1">
                <a:solidFill>
                  <a:srgbClr val="000000"/>
                </a:solidFill>
                <a:latin typeface="Courier New" panose="02070309020205020404" pitchFamily="49" charset="0"/>
              </a:rPr>
              <a:t>videoFrame</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release(</a:t>
            </a:r>
            <a:r>
              <a:rPr lang="en-US" altLang="zh-CN" sz="1600" dirty="0" err="1">
                <a:solidFill>
                  <a:srgbClr val="000000"/>
                </a:solidFill>
                <a:latin typeface="Courier New" panose="02070309020205020404" pitchFamily="49" charset="0"/>
              </a:rPr>
              <a:t>videoPlayer</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release(</a:t>
            </a:r>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98867581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19</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7344816"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MATLAB</a:t>
            </a:r>
            <a:r>
              <a:rPr lang="zh-CN" altLang="en-US" sz="3600" b="1" dirty="0">
                <a:solidFill>
                  <a:srgbClr val="BDC6C7"/>
                </a:solidFill>
                <a:latin typeface="微软雅黑"/>
                <a:ea typeface="微软雅黑"/>
              </a:rPr>
              <a:t>简介</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Help</a:t>
            </a:r>
            <a:r>
              <a:rPr lang="zh-CN" altLang="en-US" sz="3600" b="1" dirty="0">
                <a:solidFill>
                  <a:srgbClr val="BDC6C7"/>
                </a:solidFill>
                <a:latin typeface="微软雅黑"/>
                <a:ea typeface="微软雅黑"/>
              </a:rPr>
              <a:t>的使用</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rPr>
              <a:t>数据的导入</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rPr>
              <a:t>数据的可视化</a:t>
            </a:r>
            <a:endParaRPr lang="en-US" altLang="zh-CN" sz="3600" b="1" dirty="0">
              <a:solidFill>
                <a:srgbClr val="002060"/>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课堂练习</a:t>
            </a:r>
            <a:endParaRPr lang="en-US" altLang="zh-CN" sz="3600" b="1" dirty="0">
              <a:solidFill>
                <a:srgbClr val="BDC6C7"/>
              </a:solidFill>
              <a:latin typeface="微软雅黑"/>
              <a:ea typeface="微软雅黑"/>
              <a:cs typeface="微软雅黑"/>
            </a:endParaRPr>
          </a:p>
        </p:txBody>
      </p:sp>
    </p:spTree>
    <p:extLst>
      <p:ext uri="{BB962C8B-B14F-4D97-AF65-F5344CB8AC3E}">
        <p14:creationId xmlns:p14="http://schemas.microsoft.com/office/powerpoint/2010/main" val="14039881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2</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5040560"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002060"/>
                </a:solidFill>
                <a:latin typeface="微软雅黑"/>
                <a:ea typeface="微软雅黑"/>
                <a:cs typeface="微软雅黑"/>
              </a:rPr>
              <a:t>MATLAB</a:t>
            </a:r>
            <a:r>
              <a:rPr lang="zh-CN" altLang="en-US" sz="3600" b="1" dirty="0">
                <a:solidFill>
                  <a:srgbClr val="002060"/>
                </a:solidFill>
                <a:latin typeface="微软雅黑"/>
                <a:ea typeface="微软雅黑"/>
                <a:cs typeface="微软雅黑"/>
              </a:rPr>
              <a:t>简介</a:t>
            </a:r>
            <a:endParaRPr lang="en-US" altLang="zh-CN" sz="3600" b="1" dirty="0">
              <a:solidFill>
                <a:srgbClr val="002060"/>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en-US" altLang="zh-CN" sz="3600" b="1" dirty="0">
                <a:solidFill>
                  <a:srgbClr val="002060"/>
                </a:solidFill>
                <a:latin typeface="微软雅黑"/>
                <a:ea typeface="微软雅黑"/>
                <a:cs typeface="微软雅黑"/>
              </a:rPr>
              <a:t>Help</a:t>
            </a:r>
            <a:r>
              <a:rPr lang="zh-CN" altLang="en-US" sz="3600" b="1" dirty="0">
                <a:solidFill>
                  <a:srgbClr val="002060"/>
                </a:solidFill>
                <a:latin typeface="微软雅黑"/>
                <a:ea typeface="微软雅黑"/>
                <a:cs typeface="微软雅黑"/>
              </a:rPr>
              <a:t>的使用</a:t>
            </a:r>
            <a:endParaRPr lang="en-US" altLang="zh-CN" sz="3600" b="1" dirty="0">
              <a:solidFill>
                <a:srgbClr val="002060"/>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cs typeface="微软雅黑"/>
              </a:rPr>
              <a:t>数据的导入</a:t>
            </a:r>
            <a:endParaRPr lang="en-US" altLang="zh-CN" sz="3600" b="1" dirty="0">
              <a:solidFill>
                <a:srgbClr val="002060"/>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cs typeface="微软雅黑"/>
              </a:rPr>
              <a:t>数据的可视化</a:t>
            </a:r>
            <a:endParaRPr lang="en-US" altLang="zh-CN" sz="3600" b="1" dirty="0">
              <a:solidFill>
                <a:srgbClr val="002060"/>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cs typeface="微软雅黑"/>
              </a:rPr>
              <a:t>课堂练习</a:t>
            </a:r>
            <a:endParaRPr lang="en-US" altLang="zh-CN" sz="3600" b="1" dirty="0">
              <a:solidFill>
                <a:srgbClr val="002060"/>
              </a:solidFill>
              <a:latin typeface="微软雅黑"/>
              <a:ea typeface="微软雅黑"/>
              <a:cs typeface="微软雅黑"/>
            </a:endParaRPr>
          </a:p>
        </p:txBody>
      </p:sp>
    </p:spTree>
    <p:extLst>
      <p:ext uri="{BB962C8B-B14F-4D97-AF65-F5344CB8AC3E}">
        <p14:creationId xmlns:p14="http://schemas.microsoft.com/office/powerpoint/2010/main" val="91632081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20</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Plot</a:t>
            </a:r>
            <a:r>
              <a:rPr lang="zh-CN" altLang="en-US" dirty="0">
                <a:effectLst/>
              </a:rPr>
              <a:t>函数</a:t>
            </a:r>
          </a:p>
        </p:txBody>
      </p:sp>
      <p:sp>
        <p:nvSpPr>
          <p:cNvPr id="2" name="矩形 1"/>
          <p:cNvSpPr/>
          <p:nvPr/>
        </p:nvSpPr>
        <p:spPr>
          <a:xfrm>
            <a:off x="141205" y="2030995"/>
            <a:ext cx="4176464" cy="2677656"/>
          </a:xfrm>
          <a:prstGeom prst="rect">
            <a:avLst/>
          </a:prstGeom>
        </p:spPr>
        <p:txBody>
          <a:bodyPr wrap="square">
            <a:spAutoFit/>
          </a:bodyPr>
          <a:lstStyle/>
          <a:p>
            <a:pPr algn="just">
              <a:spcAft>
                <a:spcPts val="0"/>
              </a:spcAft>
            </a:pP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x=-pi:0.05:pi;</a:t>
            </a:r>
          </a:p>
          <a:p>
            <a:pPr algn="just">
              <a:spcAft>
                <a:spcPts val="0"/>
              </a:spcAft>
            </a:pP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y=sin(x)+cos(x);</a:t>
            </a:r>
          </a:p>
          <a:p>
            <a:pPr algn="just">
              <a:spcAft>
                <a:spcPts val="0"/>
              </a:spcAft>
            </a:pP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a:t>
            </a:r>
            <a:r>
              <a:rPr lang="en-US" altLang="zh-CN" sz="24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,'-*r','linewidth',1);</a:t>
            </a:r>
          </a:p>
          <a:p>
            <a:pPr algn="just">
              <a:spcAft>
                <a:spcPts val="0"/>
              </a:spcAft>
            </a:pP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grid on</a:t>
            </a:r>
          </a:p>
          <a:p>
            <a:pPr algn="just">
              <a:spcAft>
                <a:spcPts val="0"/>
              </a:spcAft>
            </a:pPr>
            <a:r>
              <a:rPr lang="en-US" altLang="zh-CN" sz="24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xlabel</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自变量</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a:t>
            </a:r>
          </a:p>
          <a:p>
            <a:pPr algn="just">
              <a:spcAft>
                <a:spcPts val="0"/>
              </a:spcAft>
            </a:pPr>
            <a:r>
              <a:rPr lang="en-US" altLang="zh-CN" sz="24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ylabel</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函数值</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a:t>
            </a:r>
          </a:p>
          <a:p>
            <a:pPr algn="just">
              <a:spcAft>
                <a:spcPts val="0"/>
              </a:spcAft>
            </a:pP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title('</a:t>
            </a:r>
            <a:r>
              <a:rPr lang="zh-CN" altLang="en-US"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三角函数</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7" name="图片 6"/>
          <p:cNvPicPr>
            <a:picLocks noChangeAspect="1"/>
          </p:cNvPicPr>
          <p:nvPr/>
        </p:nvPicPr>
        <p:blipFill>
          <a:blip r:embed="rId2"/>
          <a:stretch>
            <a:fillRect/>
          </a:stretch>
        </p:blipFill>
        <p:spPr>
          <a:xfrm>
            <a:off x="4499992" y="1669860"/>
            <a:ext cx="4351332" cy="3770078"/>
          </a:xfrm>
          <a:prstGeom prst="rect">
            <a:avLst/>
          </a:prstGeom>
        </p:spPr>
      </p:pic>
    </p:spTree>
    <p:extLst>
      <p:ext uri="{BB962C8B-B14F-4D97-AF65-F5344CB8AC3E}">
        <p14:creationId xmlns:p14="http://schemas.microsoft.com/office/powerpoint/2010/main" val="14523282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21</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subplot</a:t>
            </a:r>
            <a:r>
              <a:rPr lang="zh-CN" altLang="en-US" dirty="0">
                <a:effectLst/>
              </a:rPr>
              <a:t>函数</a:t>
            </a:r>
          </a:p>
        </p:txBody>
      </p:sp>
      <p:sp>
        <p:nvSpPr>
          <p:cNvPr id="2" name="矩形 1"/>
          <p:cNvSpPr/>
          <p:nvPr/>
        </p:nvSpPr>
        <p:spPr>
          <a:xfrm>
            <a:off x="346103" y="1078065"/>
            <a:ext cx="3600400" cy="5324535"/>
          </a:xfrm>
          <a:prstGeom prst="rect">
            <a:avLst/>
          </a:prstGeom>
        </p:spPr>
        <p:txBody>
          <a:bodyPr wrap="square">
            <a:spAutoFit/>
          </a:bodyPr>
          <a:lstStyle/>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t=0:pi/10:2*pi;</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meshgrid</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subplot(2,2,1)</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plot(sin(t),cos(t))</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axis equal</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subplot(2,2,2)</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z=sin(x)-cos(y);</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t,z</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axis([0 2*pi -2 2])</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subplot(2,2,3)</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h=sin(x)+cos(y);</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t,h</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axis([0 2*pi -2 2])</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subplot(2,2,4)</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g=(sin(x).^2)-(cos(y).^2);</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t,g</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axis([0 2*pi -1 1])</a:t>
            </a:r>
          </a:p>
        </p:txBody>
      </p:sp>
      <p:pic>
        <p:nvPicPr>
          <p:cNvPr id="3" name="图片 2"/>
          <p:cNvPicPr>
            <a:picLocks noChangeAspect="1"/>
          </p:cNvPicPr>
          <p:nvPr/>
        </p:nvPicPr>
        <p:blipFill>
          <a:blip r:embed="rId2"/>
          <a:stretch>
            <a:fillRect/>
          </a:stretch>
        </p:blipFill>
        <p:spPr>
          <a:xfrm>
            <a:off x="3946503" y="1714168"/>
            <a:ext cx="4572396" cy="3650296"/>
          </a:xfrm>
          <a:prstGeom prst="rect">
            <a:avLst/>
          </a:prstGeom>
        </p:spPr>
      </p:pic>
    </p:spTree>
    <p:extLst>
      <p:ext uri="{BB962C8B-B14F-4D97-AF65-F5344CB8AC3E}">
        <p14:creationId xmlns:p14="http://schemas.microsoft.com/office/powerpoint/2010/main" val="242445067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22</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plot3</a:t>
            </a:r>
            <a:r>
              <a:rPr lang="zh-CN" altLang="en-US" dirty="0">
                <a:effectLst/>
              </a:rPr>
              <a:t>函数</a:t>
            </a:r>
          </a:p>
        </p:txBody>
      </p:sp>
      <p:sp>
        <p:nvSpPr>
          <p:cNvPr id="2" name="矩形 1"/>
          <p:cNvSpPr/>
          <p:nvPr/>
        </p:nvSpPr>
        <p:spPr>
          <a:xfrm>
            <a:off x="251520" y="1772816"/>
            <a:ext cx="3600400" cy="4093428"/>
          </a:xfrm>
          <a:prstGeom prst="rect">
            <a:avLst/>
          </a:prstGeom>
        </p:spPr>
        <p:txBody>
          <a:bodyPr wrap="square">
            <a:spAutoFit/>
          </a:bodyPr>
          <a:lstStyle/>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linspace</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(0,2*pi);</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y1=sin(x);</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y2=cos(x);</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y3=sin(x)+cos(x);</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z1=</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zeros</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(size(x));</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z2=0.5*z1;</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z3=z1;</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plot3(x,y1,z1,x,y2,z2,x,y3,z3)</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grid on</a:t>
            </a:r>
          </a:p>
          <a:p>
            <a:pPr algn="just">
              <a:spcAft>
                <a:spcPts val="0"/>
              </a:spcAft>
            </a:pP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xlabel</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轴</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ylabel</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轴</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zlabel</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a:t>
            </a:r>
            <a:r>
              <a:rPr lang="zh-CN" altLang="en-US"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轴</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4" name="图片 3"/>
          <p:cNvPicPr>
            <a:picLocks noChangeAspect="1"/>
          </p:cNvPicPr>
          <p:nvPr/>
        </p:nvPicPr>
        <p:blipFill>
          <a:blip r:embed="rId2"/>
          <a:stretch>
            <a:fillRect/>
          </a:stretch>
        </p:blipFill>
        <p:spPr>
          <a:xfrm>
            <a:off x="3735705" y="2009623"/>
            <a:ext cx="4930567" cy="3619814"/>
          </a:xfrm>
          <a:prstGeom prst="rect">
            <a:avLst/>
          </a:prstGeom>
        </p:spPr>
      </p:pic>
    </p:spTree>
    <p:extLst>
      <p:ext uri="{BB962C8B-B14F-4D97-AF65-F5344CB8AC3E}">
        <p14:creationId xmlns:p14="http://schemas.microsoft.com/office/powerpoint/2010/main" val="113941464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23</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899592" y="188640"/>
            <a:ext cx="7344816"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mesh/surf/contour/</a:t>
            </a:r>
            <a:r>
              <a:rPr lang="en-US" altLang="zh-CN" dirty="0" err="1">
                <a:effectLst/>
              </a:rPr>
              <a:t>contourf</a:t>
            </a:r>
            <a:r>
              <a:rPr lang="zh-CN" altLang="en-US" dirty="0">
                <a:effectLst/>
              </a:rPr>
              <a:t>函数</a:t>
            </a:r>
          </a:p>
        </p:txBody>
      </p:sp>
      <p:sp>
        <p:nvSpPr>
          <p:cNvPr id="4" name="矩形 3"/>
          <p:cNvSpPr/>
          <p:nvPr/>
        </p:nvSpPr>
        <p:spPr>
          <a:xfrm>
            <a:off x="467544" y="1340768"/>
            <a:ext cx="3384376" cy="4893647"/>
          </a:xfrm>
          <a:prstGeom prst="rect">
            <a:avLst/>
          </a:prstGeom>
        </p:spPr>
        <p:txBody>
          <a:bodyPr wrap="square">
            <a:spAutoFit/>
          </a:bodyPr>
          <a:lstStyle/>
          <a:p>
            <a:r>
              <a:rPr lang="en-US" altLang="zh-CN" sz="2400" b="1" dirty="0">
                <a:solidFill>
                  <a:srgbClr val="002060"/>
                </a:solidFill>
                <a:latin typeface="微软雅黑" panose="020B0503020204020204" pitchFamily="34" charset="-122"/>
                <a:ea typeface="微软雅黑" panose="020B0503020204020204" pitchFamily="34" charset="-122"/>
              </a:rPr>
              <a:t>x=1:10;</a:t>
            </a:r>
          </a:p>
          <a:p>
            <a:r>
              <a:rPr lang="en-US" altLang="zh-CN" sz="2400" b="1" dirty="0">
                <a:solidFill>
                  <a:srgbClr val="002060"/>
                </a:solidFill>
                <a:latin typeface="微软雅黑" panose="020B0503020204020204" pitchFamily="34" charset="-122"/>
                <a:ea typeface="微软雅黑" panose="020B0503020204020204" pitchFamily="34" charset="-122"/>
              </a:rPr>
              <a:t>y=1:10;</a:t>
            </a:r>
          </a:p>
          <a:p>
            <a:r>
              <a:rPr lang="en-US" altLang="zh-CN" sz="2400" b="1" dirty="0">
                <a:solidFill>
                  <a:srgbClr val="002060"/>
                </a:solidFill>
                <a:latin typeface="微软雅黑" panose="020B0503020204020204" pitchFamily="34" charset="-122"/>
                <a:ea typeface="微软雅黑" panose="020B0503020204020204" pitchFamily="34" charset="-122"/>
              </a:rPr>
              <a:t>[X,Y]=</a:t>
            </a:r>
            <a:r>
              <a:rPr lang="en-US" altLang="zh-CN" sz="2400" b="1" dirty="0" err="1">
                <a:solidFill>
                  <a:srgbClr val="002060"/>
                </a:solidFill>
                <a:latin typeface="微软雅黑" panose="020B0503020204020204" pitchFamily="34" charset="-122"/>
                <a:ea typeface="微软雅黑" panose="020B0503020204020204" pitchFamily="34" charset="-122"/>
              </a:rPr>
              <a:t>meshgrid</a:t>
            </a:r>
            <a:r>
              <a:rPr lang="en-US" altLang="zh-CN" sz="2400" b="1" dirty="0">
                <a:solidFill>
                  <a:srgbClr val="002060"/>
                </a:solidFill>
                <a:latin typeface="微软雅黑" panose="020B0503020204020204" pitchFamily="34" charset="-122"/>
                <a:ea typeface="微软雅黑" panose="020B0503020204020204" pitchFamily="34" charset="-122"/>
              </a:rPr>
              <a:t>(</a:t>
            </a:r>
            <a:r>
              <a:rPr lang="en-US" altLang="zh-CN" sz="2400" b="1" dirty="0" err="1">
                <a:solidFill>
                  <a:srgbClr val="002060"/>
                </a:solidFill>
                <a:latin typeface="微软雅黑" panose="020B0503020204020204" pitchFamily="34" charset="-122"/>
                <a:ea typeface="微软雅黑" panose="020B0503020204020204" pitchFamily="34" charset="-122"/>
              </a:rPr>
              <a:t>x,y</a:t>
            </a:r>
            <a:r>
              <a:rPr lang="en-US" altLang="zh-CN" sz="2400" b="1" dirty="0">
                <a:solidFill>
                  <a:srgbClr val="002060"/>
                </a:solidFill>
                <a:latin typeface="微软雅黑" panose="020B0503020204020204" pitchFamily="34" charset="-122"/>
                <a:ea typeface="微软雅黑" panose="020B0503020204020204" pitchFamily="34" charset="-122"/>
              </a:rPr>
              <a:t>);</a:t>
            </a:r>
          </a:p>
          <a:p>
            <a:r>
              <a:rPr lang="en-US" altLang="zh-CN" sz="2400" b="1" dirty="0">
                <a:solidFill>
                  <a:srgbClr val="002060"/>
                </a:solidFill>
                <a:latin typeface="微软雅黑" panose="020B0503020204020204" pitchFamily="34" charset="-122"/>
                <a:ea typeface="微软雅黑" panose="020B0503020204020204" pitchFamily="34" charset="-122"/>
              </a:rPr>
              <a:t>Z=X.^2-3*Y.^2;</a:t>
            </a:r>
          </a:p>
          <a:p>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subplot(2,2,1)</a:t>
            </a:r>
            <a:endParaRPr lang="en-US" altLang="zh-CN" sz="2400" b="1" dirty="0">
              <a:solidFill>
                <a:srgbClr val="002060"/>
              </a:solidFill>
              <a:latin typeface="微软雅黑" panose="020B0503020204020204" pitchFamily="34" charset="-122"/>
              <a:ea typeface="微软雅黑" panose="020B0503020204020204" pitchFamily="34" charset="-122"/>
            </a:endParaRPr>
          </a:p>
          <a:p>
            <a:r>
              <a:rPr lang="en-US" altLang="zh-CN" sz="2400" b="1" dirty="0">
                <a:solidFill>
                  <a:srgbClr val="002060"/>
                </a:solidFill>
                <a:latin typeface="微软雅黑" panose="020B0503020204020204" pitchFamily="34" charset="-122"/>
                <a:ea typeface="微软雅黑" panose="020B0503020204020204" pitchFamily="34" charset="-122"/>
              </a:rPr>
              <a:t>mesh(X,Y,Z)</a:t>
            </a:r>
          </a:p>
          <a:p>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subplot(2,2,2)</a:t>
            </a:r>
            <a:endParaRPr lang="en-US" altLang="zh-CN" sz="2400" b="1" dirty="0">
              <a:solidFill>
                <a:srgbClr val="002060"/>
              </a:solidFill>
              <a:latin typeface="微软雅黑" panose="020B0503020204020204" pitchFamily="34" charset="-122"/>
              <a:ea typeface="微软雅黑" panose="020B0503020204020204" pitchFamily="34" charset="-122"/>
            </a:endParaRPr>
          </a:p>
          <a:p>
            <a:r>
              <a:rPr lang="en-US" altLang="zh-CN" sz="2400" b="1" dirty="0">
                <a:solidFill>
                  <a:srgbClr val="002060"/>
                </a:solidFill>
                <a:latin typeface="微软雅黑" panose="020B0503020204020204" pitchFamily="34" charset="-122"/>
                <a:ea typeface="微软雅黑" panose="020B0503020204020204" pitchFamily="34" charset="-122"/>
              </a:rPr>
              <a:t>surf(X,Y,Z)</a:t>
            </a:r>
          </a:p>
          <a:p>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subplot(2,2,3)</a:t>
            </a:r>
            <a:endParaRPr lang="en-US" altLang="zh-CN" sz="2400" b="1" dirty="0">
              <a:solidFill>
                <a:srgbClr val="002060"/>
              </a:solidFill>
              <a:latin typeface="微软雅黑" panose="020B0503020204020204" pitchFamily="34" charset="-122"/>
              <a:ea typeface="微软雅黑" panose="020B0503020204020204" pitchFamily="34" charset="-122"/>
            </a:endParaRPr>
          </a:p>
          <a:p>
            <a:r>
              <a:rPr lang="en-US" altLang="zh-CN" sz="2400" b="1" dirty="0">
                <a:solidFill>
                  <a:srgbClr val="002060"/>
                </a:solidFill>
                <a:latin typeface="微软雅黑" panose="020B0503020204020204" pitchFamily="34" charset="-122"/>
                <a:ea typeface="微软雅黑" panose="020B0503020204020204" pitchFamily="34" charset="-122"/>
              </a:rPr>
              <a:t>contour(X,Y,Z)</a:t>
            </a:r>
          </a:p>
          <a:p>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subplot(2,2,4)</a:t>
            </a:r>
            <a:endParaRPr lang="en-US" altLang="zh-CN" sz="2400" b="1" dirty="0">
              <a:solidFill>
                <a:srgbClr val="002060"/>
              </a:solidFill>
              <a:latin typeface="微软雅黑" panose="020B0503020204020204" pitchFamily="34" charset="-122"/>
              <a:ea typeface="微软雅黑" panose="020B0503020204020204" pitchFamily="34" charset="-122"/>
            </a:endParaRPr>
          </a:p>
          <a:p>
            <a:r>
              <a:rPr lang="en-US" altLang="zh-CN" sz="2400" b="1" dirty="0" err="1">
                <a:solidFill>
                  <a:srgbClr val="002060"/>
                </a:solidFill>
                <a:latin typeface="微软雅黑" panose="020B0503020204020204" pitchFamily="34" charset="-122"/>
                <a:ea typeface="微软雅黑" panose="020B0503020204020204" pitchFamily="34" charset="-122"/>
              </a:rPr>
              <a:t>contourf</a:t>
            </a:r>
            <a:r>
              <a:rPr lang="en-US" altLang="zh-CN" sz="2400" b="1" dirty="0">
                <a:solidFill>
                  <a:srgbClr val="002060"/>
                </a:solidFill>
                <a:latin typeface="微软雅黑" panose="020B0503020204020204" pitchFamily="34" charset="-122"/>
                <a:ea typeface="微软雅黑" panose="020B0503020204020204" pitchFamily="34" charset="-122"/>
              </a:rPr>
              <a:t>(X,Y,Z)</a:t>
            </a:r>
          </a:p>
          <a:p>
            <a:endParaRPr lang="en-US" altLang="zh-CN" sz="2400" b="1" dirty="0">
              <a:solidFill>
                <a:srgbClr val="002060"/>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6C6D0DE6-E370-44F0-9547-15B7EAAC7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1700808"/>
            <a:ext cx="4744537" cy="3710578"/>
          </a:xfrm>
          <a:prstGeom prst="rect">
            <a:avLst/>
          </a:prstGeom>
        </p:spPr>
      </p:pic>
    </p:spTree>
    <p:extLst>
      <p:ext uri="{BB962C8B-B14F-4D97-AF65-F5344CB8AC3E}">
        <p14:creationId xmlns:p14="http://schemas.microsoft.com/office/powerpoint/2010/main" val="107122105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7184387" y="6585162"/>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24</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其它绘图</a:t>
            </a:r>
          </a:p>
        </p:txBody>
      </p:sp>
      <p:pic>
        <p:nvPicPr>
          <p:cNvPr id="4" name="图片 3"/>
          <p:cNvPicPr>
            <a:picLocks noChangeAspect="1"/>
          </p:cNvPicPr>
          <p:nvPr/>
        </p:nvPicPr>
        <p:blipFill>
          <a:blip r:embed="rId2"/>
          <a:stretch>
            <a:fillRect/>
          </a:stretch>
        </p:blipFill>
        <p:spPr>
          <a:xfrm>
            <a:off x="827584" y="1193891"/>
            <a:ext cx="3435562" cy="2592288"/>
          </a:xfrm>
          <a:prstGeom prst="rect">
            <a:avLst/>
          </a:prstGeom>
        </p:spPr>
      </p:pic>
      <p:pic>
        <p:nvPicPr>
          <p:cNvPr id="5" name="图片 4"/>
          <p:cNvPicPr>
            <a:picLocks noChangeAspect="1"/>
          </p:cNvPicPr>
          <p:nvPr/>
        </p:nvPicPr>
        <p:blipFill>
          <a:blip r:embed="rId3"/>
          <a:stretch>
            <a:fillRect/>
          </a:stretch>
        </p:blipFill>
        <p:spPr>
          <a:xfrm>
            <a:off x="5076056" y="1263038"/>
            <a:ext cx="3175131" cy="2523142"/>
          </a:xfrm>
          <a:prstGeom prst="rect">
            <a:avLst/>
          </a:prstGeom>
        </p:spPr>
      </p:pic>
      <p:pic>
        <p:nvPicPr>
          <p:cNvPr id="6" name="图片 5"/>
          <p:cNvPicPr>
            <a:picLocks noChangeAspect="1"/>
          </p:cNvPicPr>
          <p:nvPr/>
        </p:nvPicPr>
        <p:blipFill>
          <a:blip r:embed="rId4"/>
          <a:stretch>
            <a:fillRect/>
          </a:stretch>
        </p:blipFill>
        <p:spPr>
          <a:xfrm>
            <a:off x="1031803" y="4159841"/>
            <a:ext cx="2854587" cy="2391217"/>
          </a:xfrm>
          <a:prstGeom prst="rect">
            <a:avLst/>
          </a:prstGeom>
        </p:spPr>
      </p:pic>
      <p:pic>
        <p:nvPicPr>
          <p:cNvPr id="7" name="图片 6"/>
          <p:cNvPicPr>
            <a:picLocks noChangeAspect="1"/>
          </p:cNvPicPr>
          <p:nvPr/>
        </p:nvPicPr>
        <p:blipFill>
          <a:blip r:embed="rId5"/>
          <a:stretch>
            <a:fillRect/>
          </a:stretch>
        </p:blipFill>
        <p:spPr>
          <a:xfrm>
            <a:off x="5297145" y="4056591"/>
            <a:ext cx="2614733" cy="2597718"/>
          </a:xfrm>
          <a:prstGeom prst="rect">
            <a:avLst/>
          </a:prstGeom>
        </p:spPr>
      </p:pic>
    </p:spTree>
    <p:extLst>
      <p:ext uri="{BB962C8B-B14F-4D97-AF65-F5344CB8AC3E}">
        <p14:creationId xmlns:p14="http://schemas.microsoft.com/office/powerpoint/2010/main" val="319784992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图形属性编辑</a:t>
            </a:r>
          </a:p>
        </p:txBody>
      </p:sp>
      <p:sp>
        <p:nvSpPr>
          <p:cNvPr id="5" name="矩形 4">
            <a:extLst>
              <a:ext uri="{FF2B5EF4-FFF2-40B4-BE49-F238E27FC236}">
                <a16:creationId xmlns:a16="http://schemas.microsoft.com/office/drawing/2014/main" id="{177E54D4-0326-4494-A6EF-E43BFE6CD9F2}"/>
              </a:ext>
            </a:extLst>
          </p:cNvPr>
          <p:cNvSpPr/>
          <p:nvPr/>
        </p:nvSpPr>
        <p:spPr>
          <a:xfrm>
            <a:off x="15715" y="858603"/>
            <a:ext cx="9217024" cy="961289"/>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通过属性编辑器或编程调节绘图属性，主要是图形美化，使图形满足不同使用要求如报告撰写、</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演示等</a:t>
            </a:r>
          </a:p>
        </p:txBody>
      </p:sp>
      <p:pic>
        <p:nvPicPr>
          <p:cNvPr id="4" name="图片 3">
            <a:extLst>
              <a:ext uri="{FF2B5EF4-FFF2-40B4-BE49-F238E27FC236}">
                <a16:creationId xmlns:a16="http://schemas.microsoft.com/office/drawing/2014/main" id="{17D9AD8C-39C0-4CD9-BCB0-72D0406BEC4E}"/>
              </a:ext>
            </a:extLst>
          </p:cNvPr>
          <p:cNvPicPr>
            <a:picLocks noChangeAspect="1"/>
          </p:cNvPicPr>
          <p:nvPr/>
        </p:nvPicPr>
        <p:blipFill>
          <a:blip r:embed="rId3"/>
          <a:stretch>
            <a:fillRect/>
          </a:stretch>
        </p:blipFill>
        <p:spPr>
          <a:xfrm>
            <a:off x="1060779" y="1854172"/>
            <a:ext cx="7126895" cy="4751263"/>
          </a:xfrm>
          <a:prstGeom prst="rect">
            <a:avLst/>
          </a:prstGeom>
        </p:spPr>
      </p:pic>
      <p:sp>
        <p:nvSpPr>
          <p:cNvPr id="2" name="矩形 1"/>
          <p:cNvSpPr/>
          <p:nvPr/>
        </p:nvSpPr>
        <p:spPr>
          <a:xfrm>
            <a:off x="1619672" y="5949280"/>
            <a:ext cx="6318448" cy="369332"/>
          </a:xfrm>
          <a:prstGeom prst="rect">
            <a:avLst/>
          </a:prstGeom>
        </p:spPr>
        <p:txBody>
          <a:bodyPr wrap="square">
            <a:spAutoFit/>
          </a:bodyPr>
          <a:lstStyle/>
          <a:p>
            <a:r>
              <a:rPr lang="en-US" altLang="zh-CN" u="sng" dirty="0">
                <a:solidFill>
                  <a:srgbClr val="0563C1"/>
                </a:solidFill>
                <a:latin typeface="Arial" panose="020B0604020202020204" pitchFamily="34" charset="0"/>
                <a:ea typeface="宋体" panose="02010600030101010101" pitchFamily="2" charset="-122"/>
                <a:cs typeface="Times New Roman" panose="02020603050405020304" pitchFamily="18" charset="0"/>
                <a:hlinkClick r:id="rId4"/>
              </a:rPr>
              <a:t>https://blog.csdn.net/u013346007/article/details/56675741</a:t>
            </a:r>
            <a:endParaRPr lang="zh-CN" altLang="en-US" dirty="0"/>
          </a:p>
        </p:txBody>
      </p:sp>
    </p:spTree>
    <p:extLst>
      <p:ext uri="{BB962C8B-B14F-4D97-AF65-F5344CB8AC3E}">
        <p14:creationId xmlns:p14="http://schemas.microsoft.com/office/powerpoint/2010/main" val="379762978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26</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7344816"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MATLAB</a:t>
            </a:r>
            <a:r>
              <a:rPr lang="zh-CN" altLang="en-US" sz="3600" b="1" dirty="0">
                <a:solidFill>
                  <a:srgbClr val="BDC6C7"/>
                </a:solidFill>
                <a:latin typeface="微软雅黑"/>
                <a:ea typeface="微软雅黑"/>
              </a:rPr>
              <a:t>简介</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Help</a:t>
            </a:r>
            <a:r>
              <a:rPr lang="zh-CN" altLang="en-US" sz="3600" b="1" dirty="0">
                <a:solidFill>
                  <a:srgbClr val="BDC6C7"/>
                </a:solidFill>
                <a:latin typeface="微软雅黑"/>
                <a:ea typeface="微软雅黑"/>
              </a:rPr>
              <a:t>的使用</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rPr>
              <a:t>数据的导入</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rPr>
              <a:t>数据的可视化</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rPr>
              <a:t>课堂练习</a:t>
            </a:r>
            <a:endParaRPr lang="en-US" altLang="zh-CN" sz="3600" b="1" dirty="0">
              <a:solidFill>
                <a:srgbClr val="002060"/>
              </a:solidFill>
              <a:latin typeface="微软雅黑"/>
              <a:ea typeface="微软雅黑"/>
            </a:endParaRPr>
          </a:p>
        </p:txBody>
      </p:sp>
    </p:spTree>
    <p:extLst>
      <p:ext uri="{BB962C8B-B14F-4D97-AF65-F5344CB8AC3E}">
        <p14:creationId xmlns:p14="http://schemas.microsoft.com/office/powerpoint/2010/main" val="62583826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入门示例</a:t>
            </a:r>
            <a:r>
              <a:rPr lang="en-US" altLang="zh-CN" dirty="0">
                <a:effectLst/>
              </a:rPr>
              <a:t>—</a:t>
            </a:r>
            <a:r>
              <a:rPr lang="zh-CN" altLang="en-US" dirty="0">
                <a:effectLst/>
              </a:rPr>
              <a:t>数据导入和分析</a:t>
            </a:r>
          </a:p>
        </p:txBody>
      </p:sp>
      <p:sp>
        <p:nvSpPr>
          <p:cNvPr id="5" name="矩形 4">
            <a:extLst>
              <a:ext uri="{FF2B5EF4-FFF2-40B4-BE49-F238E27FC236}">
                <a16:creationId xmlns:a16="http://schemas.microsoft.com/office/drawing/2014/main" id="{177E54D4-0326-4494-A6EF-E43BFE6CD9F2}"/>
              </a:ext>
            </a:extLst>
          </p:cNvPr>
          <p:cNvSpPr/>
          <p:nvPr/>
        </p:nvSpPr>
        <p:spPr>
          <a:xfrm>
            <a:off x="15715" y="858603"/>
            <a:ext cx="3044117" cy="58105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人口数据分析</a:t>
            </a:r>
          </a:p>
        </p:txBody>
      </p:sp>
      <p:sp>
        <p:nvSpPr>
          <p:cNvPr id="8" name="矩形 7">
            <a:extLst>
              <a:ext uri="{FF2B5EF4-FFF2-40B4-BE49-F238E27FC236}">
                <a16:creationId xmlns:a16="http://schemas.microsoft.com/office/drawing/2014/main" id="{2BBD890E-3B22-41E5-8941-B68B14A681E5}"/>
              </a:ext>
            </a:extLst>
          </p:cNvPr>
          <p:cNvSpPr/>
          <p:nvPr/>
        </p:nvSpPr>
        <p:spPr>
          <a:xfrm>
            <a:off x="4075885" y="2060848"/>
            <a:ext cx="4816497" cy="37828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图中数据为美国（</a:t>
            </a:r>
            <a:r>
              <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us</a:t>
            </a: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）和中国（</a:t>
            </a:r>
            <a:r>
              <a:rPr lang="en-US" altLang="zh-CN" b="1"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cn</a:t>
            </a: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）人口数据随年份的变化</a:t>
            </a:r>
            <a:endPar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新建</a:t>
            </a:r>
            <a:r>
              <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excel</a:t>
            </a: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表格并将左边的年份和人口数据放置于</a:t>
            </a:r>
            <a:r>
              <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EXCEL</a:t>
            </a: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表中</a:t>
            </a:r>
            <a:endPar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新建脚本文件，读取</a:t>
            </a:r>
            <a:r>
              <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excel</a:t>
            </a: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表数据并采用多项式拟合对数据进行多项式拟合并绘图，同时并评估拟合效果</a:t>
            </a:r>
            <a:endPar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绘图后对图进行必要编辑，使图形信息一目了然，清晰美观。</a:t>
            </a:r>
            <a:endPar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CF3B4455-39D8-453B-8860-DF4113A5C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73" y="1603304"/>
            <a:ext cx="3558657" cy="4922039"/>
          </a:xfrm>
          <a:prstGeom prst="rect">
            <a:avLst/>
          </a:prstGeom>
        </p:spPr>
      </p:pic>
    </p:spTree>
    <p:extLst>
      <p:ext uri="{BB962C8B-B14F-4D97-AF65-F5344CB8AC3E}">
        <p14:creationId xmlns:p14="http://schemas.microsoft.com/office/powerpoint/2010/main" val="13812712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入门示例</a:t>
            </a:r>
            <a:r>
              <a:rPr lang="en-US" altLang="zh-CN" dirty="0">
                <a:effectLst/>
              </a:rPr>
              <a:t>—</a:t>
            </a:r>
            <a:r>
              <a:rPr lang="zh-CN" altLang="en-US" dirty="0">
                <a:effectLst/>
              </a:rPr>
              <a:t>线性方程组求解</a:t>
            </a:r>
          </a:p>
        </p:txBody>
      </p:sp>
      <p:sp>
        <p:nvSpPr>
          <p:cNvPr id="5" name="矩形 4">
            <a:extLst>
              <a:ext uri="{FF2B5EF4-FFF2-40B4-BE49-F238E27FC236}">
                <a16:creationId xmlns:a16="http://schemas.microsoft.com/office/drawing/2014/main" id="{177E54D4-0326-4494-A6EF-E43BFE6CD9F2}"/>
              </a:ext>
            </a:extLst>
          </p:cNvPr>
          <p:cNvSpPr/>
          <p:nvPr/>
        </p:nvSpPr>
        <p:spPr>
          <a:xfrm>
            <a:off x="35569" y="980728"/>
            <a:ext cx="5040488" cy="499624"/>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利用</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MATLAB</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编程求解下列线性方程组</a:t>
            </a:r>
          </a:p>
        </p:txBody>
      </p:sp>
      <p:pic>
        <p:nvPicPr>
          <p:cNvPr id="3" name="图片 2">
            <a:extLst>
              <a:ext uri="{FF2B5EF4-FFF2-40B4-BE49-F238E27FC236}">
                <a16:creationId xmlns:a16="http://schemas.microsoft.com/office/drawing/2014/main" id="{8B74E463-88D8-44B3-A1A8-B333C5588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785048"/>
            <a:ext cx="8668072" cy="2783497"/>
          </a:xfrm>
          <a:prstGeom prst="rect">
            <a:avLst/>
          </a:prstGeom>
        </p:spPr>
      </p:pic>
      <p:sp>
        <p:nvSpPr>
          <p:cNvPr id="8" name="矩形 7">
            <a:extLst>
              <a:ext uri="{FF2B5EF4-FFF2-40B4-BE49-F238E27FC236}">
                <a16:creationId xmlns:a16="http://schemas.microsoft.com/office/drawing/2014/main" id="{73FA86A2-C7AD-4E8C-8C58-9228AA074BA1}"/>
              </a:ext>
            </a:extLst>
          </p:cNvPr>
          <p:cNvSpPr/>
          <p:nvPr/>
        </p:nvSpPr>
        <p:spPr>
          <a:xfrm>
            <a:off x="467544" y="5013176"/>
            <a:ext cx="8424936" cy="961289"/>
          </a:xfrm>
          <a:prstGeom prst="rect">
            <a:avLst/>
          </a:prstGeom>
        </p:spPr>
        <p:txBody>
          <a:bodyPr wrap="square">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提示：利用所学的线性代数知识，先利用</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MATLAB</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编写一小段程序判断方程解的情况（唯一解</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无解</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无穷解），然后在求解方程</a:t>
            </a:r>
          </a:p>
        </p:txBody>
      </p:sp>
    </p:spTree>
    <p:extLst>
      <p:ext uri="{BB962C8B-B14F-4D97-AF65-F5344CB8AC3E}">
        <p14:creationId xmlns:p14="http://schemas.microsoft.com/office/powerpoint/2010/main" val="237154655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29</a:t>
            </a:fld>
            <a:endParaRPr lang="en-US" altLang="zh-CN" sz="1200">
              <a:solidFill>
                <a:srgbClr val="898989"/>
              </a:solidFill>
              <a:latin typeface="Calibri" pitchFamily="34" charset="0"/>
            </a:endParaRPr>
          </a:p>
        </p:txBody>
      </p:sp>
      <p:sp>
        <p:nvSpPr>
          <p:cNvPr id="2" name="文本框 1">
            <a:extLst>
              <a:ext uri="{FF2B5EF4-FFF2-40B4-BE49-F238E27FC236}">
                <a16:creationId xmlns:a16="http://schemas.microsoft.com/office/drawing/2014/main" id="{ED6C1E4E-CAD7-4102-8122-2B1B32BD1C22}"/>
              </a:ext>
            </a:extLst>
          </p:cNvPr>
          <p:cNvSpPr txBox="1"/>
          <p:nvPr/>
        </p:nvSpPr>
        <p:spPr>
          <a:xfrm>
            <a:off x="3710225" y="3075057"/>
            <a:ext cx="1723549" cy="707886"/>
          </a:xfrm>
          <a:prstGeom prst="rect">
            <a:avLst/>
          </a:prstGeom>
          <a:noFill/>
        </p:spPr>
        <p:txBody>
          <a:bodyPr wrap="none" rtlCol="0">
            <a:spAutoFit/>
          </a:bodyPr>
          <a:lstStyle/>
          <a:p>
            <a:r>
              <a:rPr lang="zh-CN" altLang="en-US" sz="4000" dirty="0">
                <a:solidFill>
                  <a:srgbClr val="002060"/>
                </a:solidFill>
              </a:rPr>
              <a:t>谢谢！</a:t>
            </a:r>
          </a:p>
        </p:txBody>
      </p:sp>
    </p:spTree>
    <p:extLst>
      <p:ext uri="{BB962C8B-B14F-4D97-AF65-F5344CB8AC3E}">
        <p14:creationId xmlns:p14="http://schemas.microsoft.com/office/powerpoint/2010/main" val="10093861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3</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7344816"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002060"/>
                </a:solidFill>
                <a:latin typeface="微软雅黑"/>
                <a:ea typeface="微软雅黑"/>
                <a:cs typeface="微软雅黑"/>
              </a:rPr>
              <a:t>MATLAB</a:t>
            </a:r>
            <a:r>
              <a:rPr lang="zh-CN" altLang="en-US" sz="3600" b="1" dirty="0">
                <a:solidFill>
                  <a:srgbClr val="002060"/>
                </a:solidFill>
                <a:latin typeface="微软雅黑"/>
                <a:ea typeface="微软雅黑"/>
                <a:cs typeface="微软雅黑"/>
              </a:rPr>
              <a:t>简介</a:t>
            </a:r>
            <a:endParaRPr lang="en-US" altLang="zh-CN" sz="3600" b="1" dirty="0">
              <a:solidFill>
                <a:srgbClr val="002060"/>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cs typeface="微软雅黑"/>
              </a:rPr>
              <a:t>Help</a:t>
            </a:r>
            <a:r>
              <a:rPr lang="zh-CN" altLang="en-US" sz="3600" b="1" dirty="0">
                <a:solidFill>
                  <a:srgbClr val="BDC6C7"/>
                </a:solidFill>
                <a:latin typeface="微软雅黑"/>
                <a:ea typeface="微软雅黑"/>
                <a:cs typeface="微软雅黑"/>
              </a:rPr>
              <a:t>的使用</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数据的导入</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数据的可视化</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课堂练习</a:t>
            </a:r>
            <a:endParaRPr lang="en-US" altLang="zh-CN" sz="3600" b="1" dirty="0">
              <a:solidFill>
                <a:srgbClr val="BDC6C7"/>
              </a:solidFill>
              <a:latin typeface="微软雅黑"/>
              <a:ea typeface="微软雅黑"/>
              <a:cs typeface="微软雅黑"/>
            </a:endParaRPr>
          </a:p>
        </p:txBody>
      </p:sp>
    </p:spTree>
    <p:extLst>
      <p:ext uri="{BB962C8B-B14F-4D97-AF65-F5344CB8AC3E}">
        <p14:creationId xmlns:p14="http://schemas.microsoft.com/office/powerpoint/2010/main" val="350906548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MATLAB</a:t>
            </a:r>
            <a:endParaRPr lang="zh-CN" altLang="en-US" dirty="0">
              <a:effectLst/>
            </a:endParaRPr>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052736"/>
            <a:ext cx="4333875"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23" name="矩形 22"/>
          <p:cNvSpPr>
            <a:spLocks noChangeArrowheads="1"/>
          </p:cNvSpPr>
          <p:nvPr/>
        </p:nvSpPr>
        <p:spPr bwMode="auto">
          <a:xfrm>
            <a:off x="1532855" y="2670865"/>
            <a:ext cx="2262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1000"/>
              </a:lnSpc>
              <a:spcBef>
                <a:spcPct val="50000"/>
              </a:spcBef>
            </a:pPr>
            <a:r>
              <a:rPr lang="zh-CN" altLang="en-US" sz="2700">
                <a:solidFill>
                  <a:srgbClr val="C00000"/>
                </a:solidFill>
                <a:latin typeface="华文细黑" panose="02010600040101010101" pitchFamily="2" charset="-122"/>
                <a:ea typeface="华文细黑" panose="02010600040101010101" pitchFamily="2" charset="-122"/>
              </a:rPr>
              <a:t>技术计算语言</a:t>
            </a:r>
          </a:p>
        </p:txBody>
      </p:sp>
      <p:sp>
        <p:nvSpPr>
          <p:cNvPr id="25" name="矩形 7"/>
          <p:cNvSpPr>
            <a:spLocks noChangeArrowheads="1"/>
          </p:cNvSpPr>
          <p:nvPr/>
        </p:nvSpPr>
        <p:spPr bwMode="auto">
          <a:xfrm>
            <a:off x="539874" y="3284984"/>
            <a:ext cx="424815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MATLAB</a:t>
            </a:r>
            <a:r>
              <a:rPr lang="en-US" altLang="zh-CN" sz="2000" baseline="30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将数值计算、数据可视化、程序设计和系统仿真融合到一个开放的交互式工作环境中。</a:t>
            </a:r>
          </a:p>
          <a:p>
            <a:pPr eaLnBrk="1" hangingPunct="1">
              <a:spcBef>
                <a:spcPct val="500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它是目前最好的科学计算和基于模型设计的软件之一，已成为众多技术公司、政府实验室、金融机构以及</a:t>
            </a:r>
            <a:r>
              <a:rPr lang="en-US" altLang="zh-CN"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3500</a:t>
            </a:r>
            <a:r>
              <a:rPr lang="zh-CN" altLang="en-US"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多所大学进行工程项目和科学研究的基本工具。</a:t>
            </a:r>
          </a:p>
        </p:txBody>
      </p:sp>
      <p:pic>
        <p:nvPicPr>
          <p:cNvPr id="26" name="Picture 8"/>
          <p:cNvPicPr>
            <a:picLocks noChangeAspect="1" noChangeArrowheads="1"/>
          </p:cNvPicPr>
          <p:nvPr/>
        </p:nvPicPr>
        <p:blipFill>
          <a:blip r:embed="rId4">
            <a:extLst>
              <a:ext uri="{28A0092B-C50C-407E-A947-70E740481C1C}">
                <a14:useLocalDpi xmlns:a14="http://schemas.microsoft.com/office/drawing/2010/main" val="0"/>
              </a:ext>
            </a:extLst>
          </a:blip>
          <a:srcRect t="728" r="18010" b="2831"/>
          <a:stretch>
            <a:fillRect/>
          </a:stretch>
        </p:blipFill>
        <p:spPr bwMode="auto">
          <a:xfrm>
            <a:off x="5414963" y="1269330"/>
            <a:ext cx="317658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9" name="矩形 8"/>
          <p:cNvSpPr/>
          <p:nvPr/>
        </p:nvSpPr>
        <p:spPr>
          <a:xfrm>
            <a:off x="2195736" y="6171083"/>
            <a:ext cx="4558236" cy="584775"/>
          </a:xfrm>
          <a:prstGeom prst="rect">
            <a:avLst/>
          </a:prstGeom>
        </p:spPr>
        <p:txBody>
          <a:bodyPr wrap="none">
            <a:spAutoFit/>
          </a:bodyPr>
          <a:lstStyle/>
          <a:p>
            <a:r>
              <a:rPr lang="en-US" altLang="zh-CN" sz="3200" dirty="0">
                <a:solidFill>
                  <a:srgbClr val="3F88BF"/>
                </a:solidFill>
                <a:latin typeface="Times New Roman" panose="02020603050405020304" pitchFamily="18" charset="0"/>
                <a:cs typeface="Times New Roman" panose="02020603050405020304" pitchFamily="18" charset="0"/>
                <a:hlinkClick r:id="rId5"/>
              </a:rPr>
              <a:t>http://www.ilovematlab.cn</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1933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err="1">
                <a:effectLst/>
              </a:rPr>
              <a:t>MathWorks</a:t>
            </a:r>
            <a:r>
              <a:rPr lang="zh-CN" altLang="en-US" dirty="0">
                <a:effectLst/>
              </a:rPr>
              <a:t>公司</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b="16125"/>
          <a:stretch>
            <a:fillRect/>
          </a:stretch>
        </p:blipFill>
        <p:spPr bwMode="auto">
          <a:xfrm>
            <a:off x="468313" y="4098949"/>
            <a:ext cx="1296987"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6950" y="4130699"/>
            <a:ext cx="1133475"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9" name="矩形 3"/>
          <p:cNvSpPr>
            <a:spLocks noChangeArrowheads="1"/>
          </p:cNvSpPr>
          <p:nvPr/>
        </p:nvSpPr>
        <p:spPr bwMode="auto">
          <a:xfrm>
            <a:off x="6140450" y="4029099"/>
            <a:ext cx="13843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1000"/>
              </a:lnSpc>
              <a:spcBef>
                <a:spcPct val="50000"/>
              </a:spcBef>
            </a:pPr>
            <a:r>
              <a:rPr lang="en-GB" altLang="zh-CN" b="1">
                <a:latin typeface="Times New Roman" panose="02020603050405020304" pitchFamily="18" charset="0"/>
              </a:rPr>
              <a:t>Cleve Moler</a:t>
            </a:r>
            <a:endParaRPr lang="en-US" altLang="zh-CN">
              <a:latin typeface="Times New Roman" panose="02020603050405020304" pitchFamily="18" charset="0"/>
            </a:endParaRPr>
          </a:p>
        </p:txBody>
      </p:sp>
      <p:sp>
        <p:nvSpPr>
          <p:cNvPr id="10" name="矩形 4"/>
          <p:cNvSpPr>
            <a:spLocks noChangeArrowheads="1"/>
          </p:cNvSpPr>
          <p:nvPr/>
        </p:nvSpPr>
        <p:spPr bwMode="auto">
          <a:xfrm>
            <a:off x="1979613" y="3903687"/>
            <a:ext cx="12319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1000"/>
              </a:lnSpc>
              <a:spcBef>
                <a:spcPct val="50000"/>
              </a:spcBef>
            </a:pPr>
            <a:r>
              <a:rPr lang="en-US" altLang="zh-CN" b="1">
                <a:latin typeface="Times New Roman" panose="02020603050405020304" pitchFamily="18" charset="0"/>
              </a:rPr>
              <a:t>Jack Little</a:t>
            </a:r>
            <a:endParaRPr lang="en-US" altLang="zh-CN">
              <a:latin typeface="Times New Roman" panose="02020603050405020304" pitchFamily="18" charset="0"/>
            </a:endParaRPr>
          </a:p>
        </p:txBody>
      </p:sp>
      <p:sp>
        <p:nvSpPr>
          <p:cNvPr id="11" name="矩形 10"/>
          <p:cNvSpPr/>
          <p:nvPr/>
        </p:nvSpPr>
        <p:spPr>
          <a:xfrm>
            <a:off x="6083300" y="4257699"/>
            <a:ext cx="2233613" cy="1803400"/>
          </a:xfrm>
          <a:prstGeom prst="rect">
            <a:avLst/>
          </a:prstGeom>
        </p:spPr>
        <p:txBody>
          <a:bodyPr>
            <a:spAutoFit/>
          </a:bodyPr>
          <a:lstStyle/>
          <a:p>
            <a:pPr>
              <a:spcBef>
                <a:spcPct val="50000"/>
              </a:spcBef>
              <a:defRPr/>
            </a:pPr>
            <a:r>
              <a:rPr kumimoji="1" lang="zh-CN" altLang="en-US" sz="1600" dirty="0">
                <a:latin typeface="+mj-ea"/>
                <a:ea typeface="+mj-ea"/>
              </a:rPr>
              <a:t>公司的董事长和首席科学家。担任数学和计算机科学教授达</a:t>
            </a:r>
            <a:r>
              <a:rPr kumimoji="1" lang="en-US" altLang="zh-CN" sz="1600" dirty="0">
                <a:latin typeface="+mj-ea"/>
                <a:ea typeface="+mj-ea"/>
              </a:rPr>
              <a:t>20</a:t>
            </a:r>
            <a:r>
              <a:rPr kumimoji="1" lang="zh-CN" altLang="en-US" sz="1600" dirty="0">
                <a:latin typeface="+mj-ea"/>
                <a:ea typeface="+mj-ea"/>
              </a:rPr>
              <a:t>余年。</a:t>
            </a:r>
            <a:r>
              <a:rPr kumimoji="1" lang="en-GB" altLang="zh-CN" sz="1600" dirty="0">
                <a:latin typeface="+mj-ea"/>
                <a:ea typeface="+mj-ea"/>
              </a:rPr>
              <a:t>MATLAB</a:t>
            </a:r>
            <a:r>
              <a:rPr kumimoji="1" lang="zh-CN" altLang="en-US" sz="1600" dirty="0">
                <a:latin typeface="+mj-ea"/>
                <a:ea typeface="+mj-ea"/>
              </a:rPr>
              <a:t>首个版本的开发者，他同时也是</a:t>
            </a:r>
            <a:r>
              <a:rPr kumimoji="1" lang="en-GB" altLang="zh-CN" sz="1600" dirty="0">
                <a:latin typeface="+mj-ea"/>
                <a:ea typeface="+mj-ea"/>
              </a:rPr>
              <a:t>LINPACK</a:t>
            </a:r>
            <a:r>
              <a:rPr kumimoji="1" lang="zh-CN" altLang="en-US" sz="1600" dirty="0">
                <a:latin typeface="+mj-ea"/>
                <a:ea typeface="+mj-ea"/>
              </a:rPr>
              <a:t>和</a:t>
            </a:r>
            <a:r>
              <a:rPr kumimoji="1" lang="en-GB" altLang="zh-CN" sz="1600" dirty="0">
                <a:latin typeface="+mj-ea"/>
                <a:ea typeface="+mj-ea"/>
              </a:rPr>
              <a:t>EISPACK</a:t>
            </a:r>
            <a:r>
              <a:rPr kumimoji="1" lang="zh-CN" altLang="en-US" sz="1600" dirty="0">
                <a:latin typeface="+mj-ea"/>
                <a:ea typeface="+mj-ea"/>
              </a:rPr>
              <a:t>科学子程序库的作者之一。</a:t>
            </a:r>
          </a:p>
        </p:txBody>
      </p:sp>
      <p:sp>
        <p:nvSpPr>
          <p:cNvPr id="12" name="矩形 6"/>
          <p:cNvSpPr>
            <a:spLocks noChangeArrowheads="1"/>
          </p:cNvSpPr>
          <p:nvPr/>
        </p:nvSpPr>
        <p:spPr bwMode="auto">
          <a:xfrm>
            <a:off x="1908175" y="4189437"/>
            <a:ext cx="266382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dirty="0">
                <a:latin typeface="宋体" panose="02010600030101010101" pitchFamily="2" charset="-122"/>
              </a:rPr>
              <a:t>公司总裁和创始人，是信号处理工具箱和控制系统工具箱早期版本的共同开发者和首席架构师；麻省</a:t>
            </a:r>
            <a:r>
              <a:rPr lang="en-US" altLang="zh-CN" sz="1600" dirty="0">
                <a:latin typeface="宋体" panose="02010600030101010101" pitchFamily="2" charset="-122"/>
              </a:rPr>
              <a:t>(</a:t>
            </a:r>
            <a:r>
              <a:rPr lang="en-GB" altLang="zh-CN" sz="1600" dirty="0">
                <a:latin typeface="宋体" panose="02010600030101010101" pitchFamily="2" charset="-122"/>
              </a:rPr>
              <a:t>MIT)</a:t>
            </a:r>
            <a:r>
              <a:rPr lang="zh-CN" altLang="en-US" sz="1600" dirty="0">
                <a:latin typeface="宋体" panose="02010600030101010101" pitchFamily="2" charset="-122"/>
              </a:rPr>
              <a:t>电机工程和计算科学专业学士，斯坦福大学电子工程硕士；电气和电子工程师学会</a:t>
            </a:r>
            <a:r>
              <a:rPr lang="en-US" altLang="zh-CN" sz="1600" dirty="0">
                <a:latin typeface="宋体" panose="02010600030101010101" pitchFamily="2" charset="-122"/>
              </a:rPr>
              <a:t>(</a:t>
            </a:r>
            <a:r>
              <a:rPr lang="en-GB" altLang="zh-CN" sz="1600" dirty="0">
                <a:latin typeface="宋体" panose="02010600030101010101" pitchFamily="2" charset="-122"/>
              </a:rPr>
              <a:t>IEEE)</a:t>
            </a:r>
            <a:r>
              <a:rPr lang="zh-CN" altLang="en-US" sz="1600" dirty="0">
                <a:latin typeface="宋体" panose="02010600030101010101" pitchFamily="2" charset="-122"/>
              </a:rPr>
              <a:t>研究员</a:t>
            </a:r>
            <a:r>
              <a:rPr lang="zh-CN" altLang="en-US" sz="1600" dirty="0">
                <a:latin typeface="Times New Roman" panose="02020603050405020304" pitchFamily="18" charset="0"/>
              </a:rPr>
              <a:t>。</a:t>
            </a:r>
          </a:p>
        </p:txBody>
      </p:sp>
      <p:sp>
        <p:nvSpPr>
          <p:cNvPr id="13" name="矩形 12"/>
          <p:cNvSpPr/>
          <p:nvPr/>
        </p:nvSpPr>
        <p:spPr>
          <a:xfrm>
            <a:off x="4049713" y="2162199"/>
            <a:ext cx="4194175" cy="1616075"/>
          </a:xfrm>
          <a:prstGeom prst="rect">
            <a:avLst/>
          </a:prstGeom>
        </p:spPr>
        <p:txBody>
          <a:bodyPr>
            <a:spAutoFit/>
          </a:bodyPr>
          <a:lstStyle/>
          <a:p>
            <a:pPr>
              <a:spcBef>
                <a:spcPct val="50000"/>
              </a:spcBef>
              <a:defRPr/>
            </a:pPr>
            <a:r>
              <a:rPr kumimoji="1" lang="zh-CN" altLang="en-US" sz="2000" dirty="0">
                <a:latin typeface="+mj-ea"/>
                <a:ea typeface="+mj-ea"/>
              </a:rPr>
              <a:t>总部位于美国马萨诸塞州的</a:t>
            </a:r>
            <a:r>
              <a:rPr kumimoji="1" lang="en-GB" altLang="zh-CN" sz="2000" dirty="0">
                <a:latin typeface="+mj-ea"/>
                <a:ea typeface="+mj-ea"/>
              </a:rPr>
              <a:t>Natick</a:t>
            </a:r>
            <a:r>
              <a:rPr kumimoji="1" lang="zh-CN" altLang="en-US" sz="2000" dirty="0">
                <a:latin typeface="+mj-ea"/>
                <a:ea typeface="+mj-ea"/>
              </a:rPr>
              <a:t>市，是世界领先的技术计算和基于模型的设计的软件开发商和供应商，拥有</a:t>
            </a:r>
            <a:r>
              <a:rPr kumimoji="1" lang="en-US" altLang="zh-CN" sz="2000" dirty="0">
                <a:latin typeface="+mj-ea"/>
                <a:ea typeface="+mj-ea"/>
              </a:rPr>
              <a:t>3000</a:t>
            </a:r>
            <a:r>
              <a:rPr kumimoji="1" lang="zh-CN" altLang="en-US" sz="2000" dirty="0">
                <a:latin typeface="+mj-ea"/>
                <a:ea typeface="+mj-ea"/>
              </a:rPr>
              <a:t>多名员工，</a:t>
            </a:r>
            <a:r>
              <a:rPr kumimoji="1" lang="en-US" altLang="zh-CN" sz="2000" dirty="0">
                <a:latin typeface="+mj-ea"/>
                <a:ea typeface="+mj-ea"/>
              </a:rPr>
              <a:t>2007</a:t>
            </a:r>
            <a:r>
              <a:rPr kumimoji="1" lang="zh-CN" altLang="en-US" sz="2000" dirty="0">
                <a:latin typeface="+mj-ea"/>
                <a:ea typeface="+mj-ea"/>
              </a:rPr>
              <a:t>年成立北京分公司。</a:t>
            </a:r>
            <a:endParaRPr kumimoji="1" lang="zh-CN" altLang="en-US" sz="2000" dirty="0">
              <a:latin typeface="Times New Roman" panose="02020603050405020304" pitchFamily="18" charset="0"/>
            </a:endParaRPr>
          </a:p>
        </p:txBody>
      </p:sp>
      <p:pic>
        <p:nvPicPr>
          <p:cNvPr id="14" name="Picture 4"/>
          <p:cNvPicPr>
            <a:picLocks noChangeAspect="1" noChangeArrowheads="1"/>
          </p:cNvPicPr>
          <p:nvPr/>
        </p:nvPicPr>
        <p:blipFill>
          <a:blip r:embed="rId5">
            <a:extLst>
              <a:ext uri="{28A0092B-C50C-407E-A947-70E740481C1C}">
                <a14:useLocalDpi xmlns:a14="http://schemas.microsoft.com/office/drawing/2010/main" val="0"/>
              </a:ext>
            </a:extLst>
          </a:blip>
          <a:srcRect l="23070"/>
          <a:stretch>
            <a:fillRect/>
          </a:stretch>
        </p:blipFill>
        <p:spPr bwMode="auto">
          <a:xfrm>
            <a:off x="468313" y="2319362"/>
            <a:ext cx="332105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15" name="Picture 6" descr="http://www.terasoft.com.tw/image/header_bg.jpg"/>
          <p:cNvPicPr>
            <a:picLocks noChangeAspect="1" noChangeArrowheads="1"/>
          </p:cNvPicPr>
          <p:nvPr/>
        </p:nvPicPr>
        <p:blipFill>
          <a:blip r:embed="rId6">
            <a:extLst>
              <a:ext uri="{28A0092B-C50C-407E-A947-70E740481C1C}">
                <a14:useLocalDpi xmlns:a14="http://schemas.microsoft.com/office/drawing/2010/main" val="0"/>
              </a:ext>
            </a:extLst>
          </a:blip>
          <a:srcRect l="-2" r="21498"/>
          <a:stretch>
            <a:fillRect/>
          </a:stretch>
        </p:blipFill>
        <p:spPr bwMode="auto">
          <a:xfrm>
            <a:off x="315118" y="1000496"/>
            <a:ext cx="85137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627784" y="6255072"/>
            <a:ext cx="4091185" cy="523220"/>
          </a:xfrm>
          <a:prstGeom prst="rect">
            <a:avLst/>
          </a:prstGeom>
        </p:spPr>
        <p:txBody>
          <a:bodyPr wrap="none">
            <a:spAutoFit/>
          </a:bodyPr>
          <a:lstStyle/>
          <a:p>
            <a:r>
              <a:rPr lang="zh-CN" altLang="en-US" sz="2800" dirty="0">
                <a:latin typeface="Times New Roman" panose="02020603050405020304" pitchFamily="18" charset="0"/>
                <a:cs typeface="Times New Roman" panose="02020603050405020304" pitchFamily="18" charset="0"/>
                <a:hlinkClick r:id="rId7"/>
              </a:rPr>
              <a:t>https://ww2.mathworks.cn/</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08577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MATLAB</a:t>
            </a:r>
            <a:r>
              <a:rPr lang="zh-CN" altLang="en-US" dirty="0">
                <a:effectLst/>
              </a:rPr>
              <a:t>软件构架</a:t>
            </a: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00" y="1342032"/>
            <a:ext cx="76327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7" name="Text Box 4"/>
          <p:cNvSpPr txBox="1">
            <a:spLocks noChangeArrowheads="1"/>
          </p:cNvSpPr>
          <p:nvPr/>
        </p:nvSpPr>
        <p:spPr bwMode="auto">
          <a:xfrm>
            <a:off x="603250" y="1530945"/>
            <a:ext cx="1295400"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建模</a:t>
            </a:r>
          </a:p>
        </p:txBody>
      </p:sp>
      <p:sp>
        <p:nvSpPr>
          <p:cNvPr id="18" name="Text Box 5"/>
          <p:cNvSpPr txBox="1">
            <a:spLocks noChangeArrowheads="1"/>
          </p:cNvSpPr>
          <p:nvPr/>
        </p:nvSpPr>
        <p:spPr bwMode="auto">
          <a:xfrm>
            <a:off x="98425" y="2253257"/>
            <a:ext cx="1655763"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测试验证</a:t>
            </a:r>
          </a:p>
        </p:txBody>
      </p:sp>
      <p:sp>
        <p:nvSpPr>
          <p:cNvPr id="19" name="Text Box 6"/>
          <p:cNvSpPr txBox="1">
            <a:spLocks noChangeArrowheads="1"/>
          </p:cNvSpPr>
          <p:nvPr/>
        </p:nvSpPr>
        <p:spPr bwMode="auto">
          <a:xfrm>
            <a:off x="98425" y="3261320"/>
            <a:ext cx="1655763"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设计计算</a:t>
            </a:r>
          </a:p>
        </p:txBody>
      </p:sp>
      <p:sp>
        <p:nvSpPr>
          <p:cNvPr id="20" name="Text Box 7"/>
          <p:cNvSpPr txBox="1">
            <a:spLocks noChangeArrowheads="1"/>
          </p:cNvSpPr>
          <p:nvPr/>
        </p:nvSpPr>
        <p:spPr bwMode="auto">
          <a:xfrm>
            <a:off x="26988" y="4556720"/>
            <a:ext cx="1655762"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数值计算</a:t>
            </a:r>
          </a:p>
        </p:txBody>
      </p:sp>
      <p:sp>
        <p:nvSpPr>
          <p:cNvPr id="21" name="Text Box 8"/>
          <p:cNvSpPr txBox="1">
            <a:spLocks noChangeArrowheads="1"/>
          </p:cNvSpPr>
          <p:nvPr/>
        </p:nvSpPr>
        <p:spPr bwMode="auto">
          <a:xfrm>
            <a:off x="603250" y="5564782"/>
            <a:ext cx="1655763"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算法</a:t>
            </a:r>
          </a:p>
        </p:txBody>
      </p:sp>
      <p:sp>
        <p:nvSpPr>
          <p:cNvPr id="22" name="Text Box 9"/>
          <p:cNvSpPr txBox="1">
            <a:spLocks noChangeArrowheads="1"/>
          </p:cNvSpPr>
          <p:nvPr/>
        </p:nvSpPr>
        <p:spPr bwMode="auto">
          <a:xfrm>
            <a:off x="7156450" y="1099145"/>
            <a:ext cx="1655763"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典型应用</a:t>
            </a:r>
          </a:p>
        </p:txBody>
      </p:sp>
    </p:spTree>
    <p:extLst>
      <p:ext uri="{BB962C8B-B14F-4D97-AF65-F5344CB8AC3E}">
        <p14:creationId xmlns:p14="http://schemas.microsoft.com/office/powerpoint/2010/main" val="1222585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MATLAB</a:t>
            </a:r>
            <a:r>
              <a:rPr lang="zh-CN" altLang="en-US" dirty="0">
                <a:effectLst/>
              </a:rPr>
              <a:t>优缺点</a:t>
            </a:r>
          </a:p>
        </p:txBody>
      </p:sp>
      <p:sp>
        <p:nvSpPr>
          <p:cNvPr id="14" name="内容占位符 3"/>
          <p:cNvSpPr txBox="1">
            <a:spLocks/>
          </p:cNvSpPr>
          <p:nvPr/>
        </p:nvSpPr>
        <p:spPr bwMode="auto">
          <a:xfrm>
            <a:off x="323528" y="935757"/>
            <a:ext cx="8424935" cy="55895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50000"/>
              </a:lnSpc>
              <a:buClr>
                <a:srgbClr val="0066CC"/>
              </a:buClr>
              <a:buSzPct val="70000"/>
              <a:buFont typeface="Wingdings" panose="05000000000000000000" pitchFamily="2" charset="2"/>
              <a:buChar char="u"/>
            </a:pPr>
            <a:r>
              <a:rPr lang="zh-CN" altLang="en-US"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优点：</a:t>
            </a:r>
            <a:endParaRPr lang="en-US" altLang="zh-CN"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r>
              <a:rPr lang="zh-CN" altLang="en-US"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rPr>
              <a:t>解释性语言，简洁紧凑，能符号计算等；</a:t>
            </a:r>
            <a:endParaRPr lang="en-US" altLang="zh-CN"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r>
              <a:rPr lang="zh-CN" altLang="en-US"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rPr>
              <a:t>库函数丰富，编程效率高；功能强劲的工具箱；由该领域里的学术专家编写，方便调用；</a:t>
            </a:r>
            <a:endParaRPr lang="en-US" altLang="zh-CN"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r>
              <a:rPr lang="zh-CN" altLang="en-US"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rPr>
              <a:t>可视化强，具有较强的编辑图形界面；</a:t>
            </a:r>
            <a:endParaRPr lang="en-US" altLang="zh-CN"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r>
              <a:rPr lang="zh-CN" altLang="en-US"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rPr>
              <a:t>开放性源程序，可扩充性强，兼容性强。</a:t>
            </a:r>
            <a:endParaRPr lang="en-US" altLang="zh-CN"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buClr>
                <a:srgbClr val="0066CC"/>
              </a:buClr>
              <a:buSzPct val="70000"/>
              <a:buFont typeface="Wingdings" panose="05000000000000000000" pitchFamily="2" charset="2"/>
              <a:buChar char="u"/>
            </a:pPr>
            <a:r>
              <a:rPr lang="zh-CN" altLang="en-US"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缺点：</a:t>
            </a:r>
            <a:endParaRPr lang="en-US" altLang="zh-CN"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r>
              <a:rPr lang="zh-CN" altLang="en-US"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rPr>
              <a:t>解释性语言，执行效率不高</a:t>
            </a:r>
            <a:endParaRPr lang="en-US" altLang="zh-CN"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endParaRPr lang="en-US" altLang="zh-CN" sz="2500" dirty="0">
              <a:latin typeface="Times New Roman" panose="02020603050405020304" pitchFamily="18" charset="0"/>
              <a:ea typeface="黑体" panose="02010609060101010101" pitchFamily="49" charset="-122"/>
              <a:cs typeface="Times New Roman" panose="02020603050405020304" pitchFamily="18" charset="0"/>
            </a:endParaRPr>
          </a:p>
          <a:p>
            <a:pPr marL="457200" lvl="1" indent="0" eaLnBrk="1" hangingPunct="1">
              <a:lnSpc>
                <a:spcPct val="150000"/>
              </a:lnSpc>
              <a:buClr>
                <a:srgbClr val="0066CC"/>
              </a:buClr>
              <a:buSzPct val="70000"/>
              <a:buNone/>
            </a:pP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0342747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MATLAB</a:t>
            </a:r>
            <a:r>
              <a:rPr lang="zh-CN" altLang="en-US" dirty="0">
                <a:effectLst/>
              </a:rPr>
              <a:t>界面简介</a:t>
            </a:r>
          </a:p>
        </p:txBody>
      </p:sp>
      <p:pic>
        <p:nvPicPr>
          <p:cNvPr id="2" name="图片 1">
            <a:extLst>
              <a:ext uri="{FF2B5EF4-FFF2-40B4-BE49-F238E27FC236}">
                <a16:creationId xmlns:a16="http://schemas.microsoft.com/office/drawing/2014/main" id="{276BFBFE-7A3B-4E9B-84A0-0E466CC367BC}"/>
              </a:ext>
            </a:extLst>
          </p:cNvPr>
          <p:cNvPicPr>
            <a:picLocks noChangeAspect="1"/>
          </p:cNvPicPr>
          <p:nvPr/>
        </p:nvPicPr>
        <p:blipFill>
          <a:blip r:embed="rId2"/>
          <a:stretch>
            <a:fillRect/>
          </a:stretch>
        </p:blipFill>
        <p:spPr>
          <a:xfrm>
            <a:off x="863588" y="1052736"/>
            <a:ext cx="7668852" cy="5112568"/>
          </a:xfrm>
          <a:prstGeom prst="rect">
            <a:avLst/>
          </a:prstGeom>
        </p:spPr>
      </p:pic>
      <p:sp>
        <p:nvSpPr>
          <p:cNvPr id="3" name="矩形 2">
            <a:extLst>
              <a:ext uri="{FF2B5EF4-FFF2-40B4-BE49-F238E27FC236}">
                <a16:creationId xmlns:a16="http://schemas.microsoft.com/office/drawing/2014/main" id="{85EF7C71-E224-4289-A553-D1724FB9AEEB}"/>
              </a:ext>
            </a:extLst>
          </p:cNvPr>
          <p:cNvSpPr/>
          <p:nvPr/>
        </p:nvSpPr>
        <p:spPr>
          <a:xfrm>
            <a:off x="1763688" y="3573016"/>
            <a:ext cx="4572000" cy="646331"/>
          </a:xfrm>
          <a:prstGeom prst="rect">
            <a:avLst/>
          </a:prstGeom>
        </p:spPr>
        <p:txBody>
          <a:bodyPr>
            <a:spAutoFit/>
          </a:bodyPr>
          <a:lstStyle/>
          <a:p>
            <a:r>
              <a:rPr lang="en-US" altLang="zh-CN" dirty="0">
                <a:hlinkClick r:id="rId3"/>
              </a:rPr>
              <a:t>https://blog.csdn.net/weixin_44566643/article/details/94871461</a:t>
            </a:r>
            <a:endParaRPr lang="zh-CN" altLang="en-US" dirty="0"/>
          </a:p>
        </p:txBody>
      </p:sp>
    </p:spTree>
    <p:extLst>
      <p:ext uri="{BB962C8B-B14F-4D97-AF65-F5344CB8AC3E}">
        <p14:creationId xmlns:p14="http://schemas.microsoft.com/office/powerpoint/2010/main" val="207767486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54766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典型的科学计算流程</a:t>
            </a:r>
            <a:endParaRPr lang="en-US" altLang="zh-CN" dirty="0">
              <a:effectLst/>
            </a:endParaRPr>
          </a:p>
        </p:txBody>
      </p:sp>
      <p:pic>
        <p:nvPicPr>
          <p:cNvPr id="2" name="图片 1">
            <a:extLst>
              <a:ext uri="{FF2B5EF4-FFF2-40B4-BE49-F238E27FC236}">
                <a16:creationId xmlns:a16="http://schemas.microsoft.com/office/drawing/2014/main" id="{FAA82A89-7A6F-4B8D-87BD-B0A96BF9CC7A}"/>
              </a:ext>
            </a:extLst>
          </p:cNvPr>
          <p:cNvPicPr>
            <a:picLocks noChangeAspect="1"/>
          </p:cNvPicPr>
          <p:nvPr/>
        </p:nvPicPr>
        <p:blipFill>
          <a:blip r:embed="rId2"/>
          <a:stretch>
            <a:fillRect/>
          </a:stretch>
        </p:blipFill>
        <p:spPr>
          <a:xfrm>
            <a:off x="251519" y="1124744"/>
            <a:ext cx="8748573" cy="5400600"/>
          </a:xfrm>
          <a:prstGeom prst="rect">
            <a:avLst/>
          </a:prstGeom>
        </p:spPr>
      </p:pic>
    </p:spTree>
    <p:extLst>
      <p:ext uri="{BB962C8B-B14F-4D97-AF65-F5344CB8AC3E}">
        <p14:creationId xmlns:p14="http://schemas.microsoft.com/office/powerpoint/2010/main" val="2482801703"/>
      </p:ext>
    </p:extLst>
  </p:cSld>
  <p:clrMapOvr>
    <a:masterClrMapping/>
  </p:clrMapOvr>
  <p:transition/>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20784</TotalTime>
  <Words>1582</Words>
  <Application>Microsoft Office PowerPoint</Application>
  <PresentationFormat>全屏显示(4:3)</PresentationFormat>
  <Paragraphs>271</Paragraphs>
  <Slides>29</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黑体</vt:lpstr>
      <vt:lpstr>华文细黑</vt:lpstr>
      <vt:lpstr>宋体</vt:lpstr>
      <vt:lpstr>微软雅黑</vt:lpstr>
      <vt:lpstr>Arial</vt:lpstr>
      <vt:lpstr>Calibri</vt:lpstr>
      <vt:lpstr>Courier New</vt:lpstr>
      <vt:lpstr>Symbol</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xudengfeng</cp:lastModifiedBy>
  <cp:revision>1003</cp:revision>
  <cp:lastPrinted>2016-03-19T09:39:55Z</cp:lastPrinted>
  <dcterms:created xsi:type="dcterms:W3CDTF">2013-03-26T02:34:50Z</dcterms:created>
  <dcterms:modified xsi:type="dcterms:W3CDTF">2022-03-20T10:52:48Z</dcterms:modified>
</cp:coreProperties>
</file>