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ho\Desktop\Wolt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7DE4-4ECC-89E6-6ADF098514F6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7DE4-4ECC-89E6-6ADF098514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Sheet1!$O$14:$P$14</c:f>
              <c:strCache>
                <c:ptCount val="2"/>
                <c:pt idx="0">
                  <c:v>Valid Payment Method</c:v>
                </c:pt>
                <c:pt idx="1">
                  <c:v>No Valid Payment Method</c:v>
                </c:pt>
              </c:strCache>
            </c:strRef>
          </c:cat>
          <c:val>
            <c:numRef>
              <c:f>Sheet1!$O$15:$P$15</c:f>
              <c:numCache>
                <c:formatCode>General</c:formatCode>
                <c:ptCount val="2"/>
                <c:pt idx="0">
                  <c:v>451</c:v>
                </c:pt>
                <c:pt idx="1">
                  <c:v>9504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E4-4ECC-89E6-6ADF098514F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Sheet1!$E$3</c:f>
              <c:strCache>
                <c:ptCount val="1"/>
                <c:pt idx="0">
                  <c:v>Total_Purchases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60EC-4AE5-BBB5-6196D47FD8D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60EC-4AE5-BBB5-6196D47FD8DC}"/>
              </c:ext>
            </c:extLst>
          </c:dPt>
          <c:dPt>
            <c:idx val="2"/>
            <c:bubble3D val="0"/>
            <c:spPr>
              <a:solidFill>
                <a:srgbClr val="008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60EC-4AE5-BBB5-6196D47FD8DC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60EC-4AE5-BBB5-6196D47FD8DC}"/>
              </c:ext>
            </c:extLst>
          </c:dPt>
          <c:dPt>
            <c:idx val="4"/>
            <c:bubble3D val="0"/>
            <c:spPr>
              <a:solidFill>
                <a:schemeClr val="bg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60EC-4AE5-BBB5-6196D47FD8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Sheet1!$D$4:$D$8</c:f>
              <c:strCache>
                <c:ptCount val="5"/>
                <c:pt idx="0">
                  <c:v>Restaurant</c:v>
                </c:pt>
                <c:pt idx="1">
                  <c:v>Retail Store</c:v>
                </c:pt>
                <c:pt idx="2">
                  <c:v>Grocery</c:v>
                </c:pt>
                <c:pt idx="3">
                  <c:v>General Merchandise</c:v>
                </c:pt>
                <c:pt idx="4">
                  <c:v>Pet Supplies</c:v>
                </c:pt>
              </c:strCache>
            </c:strRef>
          </c:cat>
          <c:val>
            <c:numRef>
              <c:f>Sheet1!$E$4:$E$8</c:f>
              <c:numCache>
                <c:formatCode>General</c:formatCode>
                <c:ptCount val="5"/>
                <c:pt idx="0">
                  <c:v>44692</c:v>
                </c:pt>
                <c:pt idx="1">
                  <c:v>14525</c:v>
                </c:pt>
                <c:pt idx="2">
                  <c:v>12707</c:v>
                </c:pt>
                <c:pt idx="3">
                  <c:v>1442</c:v>
                </c:pt>
                <c:pt idx="4">
                  <c:v>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0EC-4AE5-BBB5-6196D47FD8D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Sheet1!$M$3</c:f>
              <c:strCache>
                <c:ptCount val="1"/>
                <c:pt idx="0">
                  <c:v>User Purchases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599B-4D3D-8B3E-6FEA33F8681A}"/>
              </c:ext>
            </c:extLst>
          </c:dPt>
          <c:dPt>
            <c:idx val="1"/>
            <c:invertIfNegative val="0"/>
            <c:bubble3D val="0"/>
            <c:spPr>
              <a:solidFill>
                <a:srgbClr val="FF993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599B-4D3D-8B3E-6FEA33F8681A}"/>
              </c:ext>
            </c:extLst>
          </c:dPt>
          <c:dPt>
            <c:idx val="2"/>
            <c:invertIfNegative val="0"/>
            <c:bubble3D val="0"/>
            <c:spPr>
              <a:solidFill>
                <a:srgbClr val="008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599B-4D3D-8B3E-6FEA33F8681A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599B-4D3D-8B3E-6FEA33F8681A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599B-4D3D-8B3E-6FEA33F868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Sheet1!$L$4:$L$8</c:f>
              <c:strCache>
                <c:ptCount val="5"/>
                <c:pt idx="0">
                  <c:v>Restaurant</c:v>
                </c:pt>
                <c:pt idx="1">
                  <c:v>Retail Store</c:v>
                </c:pt>
                <c:pt idx="2">
                  <c:v>Grocery</c:v>
                </c:pt>
                <c:pt idx="3">
                  <c:v>General Merchandise</c:v>
                </c:pt>
                <c:pt idx="4">
                  <c:v>Pet Supplies</c:v>
                </c:pt>
              </c:strCache>
            </c:strRef>
          </c:cat>
          <c:val>
            <c:numRef>
              <c:f>Sheet1!$M$4:$M$8</c:f>
              <c:numCache>
                <c:formatCode>0.00%</c:formatCode>
                <c:ptCount val="5"/>
                <c:pt idx="0" formatCode="0%">
                  <c:v>1</c:v>
                </c:pt>
                <c:pt idx="1">
                  <c:v>0.15429999999999999</c:v>
                </c:pt>
                <c:pt idx="2">
                  <c:v>0.13439999999999999</c:v>
                </c:pt>
                <c:pt idx="3">
                  <c:v>0.11990000000000001</c:v>
                </c:pt>
                <c:pt idx="4">
                  <c:v>1.4500000000000001E-2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99B-4D3D-8B3E-6FEA33F868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313465887"/>
        <c:axId val="313455807"/>
      </c:barChart>
      <c:catAx>
        <c:axId val="3134658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455807"/>
        <c:crosses val="autoZero"/>
        <c:auto val="1"/>
        <c:lblAlgn val="ctr"/>
        <c:lblOffset val="100"/>
        <c:noMultiLvlLbl val="0"/>
      </c:catAx>
      <c:valAx>
        <c:axId val="313455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465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6526A-6A94-40CA-866C-FCB0A75A3861}" type="datetimeFigureOut">
              <a:rPr lang="en-SG" smtClean="0"/>
              <a:t>11/4/2025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9E86C-48BB-48A2-B513-5ED74E17FC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6194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9E86C-48BB-48A2-B513-5ED74E17FCA1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734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6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936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987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76856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987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666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4909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34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3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12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5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719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3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8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4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37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0D35-54EF-0578-61A1-3475DBCE5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Wolt Data Analysis Presentation</a:t>
            </a: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1026" name="Picture 2" descr="The Hub | Wolt (DK)">
            <a:extLst>
              <a:ext uri="{FF2B5EF4-FFF2-40B4-BE49-F238E27FC236}">
                <a16:creationId xmlns:a16="http://schemas.microsoft.com/office/drawing/2014/main" id="{35227DB4-72BF-CB17-979C-11552CCD2B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5" t="35290" r="10056" b="34564"/>
          <a:stretch/>
        </p:blipFill>
        <p:spPr bwMode="auto">
          <a:xfrm>
            <a:off x="7957260" y="858755"/>
            <a:ext cx="2227634" cy="86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8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6B25C-7321-1A3F-09B5-3AD47C1B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55" y="605658"/>
            <a:ext cx="4676307" cy="1208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Proportion of Users by Preferred Device</a:t>
            </a:r>
          </a:p>
        </p:txBody>
      </p:sp>
      <p:sp>
        <p:nvSpPr>
          <p:cNvPr id="2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C6C1C6-876D-91BE-EF32-4D3B984044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5560343" y="1416818"/>
            <a:ext cx="6606691" cy="4079630"/>
          </a:xfrm>
          <a:prstGeom prst="rect">
            <a:avLst/>
          </a:prstGeom>
          <a:effectLst/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670E27-4295-0247-159D-2E2AD38657E7}"/>
              </a:ext>
            </a:extLst>
          </p:cNvPr>
          <p:cNvSpPr txBox="1"/>
          <p:nvPr/>
        </p:nvSpPr>
        <p:spPr>
          <a:xfrm>
            <a:off x="441958" y="2261725"/>
            <a:ext cx="481801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dirty="0">
                <a:solidFill>
                  <a:schemeClr val="bg1"/>
                </a:solidFill>
                <a:ea typeface="+mj-ea"/>
                <a:cs typeface="+mj-cs"/>
              </a:rPr>
              <a:t>- 44.3% of users use iOS devices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2000" dirty="0">
              <a:solidFill>
                <a:schemeClr val="bg1"/>
              </a:solidFill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dirty="0">
                <a:solidFill>
                  <a:schemeClr val="bg1"/>
                </a:solidFill>
                <a:ea typeface="+mj-ea"/>
                <a:cs typeface="+mj-cs"/>
              </a:rPr>
              <a:t>- 38.4% of users use Android devices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bg1"/>
              </a:solidFill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dirty="0">
                <a:solidFill>
                  <a:schemeClr val="bg1"/>
                </a:solidFill>
                <a:ea typeface="+mj-ea"/>
                <a:cs typeface="+mj-cs"/>
              </a:rPr>
              <a:t>- 16.9% of users use Web devices (PC)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bg1"/>
              </a:solidFill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dirty="0">
                <a:solidFill>
                  <a:schemeClr val="bg1"/>
                </a:solidFill>
                <a:ea typeface="+mj-ea"/>
                <a:cs typeface="+mj-cs"/>
              </a:rPr>
              <a:t>- 0.3% of users use other devices.</a:t>
            </a:r>
          </a:p>
        </p:txBody>
      </p:sp>
    </p:spTree>
    <p:extLst>
      <p:ext uri="{BB962C8B-B14F-4D97-AF65-F5344CB8AC3E}">
        <p14:creationId xmlns:p14="http://schemas.microsoft.com/office/powerpoint/2010/main" val="1153490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C404-9DF7-B8C5-0002-38EEB408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3" y="269397"/>
            <a:ext cx="12054023" cy="118872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How Device Preference Drives iOS, Android and Web Purchases</a:t>
            </a: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4BB665AE-A408-6A6D-7A83-8662FEAED0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091386"/>
              </p:ext>
            </p:extLst>
          </p:nvPr>
        </p:nvGraphicFramePr>
        <p:xfrm>
          <a:off x="4453411" y="1705846"/>
          <a:ext cx="7729730" cy="3073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946">
                  <a:extLst>
                    <a:ext uri="{9D8B030D-6E8A-4147-A177-3AD203B41FA5}">
                      <a16:colId xmlns:a16="http://schemas.microsoft.com/office/drawing/2014/main" val="2183466796"/>
                    </a:ext>
                  </a:extLst>
                </a:gridCol>
                <a:gridCol w="1070794">
                  <a:extLst>
                    <a:ext uri="{9D8B030D-6E8A-4147-A177-3AD203B41FA5}">
                      <a16:colId xmlns:a16="http://schemas.microsoft.com/office/drawing/2014/main" val="3677691812"/>
                    </a:ext>
                  </a:extLst>
                </a:gridCol>
                <a:gridCol w="1663430">
                  <a:extLst>
                    <a:ext uri="{9D8B030D-6E8A-4147-A177-3AD203B41FA5}">
                      <a16:colId xmlns:a16="http://schemas.microsoft.com/office/drawing/2014/main" val="1407331977"/>
                    </a:ext>
                  </a:extLst>
                </a:gridCol>
                <a:gridCol w="1731524">
                  <a:extLst>
                    <a:ext uri="{9D8B030D-6E8A-4147-A177-3AD203B41FA5}">
                      <a16:colId xmlns:a16="http://schemas.microsoft.com/office/drawing/2014/main" val="551215334"/>
                    </a:ext>
                  </a:extLst>
                </a:gridCol>
                <a:gridCol w="1718036">
                  <a:extLst>
                    <a:ext uri="{9D8B030D-6E8A-4147-A177-3AD203B41FA5}">
                      <a16:colId xmlns:a16="http://schemas.microsoft.com/office/drawing/2014/main" val="823574169"/>
                    </a:ext>
                  </a:extLst>
                </a:gridCol>
              </a:tblGrid>
              <a:tr h="90318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SG" dirty="0">
                          <a:effectLst/>
                        </a:rPr>
                        <a:t>Preferred Device</a:t>
                      </a:r>
                    </a:p>
                  </a:txBody>
                  <a:tcPr marL="45720" marR="45720" marB="228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SG" dirty="0">
                          <a:effectLst/>
                        </a:rPr>
                        <a:t>User Count</a:t>
                      </a:r>
                    </a:p>
                  </a:txBody>
                  <a:tcPr marL="45720" marR="45720" marB="228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SG" dirty="0">
                          <a:effectLst/>
                        </a:rPr>
                        <a:t>Total iOS Purchases</a:t>
                      </a:r>
                    </a:p>
                  </a:txBody>
                  <a:tcPr marL="45720" marR="45720" marB="228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SG" dirty="0">
                          <a:effectLst/>
                        </a:rPr>
                        <a:t>Total Web Purchases</a:t>
                      </a:r>
                    </a:p>
                  </a:txBody>
                  <a:tcPr marL="45720" marR="45720" marB="228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SG" dirty="0">
                          <a:effectLst/>
                        </a:rPr>
                        <a:t>Total Android Purchases</a:t>
                      </a:r>
                    </a:p>
                  </a:txBody>
                  <a:tcPr marL="45720" marR="45720" marB="22860" anchor="ctr"/>
                </a:tc>
                <a:extLst>
                  <a:ext uri="{0D108BD9-81ED-4DB2-BD59-A6C34878D82A}">
                    <a16:rowId xmlns:a16="http://schemas.microsoft.com/office/drawing/2014/main" val="438230481"/>
                  </a:ext>
                </a:extLst>
              </a:tr>
              <a:tr h="54265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SG" sz="1600" dirty="0">
                          <a:solidFill>
                            <a:srgbClr val="FF0000"/>
                          </a:solidFill>
                          <a:effectLst/>
                        </a:rPr>
                        <a:t>iOS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SG" sz="1600" dirty="0">
                          <a:effectLst/>
                        </a:rPr>
                        <a:t>9,747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SG" sz="1600" dirty="0">
                          <a:effectLst/>
                        </a:rPr>
                        <a:t>30,019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SG" sz="1600" dirty="0">
                          <a:effectLst/>
                        </a:rPr>
                        <a:t>1,134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SG" sz="1600" dirty="0">
                          <a:effectLst/>
                        </a:rPr>
                        <a:t>563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552293995"/>
                  </a:ext>
                </a:extLst>
              </a:tr>
              <a:tr h="54265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SG" sz="1600" dirty="0">
                          <a:solidFill>
                            <a:srgbClr val="00B050"/>
                          </a:solidFill>
                          <a:effectLst/>
                        </a:rPr>
                        <a:t>Android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SG" sz="1600" dirty="0">
                          <a:effectLst/>
                        </a:rPr>
                        <a:t>8,448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SG" sz="1600">
                          <a:effectLst/>
                        </a:rPr>
                        <a:t>934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SG" sz="1600">
                          <a:effectLst/>
                        </a:rPr>
                        <a:t>983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SG" sz="1600" dirty="0">
                          <a:effectLst/>
                        </a:rPr>
                        <a:t>22,967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258779162"/>
                  </a:ext>
                </a:extLst>
              </a:tr>
              <a:tr h="54265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SG" sz="1600" dirty="0">
                          <a:solidFill>
                            <a:srgbClr val="7030A0"/>
                          </a:solidFill>
                          <a:effectLst/>
                        </a:rPr>
                        <a:t>Web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SG" sz="1600" dirty="0">
                          <a:effectLst/>
                        </a:rPr>
                        <a:t>3,715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SG" sz="1600" dirty="0">
                          <a:effectLst/>
                        </a:rPr>
                        <a:t>3,934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SG" sz="1600" dirty="0">
                          <a:effectLst/>
                        </a:rPr>
                        <a:t>10,590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SG" sz="1600" dirty="0">
                          <a:effectLst/>
                        </a:rPr>
                        <a:t>2,416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1490639546"/>
                  </a:ext>
                </a:extLst>
              </a:tr>
              <a:tr h="54265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SG" sz="1600" dirty="0">
                          <a:effectLst/>
                        </a:rPr>
                        <a:t>Grand Total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SG" sz="1600" dirty="0">
                          <a:effectLst/>
                        </a:rPr>
                        <a:t>21,983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SG" sz="1600" dirty="0">
                          <a:effectLst/>
                        </a:rPr>
                        <a:t>34,887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SG" sz="1600" dirty="0">
                          <a:effectLst/>
                        </a:rPr>
                        <a:t>12,708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SG" sz="1600" dirty="0">
                          <a:effectLst/>
                        </a:rPr>
                        <a:t>25,946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896371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C96EEC-BEC6-689A-F006-91C16BBAAA28}"/>
              </a:ext>
            </a:extLst>
          </p:cNvPr>
          <p:cNvSpPr txBox="1"/>
          <p:nvPr/>
        </p:nvSpPr>
        <p:spPr>
          <a:xfrm>
            <a:off x="153238" y="1705846"/>
            <a:ext cx="37211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Device Loyalty: </a:t>
            </a:r>
          </a:p>
          <a:p>
            <a:r>
              <a:rPr lang="en-US" sz="2000" dirty="0"/>
              <a:t>- iOS: 94.6%</a:t>
            </a:r>
            <a:r>
              <a:rPr lang="en-SG" sz="2000" dirty="0"/>
              <a:t> on iOS</a:t>
            </a:r>
            <a:endParaRPr lang="en-US" sz="2000" dirty="0"/>
          </a:p>
          <a:p>
            <a:r>
              <a:rPr lang="en-US" sz="2000" dirty="0"/>
              <a:t>- Android: 92.3%</a:t>
            </a:r>
            <a:r>
              <a:rPr lang="en-SG" sz="2000" dirty="0"/>
              <a:t> on Android</a:t>
            </a:r>
            <a:endParaRPr lang="en-US" sz="2000" dirty="0"/>
          </a:p>
          <a:p>
            <a:r>
              <a:rPr lang="en-US" sz="2000" dirty="0"/>
              <a:t>- Web: 62.5%</a:t>
            </a:r>
            <a:r>
              <a:rPr lang="en-SG" sz="2000" dirty="0"/>
              <a:t> on the Web</a:t>
            </a:r>
          </a:p>
          <a:p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E3C8E5-DF1D-F153-F346-F13DF2B93803}"/>
              </a:ext>
            </a:extLst>
          </p:cNvPr>
          <p:cNvSpPr txBox="1"/>
          <p:nvPr/>
        </p:nvSpPr>
        <p:spPr>
          <a:xfrm>
            <a:off x="180629" y="4500890"/>
            <a:ext cx="443746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Cross-Device Purchasing:</a:t>
            </a:r>
          </a:p>
          <a:p>
            <a:r>
              <a:rPr lang="en-US" sz="2000" dirty="0"/>
              <a:t>- iOS and Android: 5-7% buy on non-preferred devices.</a:t>
            </a:r>
            <a:endParaRPr lang="en-US" sz="2000" b="1" dirty="0"/>
          </a:p>
          <a:p>
            <a:r>
              <a:rPr lang="en-US" sz="2000" dirty="0"/>
              <a:t>- Web: 3,934 iOS and 2,416 Android purchases.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551746-F860-140C-50DE-51FC29728046}"/>
              </a:ext>
            </a:extLst>
          </p:cNvPr>
          <p:cNvSpPr txBox="1"/>
          <p:nvPr/>
        </p:nvSpPr>
        <p:spPr>
          <a:xfrm>
            <a:off x="8444244" y="4779652"/>
            <a:ext cx="4462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*removed ‘Others’ as it contains negligible data</a:t>
            </a:r>
            <a:endParaRPr lang="en-SG" sz="1200" dirty="0"/>
          </a:p>
        </p:txBody>
      </p:sp>
      <p:pic>
        <p:nvPicPr>
          <p:cNvPr id="1030" name="Picture 6" descr="Apple Official Logo transparent PNG - StickPNG">
            <a:extLst>
              <a:ext uri="{FF2B5EF4-FFF2-40B4-BE49-F238E27FC236}">
                <a16:creationId xmlns:a16="http://schemas.microsoft.com/office/drawing/2014/main" id="{053A05A6-8BFD-07C3-CDD3-DE9A7EC03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254" y="2711610"/>
            <a:ext cx="288074" cy="28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droid logo - Free logo icons">
            <a:extLst>
              <a:ext uri="{FF2B5EF4-FFF2-40B4-BE49-F238E27FC236}">
                <a16:creationId xmlns:a16="http://schemas.microsoft.com/office/drawing/2014/main" id="{7D990BB7-FBA4-DD17-AD1E-AB9874043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054" y="3257340"/>
            <a:ext cx="306078" cy="28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eb Logo Vector Art, Icons, and Graphics for Free Download">
            <a:extLst>
              <a:ext uri="{FF2B5EF4-FFF2-40B4-BE49-F238E27FC236}">
                <a16:creationId xmlns:a16="http://schemas.microsoft.com/office/drawing/2014/main" id="{7437D07F-A191-2192-3512-9643154D7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538" y="3803070"/>
            <a:ext cx="287790" cy="27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C53C31-E7FB-7E40-3743-0F016A42659F}"/>
              </a:ext>
            </a:extLst>
          </p:cNvPr>
          <p:cNvSpPr txBox="1"/>
          <p:nvPr/>
        </p:nvSpPr>
        <p:spPr>
          <a:xfrm>
            <a:off x="153238" y="3103146"/>
            <a:ext cx="4393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Purchasing Activity:</a:t>
            </a:r>
          </a:p>
          <a:p>
            <a:r>
              <a:rPr lang="en-US" sz="2000" dirty="0"/>
              <a:t>- iOS: 3.08 purchases/user</a:t>
            </a:r>
          </a:p>
          <a:p>
            <a:r>
              <a:rPr lang="en-US" sz="2000" dirty="0"/>
              <a:t>- Web: 2.85 purchases/user</a:t>
            </a:r>
          </a:p>
          <a:p>
            <a:r>
              <a:rPr lang="en-US" sz="2000" dirty="0"/>
              <a:t>- Android: 2.72 purchases/user</a:t>
            </a:r>
            <a:endParaRPr lang="en-SG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064E9-A54B-9C59-193B-BB1AB66AD0F8}"/>
              </a:ext>
            </a:extLst>
          </p:cNvPr>
          <p:cNvSpPr txBox="1"/>
          <p:nvPr/>
        </p:nvSpPr>
        <p:spPr>
          <a:xfrm>
            <a:off x="4333437" y="4996466"/>
            <a:ext cx="773858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Suggestions</a:t>
            </a:r>
          </a:p>
          <a:p>
            <a:r>
              <a:rPr lang="en-US" sz="2000" i="1" dirty="0"/>
              <a:t>- Focus on </a:t>
            </a:r>
            <a:r>
              <a:rPr lang="en-US" sz="2000" b="1" i="1" dirty="0"/>
              <a:t>mobile optimization</a:t>
            </a:r>
            <a:r>
              <a:rPr lang="en-US" sz="2000" i="1" dirty="0"/>
              <a:t> for iOS &amp; Android due to high loyalty.</a:t>
            </a:r>
          </a:p>
          <a:p>
            <a:r>
              <a:rPr lang="en-US" sz="2000" i="1" dirty="0"/>
              <a:t>- Cross-Device: Seamless experience (e.g., synced accounts, consistent UI) could boost purchases. </a:t>
            </a:r>
            <a:endParaRPr lang="en-SG" sz="2000" i="1" dirty="0"/>
          </a:p>
        </p:txBody>
      </p:sp>
    </p:spTree>
    <p:extLst>
      <p:ext uri="{BB962C8B-B14F-4D97-AF65-F5344CB8AC3E}">
        <p14:creationId xmlns:p14="http://schemas.microsoft.com/office/powerpoint/2010/main" val="304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198D-D122-96C9-55F4-85AF6DF6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85" y="236167"/>
            <a:ext cx="12192000" cy="81442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Purchasing User Insights: </a:t>
            </a:r>
            <a:r>
              <a:rPr lang="en-SG" sz="36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€2.1M across 19 countries</a:t>
            </a:r>
            <a:endParaRPr lang="en-SG" sz="36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D6F2715-CCFE-EB61-7554-380313138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799080"/>
              </p:ext>
            </p:extLst>
          </p:nvPr>
        </p:nvGraphicFramePr>
        <p:xfrm>
          <a:off x="175097" y="1050587"/>
          <a:ext cx="11848290" cy="1010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92834">
                  <a:extLst>
                    <a:ext uri="{9D8B030D-6E8A-4147-A177-3AD203B41FA5}">
                      <a16:colId xmlns:a16="http://schemas.microsoft.com/office/drawing/2014/main" val="2483628747"/>
                    </a:ext>
                  </a:extLst>
                </a:gridCol>
                <a:gridCol w="1536437">
                  <a:extLst>
                    <a:ext uri="{9D8B030D-6E8A-4147-A177-3AD203B41FA5}">
                      <a16:colId xmlns:a16="http://schemas.microsoft.com/office/drawing/2014/main" val="3814259990"/>
                    </a:ext>
                  </a:extLst>
                </a:gridCol>
                <a:gridCol w="1791932">
                  <a:extLst>
                    <a:ext uri="{9D8B030D-6E8A-4147-A177-3AD203B41FA5}">
                      <a16:colId xmlns:a16="http://schemas.microsoft.com/office/drawing/2014/main" val="78376435"/>
                    </a:ext>
                  </a:extLst>
                </a:gridCol>
                <a:gridCol w="2575290">
                  <a:extLst>
                    <a:ext uri="{9D8B030D-6E8A-4147-A177-3AD203B41FA5}">
                      <a16:colId xmlns:a16="http://schemas.microsoft.com/office/drawing/2014/main" val="1010061827"/>
                    </a:ext>
                  </a:extLst>
                </a:gridCol>
                <a:gridCol w="2008089">
                  <a:extLst>
                    <a:ext uri="{9D8B030D-6E8A-4147-A177-3AD203B41FA5}">
                      <a16:colId xmlns:a16="http://schemas.microsoft.com/office/drawing/2014/main" val="188702461"/>
                    </a:ext>
                  </a:extLst>
                </a:gridCol>
                <a:gridCol w="2143708">
                  <a:extLst>
                    <a:ext uri="{9D8B030D-6E8A-4147-A177-3AD203B41FA5}">
                      <a16:colId xmlns:a16="http://schemas.microsoft.com/office/drawing/2014/main" val="3813858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Countries with Purchases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Purchasing Users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Purchase (</a:t>
                      </a:r>
                      <a:r>
                        <a:rPr lang="en-SG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US" dirty="0"/>
                        <a:t>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Avg. Purchase Value (</a:t>
                      </a:r>
                      <a:r>
                        <a:rPr lang="en-SG" sz="18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US"/>
                        <a:t>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Valid Payment Method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 Valid Payment Method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5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19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12,028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2.12M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31.20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7,117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4,911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11267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82AD454-086C-CFF0-725D-45F1A73A077A}"/>
              </a:ext>
            </a:extLst>
          </p:cNvPr>
          <p:cNvSpPr txBox="1"/>
          <p:nvPr/>
        </p:nvSpPr>
        <p:spPr>
          <a:xfrm>
            <a:off x="418289" y="2233985"/>
            <a:ext cx="1139109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Strategic Takeaways </a:t>
            </a:r>
          </a:p>
          <a:p>
            <a:r>
              <a:rPr lang="en-US" sz="2000" b="1" dirty="0"/>
              <a:t>- Expand Reach: </a:t>
            </a:r>
            <a:r>
              <a:rPr lang="en-US" sz="2000" dirty="0"/>
              <a:t>Only 19/59 countries (32%) have purchases – target the remaining 40 with tailored campaigns in local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SG" sz="2000" b="1" dirty="0"/>
              <a:t>- Fix Payment Barriers: </a:t>
            </a:r>
            <a:r>
              <a:rPr lang="en-SG" sz="2000" dirty="0"/>
              <a:t>41% of users (4,911) lack a payment method – simplify payment  setup &amp; add more options.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/>
          </a:p>
          <a:p>
            <a:r>
              <a:rPr lang="en-SG" sz="2000" b="1" dirty="0"/>
              <a:t>- Maintain/Increase Avg. Purchase Value: </a:t>
            </a:r>
            <a:r>
              <a:rPr lang="en-SG" sz="2000" dirty="0"/>
              <a:t>Encourage users to spend more per transaction - recommend related products or free shipping.</a:t>
            </a:r>
            <a:endParaRPr lang="en-SG" sz="2000" b="1" dirty="0"/>
          </a:p>
          <a:p>
            <a:endParaRPr lang="en-SG" sz="2000" dirty="0"/>
          </a:p>
          <a:p>
            <a:r>
              <a:rPr lang="en-US" sz="2000" b="1" dirty="0"/>
              <a:t>- Loyalty Programs: </a:t>
            </a:r>
            <a:r>
              <a:rPr lang="en-US" sz="2000" dirty="0"/>
              <a:t>Reward repeat purchases with points, discounts &amp; exclusive offers to encourage users to spend more.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83751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92210-39D3-47F3-921F-5FFEC8AE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03" y="398834"/>
            <a:ext cx="4845414" cy="12645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Avg. Purchase Value Distribution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2124E-28F4-F106-790C-EC3C17BC1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351" y="1766782"/>
            <a:ext cx="6480463" cy="3953081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8D030-F7BA-7DF2-19C3-58FA3508B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766784"/>
            <a:ext cx="4494427" cy="4457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+mn-lt"/>
              </a:rPr>
              <a:t>Key Takeaways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- Low Spenders Dominate: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Most users' average </a:t>
            </a:r>
            <a:r>
              <a:rPr lang="en-SG" b="0" i="0" dirty="0">
                <a:solidFill>
                  <a:schemeClr val="bg1"/>
                </a:solidFill>
                <a:effectLst/>
                <a:latin typeface="+mn-lt"/>
              </a:rPr>
              <a:t>€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0-</a:t>
            </a:r>
            <a:r>
              <a:rPr lang="en-SG" b="0" i="0" dirty="0">
                <a:solidFill>
                  <a:schemeClr val="bg1"/>
                </a:solidFill>
                <a:effectLst/>
                <a:latin typeface="+mn-lt"/>
              </a:rPr>
              <a:t>€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20, below the </a:t>
            </a:r>
            <a:r>
              <a:rPr lang="en-SG" b="0" i="0" dirty="0">
                <a:solidFill>
                  <a:schemeClr val="bg1"/>
                </a:solidFill>
                <a:effectLst/>
                <a:latin typeface="+mn-lt"/>
              </a:rPr>
              <a:t>€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31.20 mean.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- High Spenders Add Value: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Few users exceed </a:t>
            </a:r>
            <a:r>
              <a:rPr lang="en-SG" b="0" i="0" dirty="0">
                <a:solidFill>
                  <a:schemeClr val="bg1"/>
                </a:solidFill>
                <a:effectLst/>
                <a:latin typeface="+mn-lt"/>
              </a:rPr>
              <a:t>€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100 – retain &amp; upsell to these users.</a:t>
            </a:r>
          </a:p>
          <a:p>
            <a:pPr>
              <a:buFontTx/>
              <a:buChar char="-"/>
            </a:pPr>
            <a:endParaRPr lang="en-US" dirty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- Upsell Opportunity: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Push low spenders to increase spending via bundles or subscriptions.</a:t>
            </a:r>
            <a:endParaRPr lang="en-SG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2661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C49CC-5D73-CE8E-395C-C9C99CDF7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AD41-2F38-0B3D-D1A7-17FDADAF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85" y="236167"/>
            <a:ext cx="12192000" cy="81442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+mn-lt"/>
              </a:rPr>
              <a:t>Converting Non-purchasing Users</a:t>
            </a:r>
            <a:endParaRPr lang="en-SG" sz="36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B6B2445-CE3D-BD79-40E0-E93977D32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981430"/>
              </p:ext>
            </p:extLst>
          </p:nvPr>
        </p:nvGraphicFramePr>
        <p:xfrm>
          <a:off x="1643972" y="1060314"/>
          <a:ext cx="8511705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6199">
                  <a:extLst>
                    <a:ext uri="{9D8B030D-6E8A-4147-A177-3AD203B41FA5}">
                      <a16:colId xmlns:a16="http://schemas.microsoft.com/office/drawing/2014/main" val="3814259990"/>
                    </a:ext>
                  </a:extLst>
                </a:gridCol>
                <a:gridCol w="2772383">
                  <a:extLst>
                    <a:ext uri="{9D8B030D-6E8A-4147-A177-3AD203B41FA5}">
                      <a16:colId xmlns:a16="http://schemas.microsoft.com/office/drawing/2014/main" val="188702461"/>
                    </a:ext>
                  </a:extLst>
                </a:gridCol>
                <a:gridCol w="3103123">
                  <a:extLst>
                    <a:ext uri="{9D8B030D-6E8A-4147-A177-3AD203B41FA5}">
                      <a16:colId xmlns:a16="http://schemas.microsoft.com/office/drawing/2014/main" val="3813858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Non-purchasing Users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 Payment Method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Valid Payment Method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5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9,955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451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9,504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11267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93747E6-840B-62AE-BA0D-DA5A5B5C203C}"/>
              </a:ext>
            </a:extLst>
          </p:cNvPr>
          <p:cNvSpPr txBox="1"/>
          <p:nvPr/>
        </p:nvSpPr>
        <p:spPr>
          <a:xfrm>
            <a:off x="418289" y="2233985"/>
            <a:ext cx="1139109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Strategic Takeaways</a:t>
            </a:r>
            <a:endParaRPr lang="en-US" sz="2000" dirty="0"/>
          </a:p>
          <a:p>
            <a:r>
              <a:rPr lang="en-US" sz="2000" b="1" dirty="0"/>
              <a:t>- Boost Engagement</a:t>
            </a:r>
            <a:r>
              <a:rPr lang="en-US" sz="2000" dirty="0"/>
              <a:t>: Target the 451 users with payment methods using </a:t>
            </a:r>
            <a:r>
              <a:rPr lang="en-US" sz="2000" b="1" dirty="0"/>
              <a:t>re-engagement campaigns</a:t>
            </a:r>
            <a:r>
              <a:rPr lang="en-US" sz="2000" dirty="0"/>
              <a:t> &amp; personalized offers.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r>
              <a:rPr lang="en-US" sz="2000" b="1" dirty="0"/>
              <a:t>- Provide Immediate Guidance</a:t>
            </a:r>
            <a:r>
              <a:rPr lang="en-US" sz="2000" dirty="0"/>
              <a:t>: Reduce onboarding friction with </a:t>
            </a:r>
            <a:r>
              <a:rPr lang="en-US" sz="2000" b="1" dirty="0"/>
              <a:t>in-app tutorials &amp; tooltips </a:t>
            </a:r>
            <a:r>
              <a:rPr lang="en-US" sz="2000" dirty="0"/>
              <a:t>to guide first actions.</a:t>
            </a:r>
          </a:p>
          <a:p>
            <a:endParaRPr lang="en-US" sz="2000" dirty="0"/>
          </a:p>
          <a:p>
            <a:r>
              <a:rPr lang="en-US" sz="2000" b="1" dirty="0"/>
              <a:t>- Investigate Browsing </a:t>
            </a:r>
            <a:r>
              <a:rPr lang="en-US" sz="2000" b="1" dirty="0" err="1"/>
              <a:t>Behaviour</a:t>
            </a:r>
            <a:r>
              <a:rPr lang="en-US" sz="2000" b="1" dirty="0"/>
              <a:t>: </a:t>
            </a:r>
            <a:r>
              <a:rPr lang="en-US" sz="2000" dirty="0"/>
              <a:t>Analyze app </a:t>
            </a:r>
            <a:r>
              <a:rPr lang="en-US" sz="2000" b="1" dirty="0"/>
              <a:t>usage duration</a:t>
            </a:r>
            <a:r>
              <a:rPr lang="en-US" sz="2000" dirty="0"/>
              <a:t> to identify users waiting for better deals.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392A6FE-DC70-AEEF-8CA8-D1A9D06FAB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72055"/>
              </p:ext>
            </p:extLst>
          </p:nvPr>
        </p:nvGraphicFramePr>
        <p:xfrm>
          <a:off x="7892717" y="5021179"/>
          <a:ext cx="3880994" cy="1688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775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3F30-4D45-68B6-3708-2B36F402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460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Purchase Trends by Store-type</a:t>
            </a:r>
            <a:endParaRPr lang="en-SG" sz="36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572BEC-506E-8541-AD78-69295F52DB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282199"/>
              </p:ext>
            </p:extLst>
          </p:nvPr>
        </p:nvGraphicFramePr>
        <p:xfrm>
          <a:off x="6346519" y="1614791"/>
          <a:ext cx="5777387" cy="3628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1E483E-731A-ED49-2CEF-83B08997BA35}"/>
              </a:ext>
            </a:extLst>
          </p:cNvPr>
          <p:cNvSpPr txBox="1"/>
          <p:nvPr/>
        </p:nvSpPr>
        <p:spPr>
          <a:xfrm>
            <a:off x="243191" y="1702340"/>
            <a:ext cx="61033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/>
              <a:t>Insights</a:t>
            </a:r>
          </a:p>
          <a:p>
            <a:r>
              <a:rPr lang="en-US" altLang="en-US" sz="2000" dirty="0"/>
              <a:t>- Restaurant purchases dominate at 60.77%, making them the largest category. </a:t>
            </a:r>
          </a:p>
          <a:p>
            <a:pPr marL="342900" indent="-342900">
              <a:buFontTx/>
              <a:buChar char="-"/>
            </a:pPr>
            <a:endParaRPr lang="en-US" altLang="en-US" sz="2000" dirty="0"/>
          </a:p>
          <a:p>
            <a:r>
              <a:rPr lang="en-US" altLang="en-US" sz="2000" dirty="0"/>
              <a:t>- Retail-store and Grocery together account for 37% of purchases. </a:t>
            </a:r>
          </a:p>
          <a:p>
            <a:endParaRPr lang="en-US" altLang="en-US" sz="2000" dirty="0"/>
          </a:p>
          <a:p>
            <a:r>
              <a:rPr lang="en-US" altLang="en-US" sz="2000" dirty="0"/>
              <a:t>- General-merchandise and Pet-supplies are </a:t>
            </a:r>
            <a:r>
              <a:rPr lang="en-US" altLang="en-US" sz="2000" b="1" dirty="0"/>
              <a:t>niche</a:t>
            </a:r>
            <a:r>
              <a:rPr lang="en-US" altLang="en-US" sz="2000" dirty="0"/>
              <a:t>, contributing less than 2.5% combined.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45A4AD-C9D5-054C-373F-7A4C9F2B81D5}"/>
              </a:ext>
            </a:extLst>
          </p:cNvPr>
          <p:cNvSpPr txBox="1"/>
          <p:nvPr/>
        </p:nvSpPr>
        <p:spPr>
          <a:xfrm>
            <a:off x="257003" y="5169143"/>
            <a:ext cx="802072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Takeaway</a:t>
            </a:r>
          </a:p>
          <a:p>
            <a:r>
              <a:rPr lang="en-SG" sz="2000" i="1" dirty="0"/>
              <a:t>- Focus marketing efforts on Restaurant partnerships</a:t>
            </a:r>
          </a:p>
          <a:p>
            <a:r>
              <a:rPr lang="en-SG" sz="2000" i="1" dirty="0"/>
              <a:t>- Explore growth opportunities in Retail &amp; Grocery sectors.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2009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8E4F-41C6-E7C2-3DFE-52CB0AE1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4650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User Purchase </a:t>
            </a:r>
            <a:r>
              <a:rPr lang="en-US" sz="3600" dirty="0" err="1">
                <a:solidFill>
                  <a:schemeClr val="tx1"/>
                </a:solidFill>
              </a:rPr>
              <a:t>Behaviour</a:t>
            </a:r>
            <a:r>
              <a:rPr lang="en-US" sz="3600" dirty="0">
                <a:solidFill>
                  <a:schemeClr val="tx1"/>
                </a:solidFill>
              </a:rPr>
              <a:t> by Store-type</a:t>
            </a:r>
            <a:endParaRPr lang="en-S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50D8B-C291-1748-2126-F6435D9F9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35" y="1695607"/>
            <a:ext cx="5948455" cy="3022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n-lt"/>
              </a:rPr>
              <a:t>Insights</a:t>
            </a:r>
            <a:br>
              <a:rPr lang="en-US" sz="2400" b="1" dirty="0">
                <a:latin typeface="+mn-lt"/>
              </a:rPr>
            </a:br>
            <a:r>
              <a:rPr lang="en-US" sz="2400" dirty="0">
                <a:latin typeface="+mn-lt"/>
              </a:rPr>
              <a:t>- </a:t>
            </a:r>
            <a:r>
              <a:rPr lang="en-US" dirty="0">
                <a:latin typeface="+mn-lt"/>
                <a:ea typeface="+mn-ea"/>
                <a:cs typeface="+mn-cs"/>
              </a:rPr>
              <a:t>All purchasing users have purchased from restaurants.</a:t>
            </a:r>
          </a:p>
          <a:p>
            <a:pPr marL="0" indent="0">
              <a:buNone/>
            </a:pPr>
            <a:r>
              <a:rPr lang="en-US" dirty="0">
                <a:latin typeface="+mn-lt"/>
                <a:ea typeface="+mn-ea"/>
                <a:cs typeface="+mn-cs"/>
              </a:rPr>
              <a:t>- Around 12- 15% of purchasing users have purchased from General Merchandise, Grocery &amp; Retail Store.</a:t>
            </a:r>
          </a:p>
          <a:p>
            <a:pPr marL="0" indent="0">
              <a:buNone/>
            </a:pPr>
            <a:r>
              <a:rPr lang="en-US" dirty="0">
                <a:latin typeface="+mn-lt"/>
                <a:ea typeface="+mn-ea"/>
                <a:cs typeface="+mn-cs"/>
              </a:rPr>
              <a:t>- 1.45% of purchasing users purchased from Per Supplies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SG" sz="2400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E7E19B8-B1B9-3B8A-3067-BA12F2B084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4877278"/>
              </p:ext>
            </p:extLst>
          </p:nvPr>
        </p:nvGraphicFramePr>
        <p:xfrm>
          <a:off x="6370655" y="1617785"/>
          <a:ext cx="5821345" cy="3548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6B7CFC5-B162-8AE9-E369-55CCFD2147BF}"/>
              </a:ext>
            </a:extLst>
          </p:cNvPr>
          <p:cNvSpPr txBox="1"/>
          <p:nvPr/>
        </p:nvSpPr>
        <p:spPr>
          <a:xfrm>
            <a:off x="238335" y="5169127"/>
            <a:ext cx="109105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b="1" dirty="0"/>
              <a:t>Takeaway</a:t>
            </a:r>
          </a:p>
          <a:p>
            <a:r>
              <a:rPr lang="en-SG" sz="2000" i="1" dirty="0"/>
              <a:t>- Volt is most associated with finding restaurants, with it being fully utilised.</a:t>
            </a:r>
          </a:p>
          <a:p>
            <a:r>
              <a:rPr lang="en-SG" sz="2000" i="1" dirty="0"/>
              <a:t>- While </a:t>
            </a:r>
            <a:r>
              <a:rPr lang="en-US" sz="2000" i="1" dirty="0">
                <a:latin typeface="+mn-lt"/>
                <a:ea typeface="+mn-ea"/>
                <a:cs typeface="+mn-cs"/>
              </a:rPr>
              <a:t>General Merchandise, Grocery &amp; Retail Store</a:t>
            </a:r>
            <a:r>
              <a:rPr lang="en-SG" sz="2000" i="1" dirty="0"/>
              <a:t> utilisation is somewhat lacking.</a:t>
            </a:r>
          </a:p>
        </p:txBody>
      </p:sp>
    </p:spTree>
    <p:extLst>
      <p:ext uri="{BB962C8B-B14F-4D97-AF65-F5344CB8AC3E}">
        <p14:creationId xmlns:p14="http://schemas.microsoft.com/office/powerpoint/2010/main" val="422161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8602-1F11-5577-4014-4FC6F0D4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35" y="452718"/>
            <a:ext cx="4983483" cy="99059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</a:rPr>
              <a:t>Time to First Purchase </a:t>
            </a:r>
            <a:r>
              <a:rPr lang="en-US" sz="1600" b="1" dirty="0">
                <a:solidFill>
                  <a:schemeClr val="tx1"/>
                </a:solidFill>
                <a:latin typeface="+mn-lt"/>
              </a:rPr>
              <a:t>(From Registration Date to First Purchase Date) </a:t>
            </a:r>
            <a:br>
              <a:rPr lang="en-US" sz="1600" b="1" dirty="0">
                <a:latin typeface="+mn-lt"/>
              </a:rPr>
            </a:br>
            <a:endParaRPr lang="en-SG" sz="3600" dirty="0">
              <a:solidFill>
                <a:schemeClr val="tx1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SG"/>
          </a:p>
        </p:txBody>
      </p:sp>
      <p:sp>
        <p:nvSpPr>
          <p:cNvPr id="56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265F95-36ED-8112-D087-68A759AEE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739" y="1521296"/>
            <a:ext cx="6330642" cy="3861692"/>
          </a:xfrm>
          <a:prstGeom prst="rect">
            <a:avLst/>
          </a:prstGeom>
          <a:effectLst/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0510AC-45B0-348E-D0E4-4B624CCC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64" y="1641986"/>
            <a:ext cx="5189321" cy="2268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n-lt"/>
              </a:rPr>
              <a:t>Insights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- Min: 0 days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- Median: 1 day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- Mean: </a:t>
            </a:r>
            <a:r>
              <a:rPr lang="en-US" dirty="0">
                <a:solidFill>
                  <a:srgbClr val="FFC000"/>
                </a:solidFill>
                <a:latin typeface="+mn-lt"/>
              </a:rPr>
              <a:t>68.4 days (far from the median)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- Max: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424 days (over a year)</a:t>
            </a:r>
            <a:endParaRPr lang="en-SG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9" name="Graphic 8" descr="Monthly calendar with solid fill">
            <a:extLst>
              <a:ext uri="{FF2B5EF4-FFF2-40B4-BE49-F238E27FC236}">
                <a16:creationId xmlns:a16="http://schemas.microsoft.com/office/drawing/2014/main" id="{2B20C434-88D8-2825-E206-6ADF4ACDC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2698" y="1331437"/>
            <a:ext cx="1321274" cy="1321274"/>
          </a:xfrm>
          <a:prstGeom prst="rect">
            <a:avLst/>
          </a:prstGeom>
          <a:effectLst/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39740520-97B8-5E56-70D0-CE3374CD86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11462" y="4693595"/>
            <a:ext cx="209145" cy="209145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5BA9E0AA-00B7-D6CB-807C-6F1E482E42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85667" y="4693595"/>
            <a:ext cx="209145" cy="2091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81C6A2-D063-D7FD-9C71-B61000C99C4B}"/>
              </a:ext>
            </a:extLst>
          </p:cNvPr>
          <p:cNvSpPr txBox="1"/>
          <p:nvPr/>
        </p:nvSpPr>
        <p:spPr>
          <a:xfrm>
            <a:off x="105064" y="3910519"/>
            <a:ext cx="510215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Takeaways</a:t>
            </a:r>
          </a:p>
          <a:p>
            <a:r>
              <a:rPr lang="en-SG" sz="2000" dirty="0"/>
              <a:t>- Most users purchased within the first week</a:t>
            </a:r>
          </a:p>
          <a:p>
            <a:r>
              <a:rPr lang="en-SG" sz="2000" dirty="0"/>
              <a:t>- A smaller group of users take significantly longer.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7AE203-3B84-E563-84FA-6B673C6D027A}"/>
              </a:ext>
            </a:extLst>
          </p:cNvPr>
          <p:cNvSpPr txBox="1"/>
          <p:nvPr/>
        </p:nvSpPr>
        <p:spPr>
          <a:xfrm>
            <a:off x="105064" y="5717387"/>
            <a:ext cx="48889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Suggestion</a:t>
            </a:r>
          </a:p>
          <a:p>
            <a:r>
              <a:rPr lang="en-US" sz="2000" dirty="0"/>
              <a:t>- Consider targeted re-engagement strategies 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ED021A-853E-A369-CE19-2B33532BD571}"/>
              </a:ext>
            </a:extLst>
          </p:cNvPr>
          <p:cNvSpPr txBox="1"/>
          <p:nvPr/>
        </p:nvSpPr>
        <p:spPr>
          <a:xfrm>
            <a:off x="5924687" y="5230661"/>
            <a:ext cx="237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*each bar represents 1 week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53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683</TotalTime>
  <Words>690</Words>
  <Application>Microsoft Office PowerPoint</Application>
  <PresentationFormat>Widescreen</PresentationFormat>
  <Paragraphs>121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Century Gothic</vt:lpstr>
      <vt:lpstr>Wingdings 3</vt:lpstr>
      <vt:lpstr>Ion</vt:lpstr>
      <vt:lpstr>Wolt Data Analysis Presentation</vt:lpstr>
      <vt:lpstr>Proportion of Users by Preferred Device</vt:lpstr>
      <vt:lpstr>How Device Preference Drives iOS, Android and Web Purchases</vt:lpstr>
      <vt:lpstr>Purchasing User Insights: €2.1M across 19 countries</vt:lpstr>
      <vt:lpstr>Avg. Purchase Value Distribution</vt:lpstr>
      <vt:lpstr>Converting Non-purchasing Users</vt:lpstr>
      <vt:lpstr>Purchase Trends by Store-type</vt:lpstr>
      <vt:lpstr>User Purchase Behaviour by Store-type</vt:lpstr>
      <vt:lpstr>Time to First Purchase (From Registration Date to First Purchase Date)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 GAVRIEL LIM CHENG LYE</dc:creator>
  <cp:lastModifiedBy>NICHOLAS GAVRIEL LIM CHENG LYE</cp:lastModifiedBy>
  <cp:revision>9</cp:revision>
  <dcterms:created xsi:type="dcterms:W3CDTF">2025-04-07T02:59:15Z</dcterms:created>
  <dcterms:modified xsi:type="dcterms:W3CDTF">2025-04-11T09:23:59Z</dcterms:modified>
</cp:coreProperties>
</file>