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3" r:id="rId6"/>
    <p:sldId id="264" r:id="rId7"/>
    <p:sldId id="265" r:id="rId8"/>
    <p:sldId id="279" r:id="rId9"/>
    <p:sldId id="266" r:id="rId10"/>
    <p:sldId id="267" r:id="rId11"/>
    <p:sldId id="268" r:id="rId12"/>
    <p:sldId id="280" r:id="rId13"/>
    <p:sldId id="281" r:id="rId14"/>
    <p:sldId id="269" r:id="rId15"/>
    <p:sldId id="270" r:id="rId16"/>
    <p:sldId id="271" r:id="rId17"/>
    <p:sldId id="272" r:id="rId18"/>
    <p:sldId id="276" r:id="rId19"/>
    <p:sldId id="277" r:id="rId20"/>
    <p:sldId id="278" r:id="rId2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2423-5F6B-4C43-AC33-A946CD74E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0DE5C568-B0A6-4155-9DC7-829BEF4F3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BA16055-BA16-410C-A52C-DF3D14F00777}"/>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5" name="Footer Placeholder 4">
            <a:extLst>
              <a:ext uri="{FF2B5EF4-FFF2-40B4-BE49-F238E27FC236}">
                <a16:creationId xmlns:a16="http://schemas.microsoft.com/office/drawing/2014/main" id="{4AB345A5-25B6-4E1C-92F0-1A40948D16E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0D50D85-E406-446D-895F-F6D1BDDDD9EB}"/>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392811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1D88-72D5-4B34-8C9A-A4FB2713A03B}"/>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14B333F-9433-4579-B551-728CF9B1D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FDBE130-84B7-40EB-B1C9-F49FA9047DA5}"/>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5" name="Footer Placeholder 4">
            <a:extLst>
              <a:ext uri="{FF2B5EF4-FFF2-40B4-BE49-F238E27FC236}">
                <a16:creationId xmlns:a16="http://schemas.microsoft.com/office/drawing/2014/main" id="{03A38CC1-A069-4054-A85D-7F43608F3DA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5D10F2C-4442-4CC8-BB53-9CFCEE137AA0}"/>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71258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C476CC-D688-47C5-9356-AE202B4EF1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34C0648F-0BDB-4C54-B509-96B94519A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117A2A6-4411-4FE1-B5D0-7BCBED769D61}"/>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5" name="Footer Placeholder 4">
            <a:extLst>
              <a:ext uri="{FF2B5EF4-FFF2-40B4-BE49-F238E27FC236}">
                <a16:creationId xmlns:a16="http://schemas.microsoft.com/office/drawing/2014/main" id="{D5BCC590-AFA0-4323-9B27-EFB351055F5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F358DDD-C2A8-478F-AD8B-684B3D08CA5E}"/>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419973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E014-BB49-402A-9665-9122D6F4481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1D7B390-CA32-4076-83C5-50DA0A4D9C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237FD48-9695-4D2B-8317-433BFE628E0E}"/>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5" name="Footer Placeholder 4">
            <a:extLst>
              <a:ext uri="{FF2B5EF4-FFF2-40B4-BE49-F238E27FC236}">
                <a16:creationId xmlns:a16="http://schemas.microsoft.com/office/drawing/2014/main" id="{4E112991-6EBE-48F8-B3C7-49FE252D514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514D1AC-76A9-427B-9BCA-1DA254C23837}"/>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408122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B7D9-FD05-4986-A4AF-5E4CC5553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D9D2E9CA-667E-4977-8BBE-3039FF650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B25C6-F2FF-43E3-9B33-1A51873CA2FC}"/>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5" name="Footer Placeholder 4">
            <a:extLst>
              <a:ext uri="{FF2B5EF4-FFF2-40B4-BE49-F238E27FC236}">
                <a16:creationId xmlns:a16="http://schemas.microsoft.com/office/drawing/2014/main" id="{64F93813-DDA0-4392-961B-FA9A2AEC281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72A772B-38E8-48B7-BA10-BEC3A2AE24D1}"/>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233785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97E1-E329-4B64-B451-D1CE1B4CCEB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B4527E8-D9F8-4838-9217-2ACF6556A7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3C4B26F0-0AD9-4750-9142-FCE262540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C006D9CF-49CB-4AF3-B1AE-C1266113CC25}"/>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6" name="Footer Placeholder 5">
            <a:extLst>
              <a:ext uri="{FF2B5EF4-FFF2-40B4-BE49-F238E27FC236}">
                <a16:creationId xmlns:a16="http://schemas.microsoft.com/office/drawing/2014/main" id="{DEBDC40B-F737-497A-AB0B-A3A364F60B4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2B525DA-E0BE-4F9E-9953-BB0AD34C7503}"/>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689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0572-C43D-41B6-8B0C-CFFAB308EA2E}"/>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B1C8A26-7A1C-4084-835F-85772F6DF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06A93-7376-4044-AD1B-2FED6F230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C4957C65-62B3-40C7-BF78-3A3F5AC6F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FF3A6-FCD2-4FD2-8E1D-5B6AE84C9C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3A49C3D5-5CB0-41C0-8792-CED8D678F867}"/>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8" name="Footer Placeholder 7">
            <a:extLst>
              <a:ext uri="{FF2B5EF4-FFF2-40B4-BE49-F238E27FC236}">
                <a16:creationId xmlns:a16="http://schemas.microsoft.com/office/drawing/2014/main" id="{90741D48-DD9C-477A-99AD-0F050F7DDD5E}"/>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425C82C9-5A27-417A-9561-E139BC17752A}"/>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209865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889A-8D20-4C88-B500-A9DA281154CF}"/>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F6B39327-EF76-4386-B327-3F44F0E8B76B}"/>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4" name="Footer Placeholder 3">
            <a:extLst>
              <a:ext uri="{FF2B5EF4-FFF2-40B4-BE49-F238E27FC236}">
                <a16:creationId xmlns:a16="http://schemas.microsoft.com/office/drawing/2014/main" id="{EA2BC0EE-A1D5-4686-BA75-A1E90B92D12E}"/>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59998B1B-FE37-475F-B88D-EA3D01B17878}"/>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248988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0E210-69F2-498D-A82C-7AD982034D9C}"/>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3" name="Footer Placeholder 2">
            <a:extLst>
              <a:ext uri="{FF2B5EF4-FFF2-40B4-BE49-F238E27FC236}">
                <a16:creationId xmlns:a16="http://schemas.microsoft.com/office/drawing/2014/main" id="{A76898F7-B79F-4089-9BEB-C0D0C7F0753B}"/>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1E972C75-5778-4923-8890-4A2FFC57859F}"/>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235112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6ADE-B557-48F9-B161-BC5E39901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1E32C719-E169-4C04-9B35-058D4E2E6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68EA2656-1816-4074-8C89-327105DC6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26805-6D59-4588-9D1C-C61D3572A26E}"/>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6" name="Footer Placeholder 5">
            <a:extLst>
              <a:ext uri="{FF2B5EF4-FFF2-40B4-BE49-F238E27FC236}">
                <a16:creationId xmlns:a16="http://schemas.microsoft.com/office/drawing/2014/main" id="{EE790EE6-FECE-478C-B8E1-FA14B59A6751}"/>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B76D193-16E8-40B0-ADD5-C241244DDA01}"/>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122706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F00F-CE1E-45E1-B4FD-BEB7E898F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F64FB94E-613B-471C-9B36-D6E039697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7FAC12B0-D797-4E59-BFB2-9EAEABEC3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9337E-3EB6-43EE-A78D-E20C60723C63}"/>
              </a:ext>
            </a:extLst>
          </p:cNvPr>
          <p:cNvSpPr>
            <a:spLocks noGrp="1"/>
          </p:cNvSpPr>
          <p:nvPr>
            <p:ph type="dt" sz="half" idx="10"/>
          </p:nvPr>
        </p:nvSpPr>
        <p:spPr/>
        <p:txBody>
          <a:bodyPr/>
          <a:lstStyle/>
          <a:p>
            <a:fld id="{FEB6A96B-41FC-4DD2-9514-A15728FD5020}" type="datetimeFigureOut">
              <a:rPr lang="en-KE" smtClean="0"/>
              <a:t>16/03/2022</a:t>
            </a:fld>
            <a:endParaRPr lang="en-KE"/>
          </a:p>
        </p:txBody>
      </p:sp>
      <p:sp>
        <p:nvSpPr>
          <p:cNvPr id="6" name="Footer Placeholder 5">
            <a:extLst>
              <a:ext uri="{FF2B5EF4-FFF2-40B4-BE49-F238E27FC236}">
                <a16:creationId xmlns:a16="http://schemas.microsoft.com/office/drawing/2014/main" id="{A20771E1-AC65-45A0-8246-19A9AD3A127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9AAFD15-7675-4E6C-9A3B-80AC4B020E7A}"/>
              </a:ext>
            </a:extLst>
          </p:cNvPr>
          <p:cNvSpPr>
            <a:spLocks noGrp="1"/>
          </p:cNvSpPr>
          <p:nvPr>
            <p:ph type="sldNum" sz="quarter" idx="12"/>
          </p:nvPr>
        </p:nvSpPr>
        <p:spPr/>
        <p:txBody>
          <a:bodyPr/>
          <a:lstStyle/>
          <a:p>
            <a:fld id="{AB59D8D0-54C8-493F-A4F3-4E3F26050614}" type="slidenum">
              <a:rPr lang="en-KE" smtClean="0"/>
              <a:t>‹#›</a:t>
            </a:fld>
            <a:endParaRPr lang="en-KE"/>
          </a:p>
        </p:txBody>
      </p:sp>
    </p:spTree>
    <p:extLst>
      <p:ext uri="{BB962C8B-B14F-4D97-AF65-F5344CB8AC3E}">
        <p14:creationId xmlns:p14="http://schemas.microsoft.com/office/powerpoint/2010/main" val="124205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DFB36-E4E9-4CBC-B8FB-940C1F340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DA78D08-41D0-476C-A998-02FCCC187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1D0AE9F-CAD1-4CFF-8ECC-7358C3598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6A96B-41FC-4DD2-9514-A15728FD5020}" type="datetimeFigureOut">
              <a:rPr lang="en-KE" smtClean="0"/>
              <a:t>16/03/2022</a:t>
            </a:fld>
            <a:endParaRPr lang="en-KE"/>
          </a:p>
        </p:txBody>
      </p:sp>
      <p:sp>
        <p:nvSpPr>
          <p:cNvPr id="5" name="Footer Placeholder 4">
            <a:extLst>
              <a:ext uri="{FF2B5EF4-FFF2-40B4-BE49-F238E27FC236}">
                <a16:creationId xmlns:a16="http://schemas.microsoft.com/office/drawing/2014/main" id="{1AE86531-350E-4DFA-AD39-C161349B4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99026D06-A4B8-4A5D-8072-57FD256EA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9D8D0-54C8-493F-A4F3-4E3F26050614}" type="slidenum">
              <a:rPr lang="en-KE" smtClean="0"/>
              <a:t>‹#›</a:t>
            </a:fld>
            <a:endParaRPr lang="en-KE"/>
          </a:p>
        </p:txBody>
      </p:sp>
    </p:spTree>
    <p:extLst>
      <p:ext uri="{BB962C8B-B14F-4D97-AF65-F5344CB8AC3E}">
        <p14:creationId xmlns:p14="http://schemas.microsoft.com/office/powerpoint/2010/main" val="199602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CF60-596B-4AF2-AA93-1E7DD9CE586A}"/>
              </a:ext>
            </a:extLst>
          </p:cNvPr>
          <p:cNvSpPr>
            <a:spLocks noGrp="1"/>
          </p:cNvSpPr>
          <p:nvPr>
            <p:ph type="ctrTitle"/>
          </p:nvPr>
        </p:nvSpPr>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HOUSE BUILDING COST ESTIMATION WEB SYSTEM</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CASE OF NICKJOY BUILDING AND CONSTRUCTION COMPANY</a:t>
            </a:r>
            <a:br>
              <a:rPr lang="en-KE"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K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675C8A-5722-4FB6-92EE-94EA345E0387}"/>
              </a:ext>
            </a:extLst>
          </p:cNvPr>
          <p:cNvSpPr>
            <a:spLocks noGrp="1"/>
          </p:cNvSpPr>
          <p:nvPr>
            <p:ph type="subTitle" idx="1"/>
          </p:nvPr>
        </p:nvSpPr>
        <p:spPr>
          <a:xfrm>
            <a:off x="1524000" y="3602037"/>
            <a:ext cx="9144000" cy="3505345"/>
          </a:xfrm>
        </p:spPr>
        <p:txBody>
          <a:bodyPr>
            <a:normAutofit/>
          </a:bodyPr>
          <a:lstStyle/>
          <a:p>
            <a:pPr indent="45720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 NGAHU NICHOLAS KIRAGU</a:t>
            </a:r>
            <a:endParaRPr lang="en-KE"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82880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REG.NO:  SCT221-D1-0001/2019</a:t>
            </a:r>
            <a:endParaRPr lang="en-KE"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82880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K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project report submitted to the department of information technology  in the school of computing  in partial fulfillment of the requirement for the award of the Degree of Bachelor of science in Information Technology of Jomo Kenyatta University of Science and Technology.</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47644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4108-407B-4C50-A01D-BA18C47E6742}"/>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3.5.2 Functional Requirement</a:t>
            </a:r>
            <a:br>
              <a:rPr lang="en-KE"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E2EEB82D-920C-4AF3-8409-BDBFC7D6B3ED}"/>
              </a:ext>
            </a:extLst>
          </p:cNvPr>
          <p:cNvSpPr>
            <a:spLocks noGrp="1"/>
          </p:cNvSpPr>
          <p:nvPr>
            <p:ph idx="1"/>
          </p:nvPr>
        </p:nvSpPr>
        <p:spPr>
          <a:xfrm>
            <a:off x="450273" y="1253331"/>
            <a:ext cx="10515600" cy="4351338"/>
          </a:xfrm>
        </p:spPr>
        <p:txBody>
          <a:bodyPr>
            <a:normAutofit/>
          </a:bodyPr>
          <a:lstStyle/>
          <a:p>
            <a:pPr marL="0" indent="0">
              <a:lnSpc>
                <a:spcPct val="115000"/>
              </a:lnSpc>
              <a:spcBef>
                <a:spcPts val="1000"/>
              </a:spcBef>
              <a:buNone/>
            </a:pPr>
            <a:endParaRPr lang="en-KE"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system should be able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Create a log in account</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enter the dimensions of the building</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quantity of the material required based on the dimensions entered</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compute bill of quantity</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03338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6F1E-F60F-43BB-A802-48AFA977C693}"/>
              </a:ext>
            </a:extLst>
          </p:cNvPr>
          <p:cNvSpPr>
            <a:spLocks noGrp="1"/>
          </p:cNvSpPr>
          <p:nvPr>
            <p:ph type="title"/>
          </p:nvPr>
        </p:nvSpPr>
        <p:spPr/>
        <p:txBody>
          <a:bodyPr>
            <a:normAutofit fontScale="9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3.8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System Design</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section provides both physical and logical designs of the system</a:t>
            </a:r>
            <a:br>
              <a:rPr lang="en-KE" sz="2000" dirty="0">
                <a:effectLst/>
                <a:latin typeface="Times New Roman" panose="02020603050405020304" pitchFamily="18" charset="0"/>
                <a:ea typeface="Calibri" panose="020F0502020204030204" pitchFamily="34" charset="0"/>
                <a:cs typeface="Times New Roman" panose="02020603050405020304" pitchFamily="18" charset="0"/>
              </a:rPr>
            </a:br>
            <a:br>
              <a:rPr lang="en-KE"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KE"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49F6AB-467E-43D9-B8E6-7B0D527FF693}"/>
              </a:ext>
            </a:extLst>
          </p:cNvPr>
          <p:cNvSpPr>
            <a:spLocks noGrp="1"/>
          </p:cNvSpPr>
          <p:nvPr>
            <p:ph idx="1"/>
          </p:nvPr>
        </p:nvSpPr>
        <p:spPr>
          <a:xfrm>
            <a:off x="838200" y="1825625"/>
            <a:ext cx="10515600" cy="2746375"/>
          </a:xfrm>
        </p:spPr>
        <p:txBody>
          <a:bodyPr/>
          <a:lstStyle/>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3.8.1 Logical design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function of the new system is to assist in automating the estimation of house building cost</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flowchart below illustrates how the new system works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58818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5762-5876-480A-A65C-971AAC9B015E}"/>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Flowchart illustrating how the new system works</a:t>
            </a:r>
            <a:endParaRPr lang="en-KE" sz="1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A394997-E149-47ED-9F58-475F27821A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654" y="1565564"/>
            <a:ext cx="7883237" cy="5195454"/>
          </a:xfrm>
          <a:prstGeom prst="rect">
            <a:avLst/>
          </a:prstGeom>
        </p:spPr>
      </p:pic>
    </p:spTree>
    <p:extLst>
      <p:ext uri="{BB962C8B-B14F-4D97-AF65-F5344CB8AC3E}">
        <p14:creationId xmlns:p14="http://schemas.microsoft.com/office/powerpoint/2010/main" val="341416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4FE8-A412-417E-B029-5C5580F43CF5}"/>
              </a:ext>
            </a:extLst>
          </p:cNvPr>
          <p:cNvSpPr>
            <a:spLocks noGrp="1"/>
          </p:cNvSpPr>
          <p:nvPr>
            <p:ph type="title"/>
          </p:nvPr>
        </p:nvSpPr>
        <p:spPr/>
        <p:txBody>
          <a:bodyPr>
            <a:normAutofit fontScale="9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3.9 Physical design</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design</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Text Placeholder 2">
            <a:extLst>
              <a:ext uri="{FF2B5EF4-FFF2-40B4-BE49-F238E27FC236}">
                <a16:creationId xmlns:a16="http://schemas.microsoft.com/office/drawing/2014/main" id="{38D88D60-16DA-4725-ACE8-490986E1C8D1}"/>
              </a:ext>
            </a:extLst>
          </p:cNvPr>
          <p:cNvSpPr>
            <a:spLocks noGrp="1"/>
          </p:cNvSpPr>
          <p:nvPr>
            <p:ph type="body" idx="1"/>
          </p:nvPr>
        </p:nvSpPr>
        <p:spPr/>
        <p:txBody>
          <a:bodyPr/>
          <a:lstStyle/>
          <a:p>
            <a:r>
              <a:rPr lang="en-US" dirty="0"/>
              <a:t>Roof table</a:t>
            </a:r>
            <a:endParaRPr lang="en-KE" dirty="0"/>
          </a:p>
        </p:txBody>
      </p:sp>
      <p:sp>
        <p:nvSpPr>
          <p:cNvPr id="5" name="Text Placeholder 4">
            <a:extLst>
              <a:ext uri="{FF2B5EF4-FFF2-40B4-BE49-F238E27FC236}">
                <a16:creationId xmlns:a16="http://schemas.microsoft.com/office/drawing/2014/main" id="{CFA6AF28-2D22-4AC8-98DB-38C110F3E309}"/>
              </a:ext>
            </a:extLst>
          </p:cNvPr>
          <p:cNvSpPr>
            <a:spLocks noGrp="1"/>
          </p:cNvSpPr>
          <p:nvPr>
            <p:ph type="body" sz="quarter" idx="3"/>
          </p:nvPr>
        </p:nvSpPr>
        <p:spPr/>
        <p:txBody>
          <a:bodyPr/>
          <a:lstStyle/>
          <a:p>
            <a:r>
              <a:rPr lang="en-US" dirty="0"/>
              <a:t>Lintel table</a:t>
            </a:r>
            <a:endParaRPr lang="en-KE" dirty="0"/>
          </a:p>
        </p:txBody>
      </p:sp>
      <p:pic>
        <p:nvPicPr>
          <p:cNvPr id="7" name="Content Placeholder 6">
            <a:extLst>
              <a:ext uri="{FF2B5EF4-FFF2-40B4-BE49-F238E27FC236}">
                <a16:creationId xmlns:a16="http://schemas.microsoft.com/office/drawing/2014/main" id="{5F592B52-8CD9-45EE-AF29-8766FBC8C3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49382" y="2618509"/>
            <a:ext cx="5748193" cy="4114800"/>
          </a:xfrm>
          <a:prstGeom prst="rect">
            <a:avLst/>
          </a:prstGeom>
          <a:noFill/>
          <a:ln>
            <a:noFill/>
          </a:ln>
        </p:spPr>
      </p:pic>
      <p:pic>
        <p:nvPicPr>
          <p:cNvPr id="8" name="Content Placeholder 7">
            <a:extLst>
              <a:ext uri="{FF2B5EF4-FFF2-40B4-BE49-F238E27FC236}">
                <a16:creationId xmlns:a16="http://schemas.microsoft.com/office/drawing/2014/main" id="{8DC17E37-5242-403E-AAFA-B38339CD4E2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757054"/>
            <a:ext cx="5748192" cy="4114799"/>
          </a:xfrm>
          <a:prstGeom prst="rect">
            <a:avLst/>
          </a:prstGeom>
          <a:noFill/>
          <a:ln>
            <a:noFill/>
          </a:ln>
        </p:spPr>
      </p:pic>
    </p:spTree>
    <p:extLst>
      <p:ext uri="{BB962C8B-B14F-4D97-AF65-F5344CB8AC3E}">
        <p14:creationId xmlns:p14="http://schemas.microsoft.com/office/powerpoint/2010/main" val="363728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B7F3-6CDE-476D-8BB6-F5554F691EC9}"/>
              </a:ext>
            </a:extLst>
          </p:cNvPr>
          <p:cNvSpPr>
            <a:spLocks noGrp="1"/>
          </p:cNvSpPr>
          <p:nvPr>
            <p:ph type="title"/>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3.8 System Architecture</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pic>
        <p:nvPicPr>
          <p:cNvPr id="4" name="Picture 3">
            <a:extLst>
              <a:ext uri="{FF2B5EF4-FFF2-40B4-BE49-F238E27FC236}">
                <a16:creationId xmlns:a16="http://schemas.microsoft.com/office/drawing/2014/main" id="{D0A1AAC9-00CD-4A93-BA37-0071CFB91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8" y="1191491"/>
            <a:ext cx="10515600" cy="5301384"/>
          </a:xfrm>
          <a:prstGeom prst="rect">
            <a:avLst/>
          </a:prstGeom>
        </p:spPr>
      </p:pic>
    </p:spTree>
    <p:extLst>
      <p:ext uri="{BB962C8B-B14F-4D97-AF65-F5344CB8AC3E}">
        <p14:creationId xmlns:p14="http://schemas.microsoft.com/office/powerpoint/2010/main" val="368281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FBE1-68FA-4FD8-86AA-E80450121A35}"/>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User Interface Design</a:t>
            </a:r>
            <a:endParaRPr lang="en-KE" dirty="0"/>
          </a:p>
        </p:txBody>
      </p:sp>
      <p:sp>
        <p:nvSpPr>
          <p:cNvPr id="3" name="Content Placeholder 2">
            <a:extLst>
              <a:ext uri="{FF2B5EF4-FFF2-40B4-BE49-F238E27FC236}">
                <a16:creationId xmlns:a16="http://schemas.microsoft.com/office/drawing/2014/main" id="{16417977-49A3-4C32-96BA-7540351FE489}"/>
              </a:ext>
            </a:extLst>
          </p:cNvPr>
          <p:cNvSpPr>
            <a:spLocks noGrp="1"/>
          </p:cNvSpPr>
          <p:nvPr>
            <p:ph idx="1"/>
          </p:nvPr>
        </p:nvSpPr>
        <p:spPr/>
        <p:txBody>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Interface (UI) Design focuses on forestalling what users might need to do thereby ensuring that the interface has elements that are easy to access, understand, and use to facilitate those actions. UI makes concepts from interaction design come together, visual design and information architecture. The user interface design type here was graphical user. The register, login allows the user to access the system with full rights.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register interface enables the user to register into the system with their name, email address and password as well as the password confirmation. The register details are then submitted to the user table of the database to enable the user to effectively login to the system using the login interface as shown.</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57074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A16C-E9E9-4248-B79D-66D3CFB64E5F}"/>
              </a:ext>
            </a:extLst>
          </p:cNvPr>
          <p:cNvSpPr>
            <a:spLocks noGrp="1"/>
          </p:cNvSpPr>
          <p:nvPr>
            <p:ph type="title"/>
          </p:nvPr>
        </p:nvSpPr>
        <p:spPr/>
        <p:txBody>
          <a:bodyPr/>
          <a:lstStyle/>
          <a:p>
            <a:r>
              <a:rPr lang="en-US" dirty="0"/>
              <a:t>Login interface</a:t>
            </a:r>
            <a:endParaRPr lang="en-KE" dirty="0"/>
          </a:p>
        </p:txBody>
      </p:sp>
      <p:pic>
        <p:nvPicPr>
          <p:cNvPr id="5" name="Content Placeholder 4">
            <a:extLst>
              <a:ext uri="{FF2B5EF4-FFF2-40B4-BE49-F238E27FC236}">
                <a16:creationId xmlns:a16="http://schemas.microsoft.com/office/drawing/2014/main" id="{536CA843-E060-4514-9405-181D3D5F98E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2727" y="1579418"/>
            <a:ext cx="5327073" cy="4913457"/>
          </a:xfrm>
          <a:prstGeom prst="rect">
            <a:avLst/>
          </a:prstGeom>
        </p:spPr>
      </p:pic>
      <p:pic>
        <p:nvPicPr>
          <p:cNvPr id="6" name="Content Placeholder 5">
            <a:extLst>
              <a:ext uri="{FF2B5EF4-FFF2-40B4-BE49-F238E27FC236}">
                <a16:creationId xmlns:a16="http://schemas.microsoft.com/office/drawing/2014/main" id="{0E00AB29-AFC2-4DE4-B26F-429F9D92A48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90689"/>
            <a:ext cx="5181600" cy="4802186"/>
          </a:xfrm>
          <a:prstGeom prst="rect">
            <a:avLst/>
          </a:prstGeom>
        </p:spPr>
      </p:pic>
    </p:spTree>
    <p:extLst>
      <p:ext uri="{BB962C8B-B14F-4D97-AF65-F5344CB8AC3E}">
        <p14:creationId xmlns:p14="http://schemas.microsoft.com/office/powerpoint/2010/main" val="417007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C87C-294B-478C-B8FB-FAA5E88490BB}"/>
              </a:ext>
            </a:extLst>
          </p:cNvPr>
          <p:cNvSpPr>
            <a:spLocks noGrp="1"/>
          </p:cNvSpPr>
          <p:nvPr>
            <p:ph type="title"/>
          </p:nvPr>
        </p:nvSpPr>
        <p:spPr/>
        <p:txBody>
          <a:bodyPr/>
          <a:lstStyle/>
          <a:p>
            <a:r>
              <a:rPr lang="en-US" dirty="0"/>
              <a:t>Interface</a:t>
            </a:r>
            <a:endParaRPr lang="en-KE" dirty="0"/>
          </a:p>
        </p:txBody>
      </p:sp>
      <p:pic>
        <p:nvPicPr>
          <p:cNvPr id="6" name="Content Placeholder 5">
            <a:extLst>
              <a:ext uri="{FF2B5EF4-FFF2-40B4-BE49-F238E27FC236}">
                <a16:creationId xmlns:a16="http://schemas.microsoft.com/office/drawing/2014/main" id="{AC66D604-40CF-4D25-890C-2BE9FC53D5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65564"/>
            <a:ext cx="5756564" cy="5142706"/>
          </a:xfrm>
          <a:prstGeom prst="rect">
            <a:avLst/>
          </a:prstGeom>
        </p:spPr>
      </p:pic>
      <p:pic>
        <p:nvPicPr>
          <p:cNvPr id="10" name="Content Placeholder 9">
            <a:extLst>
              <a:ext uri="{FF2B5EF4-FFF2-40B4-BE49-F238E27FC236}">
                <a16:creationId xmlns:a16="http://schemas.microsoft.com/office/drawing/2014/main" id="{70A47856-B8C2-4321-8387-0466F5FE7E2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357745"/>
            <a:ext cx="5181600" cy="5142706"/>
          </a:xfrm>
        </p:spPr>
      </p:pic>
    </p:spTree>
    <p:extLst>
      <p:ext uri="{BB962C8B-B14F-4D97-AF65-F5344CB8AC3E}">
        <p14:creationId xmlns:p14="http://schemas.microsoft.com/office/powerpoint/2010/main" val="146595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5BAC-B745-4D71-B5D9-81109BD0DF3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Use case Diagram</a:t>
            </a:r>
            <a:br>
              <a:rPr lang="en-US" sz="24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rPr>
              <a:t>Below is the general use case that shows the system users and their assigned privileges. The administrator can execute every process in the system; while a standard user is only limited to a few roles as shown</a:t>
            </a:r>
            <a:endParaRPr lang="en-KE"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97B3BD7-EBBD-4E49-8CAA-F2B4F1861F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182" y="1825625"/>
            <a:ext cx="9185563" cy="4852266"/>
          </a:xfrm>
          <a:prstGeom prst="rect">
            <a:avLst/>
          </a:prstGeom>
        </p:spPr>
      </p:pic>
    </p:spTree>
    <p:extLst>
      <p:ext uri="{BB962C8B-B14F-4D97-AF65-F5344CB8AC3E}">
        <p14:creationId xmlns:p14="http://schemas.microsoft.com/office/powerpoint/2010/main" val="135013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08ED-B0D6-417B-894F-A02BB308EE9B}"/>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Flowchart</a:t>
            </a:r>
            <a:endParaRPr lang="en-KE"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7C186D7-AB9F-43DA-8A27-BAAE248EB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036" y="1427018"/>
            <a:ext cx="9448799" cy="5430982"/>
          </a:xfrm>
          <a:prstGeom prst="rect">
            <a:avLst/>
          </a:prstGeom>
        </p:spPr>
      </p:pic>
    </p:spTree>
    <p:extLst>
      <p:ext uri="{BB962C8B-B14F-4D97-AF65-F5344CB8AC3E}">
        <p14:creationId xmlns:p14="http://schemas.microsoft.com/office/powerpoint/2010/main" val="269951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07A9-6C71-487D-A628-1AD9EFD2FBD0}"/>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CHAPTER THREE</a:t>
            </a:r>
            <a:endParaRPr lang="en-KE" dirty="0"/>
          </a:p>
        </p:txBody>
      </p:sp>
      <p:sp>
        <p:nvSpPr>
          <p:cNvPr id="3" name="Content Placeholder 2">
            <a:extLst>
              <a:ext uri="{FF2B5EF4-FFF2-40B4-BE49-F238E27FC236}">
                <a16:creationId xmlns:a16="http://schemas.microsoft.com/office/drawing/2014/main" id="{6F5BB661-DB9D-460D-BE73-D7939B9B0457}"/>
              </a:ext>
            </a:extLst>
          </p:cNvPr>
          <p:cNvSpPr>
            <a:spLocks noGrp="1"/>
          </p:cNvSpPr>
          <p:nvPr>
            <p:ph idx="1"/>
          </p:nvPr>
        </p:nvSpPr>
        <p:spPr>
          <a:xfrm>
            <a:off x="838200" y="1551709"/>
            <a:ext cx="10515600" cy="4502727"/>
          </a:xfrm>
        </p:spPr>
        <p:txBody>
          <a:bodyPr>
            <a:normAutofit/>
          </a:bodyPr>
          <a:lstStyle/>
          <a:p>
            <a:pPr>
              <a:lnSpc>
                <a:spcPct val="150000"/>
              </a:lnSpc>
              <a:spcAft>
                <a:spcPts val="1000"/>
              </a:spcAft>
              <a:tabLst>
                <a:tab pos="2426335" algn="l"/>
              </a:tabLst>
            </a:pPr>
            <a:r>
              <a:rPr lang="en-US" sz="1800" b="1" kern="0" dirty="0">
                <a:solidFill>
                  <a:srgbClr val="000000"/>
                </a:solidFill>
                <a:effectLst/>
                <a:latin typeface="Times New Roman" panose="02020603050405020304" pitchFamily="18" charset="0"/>
              </a:rPr>
              <a:t>3.0 SYSTEM ANALYSIS AND DESIGN</a:t>
            </a:r>
            <a:endParaRPr lang="en-KE" sz="1800" b="1" kern="0" dirty="0">
              <a:solidFill>
                <a:srgbClr val="000000"/>
              </a:solidFill>
              <a:effectLst/>
              <a:latin typeface="Times New Roman" panose="02020603050405020304" pitchFamily="18" charset="0"/>
            </a:endParaRPr>
          </a:p>
          <a:p>
            <a:pPr>
              <a:lnSpc>
                <a:spcPct val="150000"/>
              </a:lnSpc>
              <a:spcBef>
                <a:spcPts val="20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3.1 Introduction</a:t>
            </a:r>
            <a:endParaRPr lang="en-KE"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rPr>
              <a:t>This chapter focuses on the system methodology used, the research methodologies, system specifications as well as the logical and physical design of the system. </a:t>
            </a: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rPr>
              <a:t>The methodologies used ensured that the project objective was met accomplishing an interactive web system for </a:t>
            </a:r>
            <a:r>
              <a:rPr lang="en-US" sz="1800" dirty="0" err="1">
                <a:effectLst/>
                <a:latin typeface="Times New Roman" panose="02020603050405020304" pitchFamily="18" charset="0"/>
                <a:ea typeface="Calibri" panose="020F0502020204030204" pitchFamily="34" charset="0"/>
              </a:rPr>
              <a:t>Nickjoy</a:t>
            </a:r>
            <a:r>
              <a:rPr lang="en-US" sz="1800" dirty="0">
                <a:effectLst/>
                <a:latin typeface="Times New Roman" panose="02020603050405020304" pitchFamily="18" charset="0"/>
                <a:ea typeface="Calibri" panose="020F0502020204030204" pitchFamily="34" charset="0"/>
              </a:rPr>
              <a:t> building and construction company   in terms of  estimating the cost of houses for their clients </a:t>
            </a:r>
          </a:p>
        </p:txBody>
      </p:sp>
    </p:spTree>
    <p:extLst>
      <p:ext uri="{BB962C8B-B14F-4D97-AF65-F5344CB8AC3E}">
        <p14:creationId xmlns:p14="http://schemas.microsoft.com/office/powerpoint/2010/main" val="14299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BC2-065D-4FEF-B64A-7D27BB4A2B09}"/>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Data flow diagram</a:t>
            </a:r>
            <a:endParaRPr lang="en-KE"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A38F6CE-81D0-466A-8A8A-6D4DAE84D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310" y="1537856"/>
            <a:ext cx="9954490" cy="5320144"/>
          </a:xfrm>
          <a:prstGeom prst="rect">
            <a:avLst/>
          </a:prstGeom>
        </p:spPr>
      </p:pic>
    </p:spTree>
    <p:extLst>
      <p:ext uri="{BB962C8B-B14F-4D97-AF65-F5344CB8AC3E}">
        <p14:creationId xmlns:p14="http://schemas.microsoft.com/office/powerpoint/2010/main" val="213789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AB5D-24A1-40B5-B47F-055D41FC6329}"/>
              </a:ext>
            </a:extLst>
          </p:cNvPr>
          <p:cNvSpPr>
            <a:spLocks noGrp="1"/>
          </p:cNvSpPr>
          <p:nvPr>
            <p:ph type="title"/>
          </p:nvPr>
        </p:nvSpPr>
        <p:spPr/>
        <p:txBody>
          <a:bodyPr/>
          <a:lstStyle/>
          <a:p>
            <a:br>
              <a:rPr lang="en-KE" sz="44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3.2 Incremental Methodology</a:t>
            </a:r>
            <a:endParaRPr lang="en-KE" sz="2400" dirty="0"/>
          </a:p>
        </p:txBody>
      </p:sp>
      <p:sp>
        <p:nvSpPr>
          <p:cNvPr id="3" name="Content Placeholder 2">
            <a:extLst>
              <a:ext uri="{FF2B5EF4-FFF2-40B4-BE49-F238E27FC236}">
                <a16:creationId xmlns:a16="http://schemas.microsoft.com/office/drawing/2014/main" id="{D20B7F1A-ECC6-4A4D-9E7B-A667B1C5D3B6}"/>
              </a:ext>
            </a:extLst>
          </p:cNvPr>
          <p:cNvSpPr>
            <a:spLocks noGrp="1"/>
          </p:cNvSpPr>
          <p:nvPr>
            <p:ph idx="1"/>
          </p:nvPr>
        </p:nvSpPr>
        <p:spPr/>
        <p:txBody>
          <a:bodyPr>
            <a:normAutofit/>
          </a:bodyPr>
          <a:lstStyle/>
          <a:p>
            <a:pPr>
              <a:lnSpc>
                <a:spcPct val="150000"/>
              </a:lnSpc>
              <a:spcBef>
                <a:spcPts val="200"/>
              </a:spcBef>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This approach interleaves the activities of specification, development, and validation. The system is developed as a series of versions (increments) with each version adding functionalities to the previous one.</a:t>
            </a:r>
            <a:endParaRPr lang="en-KE" sz="1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900" dirty="0">
                <a:effectLst/>
                <a:latin typeface="Times New Roman" panose="02020603050405020304" pitchFamily="18" charset="0"/>
                <a:ea typeface="Calibri" panose="020F0502020204030204" pitchFamily="34" charset="0"/>
                <a:cs typeface="Times New Roman" panose="02020603050405020304" pitchFamily="18" charset="0"/>
              </a:rPr>
              <a:t>Incremental model is based on developing an initial implementation, which is exposed to the user and several versions created or developed based on user’s response. </a:t>
            </a:r>
          </a:p>
          <a:p>
            <a:r>
              <a:rPr lang="en-GB" sz="1900" dirty="0">
                <a:effectLst/>
                <a:latin typeface="Times New Roman" panose="02020603050405020304" pitchFamily="18" charset="0"/>
                <a:ea typeface="Calibri" panose="020F0502020204030204" pitchFamily="34" charset="0"/>
                <a:cs typeface="Times New Roman" panose="02020603050405020304" pitchFamily="18" charset="0"/>
              </a:rPr>
              <a:t> Each increment or version of the system includes some of the functionalities that are needed by the user. </a:t>
            </a:r>
          </a:p>
          <a:p>
            <a:r>
              <a:rPr lang="en-GB" sz="1900" dirty="0">
                <a:effectLst/>
                <a:latin typeface="Times New Roman" panose="02020603050405020304" pitchFamily="18" charset="0"/>
                <a:ea typeface="Calibri" panose="020F0502020204030204" pitchFamily="34" charset="0"/>
                <a:cs typeface="Times New Roman" panose="02020603050405020304" pitchFamily="18" charset="0"/>
              </a:rPr>
              <a:t>The early stages increments of the system contains the most urgently required functionality meaning  that the customer can evaluate the system at a relatively early stage in the development to see if it delivers what is required</a:t>
            </a:r>
            <a:endParaRPr lang="en-KE" sz="1900" dirty="0">
              <a:latin typeface="Times New Roman" panose="02020603050405020304" pitchFamily="18"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918245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9305-8BFF-4154-8E5A-05DD3687565D}"/>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Incremental model</a:t>
            </a:r>
            <a:endParaRPr lang="en-KE"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41FC95-353A-4C38-BF72-C90BA80E3374}"/>
              </a:ext>
            </a:extLst>
          </p:cNvPr>
          <p:cNvSpPr>
            <a:spLocks noGrp="1"/>
          </p:cNvSpPr>
          <p:nvPr>
            <p:ph idx="1"/>
          </p:nvPr>
        </p:nvSpPr>
        <p:spPr/>
        <p:txBody>
          <a:bodyPr>
            <a:normAutofit/>
          </a:bodyPr>
          <a:lstStyle/>
          <a:p>
            <a:pPr marL="0" lvl="0" indent="0">
              <a:lnSpc>
                <a:spcPct val="150000"/>
              </a:lnSpc>
              <a:buNone/>
            </a:pP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pic>
        <p:nvPicPr>
          <p:cNvPr id="4" name="Picture 3">
            <a:extLst>
              <a:ext uri="{FF2B5EF4-FFF2-40B4-BE49-F238E27FC236}">
                <a16:creationId xmlns:a16="http://schemas.microsoft.com/office/drawing/2014/main" id="{A5559860-74D4-4C35-869B-9023B9D81964}"/>
              </a:ext>
            </a:extLst>
          </p:cNvPr>
          <p:cNvPicPr>
            <a:picLocks noChangeAspect="1"/>
          </p:cNvPicPr>
          <p:nvPr/>
        </p:nvPicPr>
        <p:blipFill>
          <a:blip r:embed="rId2"/>
          <a:stretch>
            <a:fillRect/>
          </a:stretch>
        </p:blipFill>
        <p:spPr>
          <a:xfrm>
            <a:off x="1731818" y="1981200"/>
            <a:ext cx="7620000" cy="3976255"/>
          </a:xfrm>
          <a:prstGeom prst="rect">
            <a:avLst/>
          </a:prstGeom>
        </p:spPr>
      </p:pic>
    </p:spTree>
    <p:extLst>
      <p:ext uri="{BB962C8B-B14F-4D97-AF65-F5344CB8AC3E}">
        <p14:creationId xmlns:p14="http://schemas.microsoft.com/office/powerpoint/2010/main" val="329079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14A3-B29B-444B-98A0-A7270B7F7E3B}"/>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3.3 REQUIREMENT ELICITATION</a:t>
            </a:r>
            <a:br>
              <a:rPr lang="en-KE" sz="1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1681828E-D1A6-4A48-AE95-13EF8FC85E69}"/>
              </a:ext>
            </a:extLst>
          </p:cNvPr>
          <p:cNvSpPr>
            <a:spLocks noGrp="1"/>
          </p:cNvSpPr>
          <p:nvPr>
            <p:ph idx="1"/>
          </p:nvPr>
        </p:nvSpPr>
        <p:spPr>
          <a:xfrm>
            <a:off x="838200" y="1825624"/>
            <a:ext cx="10515600" cy="5032375"/>
          </a:xfrm>
        </p:spPr>
        <p:txBody>
          <a:bodyPr>
            <a:normAutofit fontScale="25000" lnSpcReduction="20000"/>
          </a:bodyPr>
          <a:lstStyle/>
          <a:p>
            <a:pPr>
              <a:lnSpc>
                <a:spcPct val="150000"/>
              </a:lnSpc>
              <a:spcBef>
                <a:spcPts val="200"/>
              </a:spcBef>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 PROCEDURES</a:t>
            </a:r>
            <a:endParaRPr lang="en-KE" sz="6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used in this approach came from both primary and secondary sources. </a:t>
            </a:r>
            <a:endParaRPr lang="en-KE" sz="6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200"/>
              </a:spcBef>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3.3.1   Primary sources </a:t>
            </a:r>
            <a:endParaRPr lang="en-KE" sz="6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I</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Interviews-</a:t>
            </a:r>
            <a:r>
              <a:rPr lang="en-US" sz="6400" dirty="0">
                <a:effectLst/>
                <a:latin typeface="Times New Roman" panose="02020603050405020304" pitchFamily="18" charset="0"/>
                <a:ea typeface="Calibri" panose="020F0502020204030204" pitchFamily="34" charset="0"/>
              </a:rPr>
              <a:t>Engineers and architectures were </a:t>
            </a:r>
            <a:r>
              <a:rPr lang="en-US" sz="6400" dirty="0" err="1">
                <a:effectLst/>
                <a:latin typeface="Times New Roman" panose="02020603050405020304" pitchFamily="18" charset="0"/>
                <a:ea typeface="Calibri" panose="020F0502020204030204" pitchFamily="34" charset="0"/>
              </a:rPr>
              <a:t>intervieved</a:t>
            </a:r>
            <a:r>
              <a:rPr lang="en-US" sz="6400" dirty="0">
                <a:effectLst/>
                <a:latin typeface="Times New Roman" panose="02020603050405020304" pitchFamily="18" charset="0"/>
                <a:ea typeface="Calibri" panose="020F0502020204030204" pitchFamily="34" charset="0"/>
              </a:rPr>
              <a:t> on  how the bill of quantity is being done using the current system and the challenges encountered while using the current system </a:t>
            </a:r>
            <a:r>
              <a:rPr lang="en-US" sz="4800" dirty="0">
                <a:effectLst/>
                <a:latin typeface="Times New Roman" panose="02020603050405020304" pitchFamily="18" charset="0"/>
                <a:ea typeface="Calibri" panose="020F0502020204030204" pitchFamily="34" charset="0"/>
              </a:rPr>
              <a:t>.</a:t>
            </a:r>
          </a:p>
          <a:p>
            <a:pPr algn="just">
              <a:lnSpc>
                <a:spcPct val="150000"/>
              </a:lnSpc>
              <a:spcAft>
                <a:spcPts val="1000"/>
              </a:spcAft>
            </a:pPr>
            <a:r>
              <a:rPr lang="en-US" sz="6400" dirty="0">
                <a:latin typeface="Times New Roman" panose="02020603050405020304" pitchFamily="18" charset="0"/>
                <a:ea typeface="Calibri" panose="020F0502020204030204" pitchFamily="34" charset="0"/>
                <a:cs typeface="Times New Roman" panose="02020603050405020304" pitchFamily="18" charset="0"/>
              </a:rPr>
              <a:t>Observation-</a:t>
            </a: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researcher observed the staff of </a:t>
            </a:r>
            <a:r>
              <a:rPr lang="en-US" sz="6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Nickjoy</a:t>
            </a: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building and construction company as they executed their duties and he got the required data.</a:t>
            </a:r>
          </a:p>
          <a:p>
            <a:pPr algn="just">
              <a:lnSpc>
                <a:spcPct val="150000"/>
              </a:lnSpc>
              <a:spcAft>
                <a:spcPts val="1000"/>
              </a:spcAft>
            </a:pPr>
            <a:r>
              <a:rPr lang="en-US" sz="6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Questionnaires-</a:t>
            </a:r>
            <a:r>
              <a:rPr lang="en-US" sz="6400" dirty="0">
                <a:effectLst/>
                <a:latin typeface="Times New Roman" panose="02020603050405020304" pitchFamily="18" charset="0"/>
                <a:ea typeface="Calibri" panose="020F0502020204030204" pitchFamily="34" charset="0"/>
              </a:rPr>
              <a:t>Published questions were given to the respondents/staff of the company to be answered in either yes or no format. The respondents who in this case were the architects and quantity surveyors and engineers provided the necessary guidance by providing the best information which helped the project achieve the goal</a:t>
            </a:r>
            <a:endParaRPr lang="en-KE" sz="6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200"/>
              </a:spcBef>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3.3.2 Secondary sources </a:t>
            </a:r>
            <a:endParaRPr lang="en-KE" sz="6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Secondary data were gathered in the course of  the study which contained the collected as well as the  analyzed  past data from both printed and unprinted resources that were utilized to indicate the existence of  an event from previous times and offer support to the data from primary sources. Secondary sources contained former hypotheses newspapers, journals, books, periodicals and government and local government publications.  </a:t>
            </a:r>
            <a:endParaRPr lang="en-KE"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86577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287E-293F-4174-BE60-5840D3A7AA10}"/>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3.3.3 Data Collection Instruments</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A6A69977-D3BE-4EF8-B828-1586A3533D51}"/>
              </a:ext>
            </a:extLst>
          </p:cNvPr>
          <p:cNvSpPr>
            <a:spLocks noGrp="1"/>
          </p:cNvSpPr>
          <p:nvPr>
            <p:ph idx="1"/>
          </p:nvPr>
        </p:nvSpPr>
        <p:spPr/>
        <p:txBody>
          <a:bodyPr>
            <a:normAutofit fontScale="77500" lnSpcReduction="20000"/>
          </a:bodyPr>
          <a:lstStyle/>
          <a:p>
            <a:pPr>
              <a:lnSpc>
                <a:spcPct val="150000"/>
              </a:lnSpc>
              <a:spcBef>
                <a:spcPts val="200"/>
              </a:spcBef>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3.3.4Interviews </a:t>
            </a:r>
            <a:endParaRPr lang="en-KE"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Interviews were conducted to obtain comprehensive facts about matters that were either too complex or delicate to include in the questionnaires. Interviews were done in a face-to-face manner using specific present property agents and contractors.</a:t>
            </a:r>
            <a:endParaRPr lang="en-KE"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200"/>
              </a:spcBef>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3.3.5 Direct observation </a:t>
            </a:r>
            <a:endParaRPr lang="en-KE"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Direct observation is a simple method that allows the project team members to physically observe information that cannot be covered in the interview session or others. It was used where there are communication difficulties like the language barrier where the respondents were unable to express themselves fully to the researchers.</a:t>
            </a:r>
            <a:endParaRPr lang="en-KE"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200"/>
              </a:spcBef>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3.3.6 Questionnaires</a:t>
            </a:r>
            <a:endParaRPr lang="en-KE"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research team provided the published questions to the respondents to be answered in either yes or no format. The respondents who in this case were the architects provided the necessary guidance by providing the best information which helped the project achieve the goal.</a:t>
            </a:r>
            <a:endParaRPr lang="en-KE"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73507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04C4-18FC-4BBA-8D97-D89C0AD61781}"/>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3.4 Data and System analysis</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AB101E89-DE54-4C93-B229-E2A1F081C87D}"/>
              </a:ext>
            </a:extLst>
          </p:cNvPr>
          <p:cNvSpPr>
            <a:spLocks noGrp="1"/>
          </p:cNvSpPr>
          <p:nvPr>
            <p:ph idx="1"/>
          </p:nvPr>
        </p:nvSpPr>
        <p:spPr>
          <a:xfrm>
            <a:off x="838200" y="1825625"/>
            <a:ext cx="10515600" cy="2247611"/>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analysis is the process of examining, cleaning, converting and displaying data with the aim of determining valuable information, to make conclusions and to support decision-making. </a:t>
            </a: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Upon collection of data, it is checked if it is complete and made ready for analysis. The data from the field is coded in accordance to the subjects under study. </a:t>
            </a:r>
            <a:endParaRPr lang="en-KE"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775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8603-5F71-43CC-B0E7-5E95D9ADCD96}"/>
              </a:ext>
            </a:extLst>
          </p:cNvPr>
          <p:cNvSpPr>
            <a:spLocks noGrp="1"/>
          </p:cNvSpPr>
          <p:nvPr>
            <p:ph type="title"/>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Table 4  Time taken to estimate cost of a house</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sz="2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4E38B59-9AA9-41F5-AD04-ECB8493FEC88}"/>
              </a:ext>
            </a:extLst>
          </p:cNvPr>
          <p:cNvGraphicFramePr>
            <a:graphicFrameLocks noGrp="1"/>
          </p:cNvGraphicFramePr>
          <p:nvPr>
            <p:ph idx="1"/>
            <p:extLst>
              <p:ext uri="{D42A27DB-BD31-4B8C-83A1-F6EECF244321}">
                <p14:modId xmlns:p14="http://schemas.microsoft.com/office/powerpoint/2010/main" val="1771554958"/>
              </p:ext>
            </p:extLst>
          </p:nvPr>
        </p:nvGraphicFramePr>
        <p:xfrm>
          <a:off x="838200" y="1690688"/>
          <a:ext cx="9303327" cy="3975820"/>
        </p:xfrm>
        <a:graphic>
          <a:graphicData uri="http://schemas.openxmlformats.org/drawingml/2006/table">
            <a:tbl>
              <a:tblPr firstRow="1" firstCol="1" bandRow="1">
                <a:tableStyleId>{5C22544A-7EE6-4342-B048-85BDC9FD1C3A}</a:tableStyleId>
              </a:tblPr>
              <a:tblGrid>
                <a:gridCol w="1674851">
                  <a:extLst>
                    <a:ext uri="{9D8B030D-6E8A-4147-A177-3AD203B41FA5}">
                      <a16:colId xmlns:a16="http://schemas.microsoft.com/office/drawing/2014/main" val="2317248511"/>
                    </a:ext>
                  </a:extLst>
                </a:gridCol>
                <a:gridCol w="2733807">
                  <a:extLst>
                    <a:ext uri="{9D8B030D-6E8A-4147-A177-3AD203B41FA5}">
                      <a16:colId xmlns:a16="http://schemas.microsoft.com/office/drawing/2014/main" val="870157456"/>
                    </a:ext>
                  </a:extLst>
                </a:gridCol>
                <a:gridCol w="2616496">
                  <a:extLst>
                    <a:ext uri="{9D8B030D-6E8A-4147-A177-3AD203B41FA5}">
                      <a16:colId xmlns:a16="http://schemas.microsoft.com/office/drawing/2014/main" val="4169302087"/>
                    </a:ext>
                  </a:extLst>
                </a:gridCol>
                <a:gridCol w="2278173">
                  <a:extLst>
                    <a:ext uri="{9D8B030D-6E8A-4147-A177-3AD203B41FA5}">
                      <a16:colId xmlns:a16="http://schemas.microsoft.com/office/drawing/2014/main" val="2836211716"/>
                    </a:ext>
                  </a:extLst>
                </a:gridCol>
              </a:tblGrid>
              <a:tr h="2316154">
                <a:tc>
                  <a:txBody>
                    <a:bodyPr/>
                    <a:lstStyle/>
                    <a:p>
                      <a:pPr>
                        <a:lnSpc>
                          <a:spcPct val="115000"/>
                        </a:lnSpc>
                        <a:spcAft>
                          <a:spcPts val="1000"/>
                        </a:spcAft>
                      </a:pPr>
                      <a:r>
                        <a:rPr lang="en-US" sz="1200">
                          <a:effectLst/>
                        </a:rPr>
                        <a:t>Staff Category</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Approximate Time taken to analyze materials required(Hours)</a:t>
                      </a:r>
                      <a:endParaRPr lang="en-K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Approximate Time taken to estimate cost of the building(Hours)</a:t>
                      </a:r>
                      <a:endParaRPr lang="en-K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Total</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3860094"/>
                  </a:ext>
                </a:extLst>
              </a:tr>
              <a:tr h="553222">
                <a:tc>
                  <a:txBody>
                    <a:bodyPr/>
                    <a:lstStyle/>
                    <a:p>
                      <a:pPr>
                        <a:lnSpc>
                          <a:spcPct val="115000"/>
                        </a:lnSpc>
                        <a:spcAft>
                          <a:spcPts val="1000"/>
                        </a:spcAft>
                      </a:pPr>
                      <a:r>
                        <a:rPr lang="en-US" sz="1200">
                          <a:effectLst/>
                        </a:rPr>
                        <a:t>A</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24</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20</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44</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340221"/>
                  </a:ext>
                </a:extLst>
              </a:tr>
              <a:tr h="553222">
                <a:tc>
                  <a:txBody>
                    <a:bodyPr/>
                    <a:lstStyle/>
                    <a:p>
                      <a:pPr>
                        <a:lnSpc>
                          <a:spcPct val="115000"/>
                        </a:lnSpc>
                        <a:spcAft>
                          <a:spcPts val="1000"/>
                        </a:spcAft>
                      </a:pPr>
                      <a:r>
                        <a:rPr lang="en-US" sz="1200">
                          <a:effectLst/>
                        </a:rPr>
                        <a:t>B</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22</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18</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40</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0747992"/>
                  </a:ext>
                </a:extLst>
              </a:tr>
              <a:tr h="553222">
                <a:tc>
                  <a:txBody>
                    <a:bodyPr/>
                    <a:lstStyle/>
                    <a:p>
                      <a:pPr>
                        <a:lnSpc>
                          <a:spcPct val="115000"/>
                        </a:lnSpc>
                        <a:spcAft>
                          <a:spcPts val="1000"/>
                        </a:spcAft>
                      </a:pPr>
                      <a:r>
                        <a:rPr lang="en-US" sz="1200">
                          <a:effectLst/>
                        </a:rPr>
                        <a:t>C</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25</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22</a:t>
                      </a:r>
                      <a:endParaRPr lang="en-K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47</a:t>
                      </a:r>
                      <a:endParaRPr lang="en-K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9739857"/>
                  </a:ext>
                </a:extLst>
              </a:tr>
            </a:tbl>
          </a:graphicData>
        </a:graphic>
      </p:graphicFrame>
    </p:spTree>
    <p:extLst>
      <p:ext uri="{BB962C8B-B14F-4D97-AF65-F5344CB8AC3E}">
        <p14:creationId xmlns:p14="http://schemas.microsoft.com/office/powerpoint/2010/main" val="223763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4962-3178-4BEE-9CFF-A0286F09AA24}"/>
              </a:ext>
            </a:extLst>
          </p:cNvPr>
          <p:cNvSpPr>
            <a:spLocks noGrp="1"/>
          </p:cNvSpPr>
          <p:nvPr>
            <p:ph type="title"/>
          </p:nvPr>
        </p:nvSpPr>
        <p:spPr/>
        <p:txBody>
          <a:bodyPr/>
          <a:lstStyle/>
          <a:p>
            <a:pPr>
              <a:lnSpc>
                <a:spcPct val="150000"/>
              </a:lnSpc>
              <a:spcBef>
                <a:spcPts val="20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3.5 System specification</a:t>
            </a:r>
            <a:br>
              <a:rPr lang="en-KE" sz="1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rPr>
              <a:t>After analysis of the collected data, the following system specifications were realized</a:t>
            </a:r>
            <a:endParaRPr lang="en-KE" dirty="0"/>
          </a:p>
        </p:txBody>
      </p:sp>
      <p:sp>
        <p:nvSpPr>
          <p:cNvPr id="3" name="Content Placeholder 2">
            <a:extLst>
              <a:ext uri="{FF2B5EF4-FFF2-40B4-BE49-F238E27FC236}">
                <a16:creationId xmlns:a16="http://schemas.microsoft.com/office/drawing/2014/main" id="{5F125FC5-4FD4-488F-A8BB-AFB311F9B98A}"/>
              </a:ext>
            </a:extLst>
          </p:cNvPr>
          <p:cNvSpPr>
            <a:spLocks noGrp="1"/>
          </p:cNvSpPr>
          <p:nvPr>
            <p:ph idx="1"/>
          </p:nvPr>
        </p:nvSpPr>
        <p:spPr/>
        <p:txBody>
          <a:bodyPr>
            <a:normAutofit lnSpcReduction="10000"/>
          </a:bodyPr>
          <a:lstStyle/>
          <a:p>
            <a:pPr>
              <a:lnSpc>
                <a:spcPct val="115000"/>
              </a:lnSpc>
              <a:spcBef>
                <a:spcPts val="1000"/>
              </a:spcBef>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administrator requirements</a:t>
            </a:r>
            <a:endParaRPr lang="en-KE"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effective way to view all users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effective way to manage users accounts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easier way to manage house materials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effective way to manage house costs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000"/>
              </a:spcBef>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Users requirements</a:t>
            </a:r>
            <a:endParaRPr lang="en-KE"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efficient way to create a new account</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effective way to analyze the house</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easier way to view the cost</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712666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1100</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HOUSE BUILDING COST ESTIMATION WEB SYSTEM CASE OF NICKJOY BUILDING AND CONSTRUCTION COMPANY </vt:lpstr>
      <vt:lpstr>                                                                                  CHAPTER THREE</vt:lpstr>
      <vt:lpstr> 3.2 Incremental Methodology</vt:lpstr>
      <vt:lpstr>Incremental model</vt:lpstr>
      <vt:lpstr>3.3 REQUIREMENT ELICITATION </vt:lpstr>
      <vt:lpstr>3.3.3 Data Collection Instruments </vt:lpstr>
      <vt:lpstr>3.4 Data and System analysis </vt:lpstr>
      <vt:lpstr>Table 4  Time taken to estimate cost of a house </vt:lpstr>
      <vt:lpstr>3.5 System specification After analysis of the collected data, the following system specifications were realized</vt:lpstr>
      <vt:lpstr>3.5.2 Functional Requirement </vt:lpstr>
      <vt:lpstr>3.8  System Design  This section provides both physical and logical designs of the system  </vt:lpstr>
      <vt:lpstr>Flowchart illustrating how the new system works</vt:lpstr>
      <vt:lpstr>3.9 Physical design  Database design </vt:lpstr>
      <vt:lpstr>3.8 System Architecture </vt:lpstr>
      <vt:lpstr>User Interface Design</vt:lpstr>
      <vt:lpstr>Login interface</vt:lpstr>
      <vt:lpstr>Interface</vt:lpstr>
      <vt:lpstr>Use case Diagram Below is the general use case that shows the system users and their assigned privileges. The administrator can execute every process in the system; while a standard user is only limited to a few roles as shown</vt:lpstr>
      <vt:lpstr>Flowchart</vt:lpstr>
      <vt:lpstr>Data 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BUILDING COST ESTIMATION WEB SYSTEM</dc:title>
  <dc:creator>KIRAGU</dc:creator>
  <cp:lastModifiedBy>KIRAGU</cp:lastModifiedBy>
  <cp:revision>30</cp:revision>
  <dcterms:created xsi:type="dcterms:W3CDTF">2022-03-04T17:18:52Z</dcterms:created>
  <dcterms:modified xsi:type="dcterms:W3CDTF">2022-03-16T18:32:55Z</dcterms:modified>
</cp:coreProperties>
</file>