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00" d="100"/>
          <a:sy n="10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80C0-7116-4C6D-9D81-0785A9242114}"/>
              </a:ext>
            </a:extLst>
          </p:cNvPr>
          <p:cNvSpPr>
            <a:spLocks noGrp="1"/>
          </p:cNvSpPr>
          <p:nvPr>
            <p:ph type="ctrTitle"/>
          </p:nvPr>
        </p:nvSpPr>
        <p:spPr>
          <a:xfrm>
            <a:off x="1626336" y="1842052"/>
            <a:ext cx="7766936" cy="1586948"/>
          </a:xfrm>
        </p:spPr>
        <p:txBody>
          <a:bodyPr/>
          <a:lstStyle/>
          <a:p>
            <a:pPr algn="l"/>
            <a:r>
              <a:rPr lang="en-US" sz="2400" dirty="0">
                <a:solidFill>
                  <a:schemeClr val="tx1"/>
                </a:solidFill>
                <a:latin typeface="Times New Roman" panose="02020603050405020304" pitchFamily="18" charset="0"/>
                <a:cs typeface="Times New Roman" panose="02020603050405020304" pitchFamily="18" charset="0"/>
              </a:rPr>
              <a:t>HOUSE BUILDING COST ESTIMATION WEB SYSTEM</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CASE OF NICKJOY BUILDING AND CONSTRUCTION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COMPANY</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EDD943-1309-4358-9510-8F6C52F8ECE0}"/>
              </a:ext>
            </a:extLst>
          </p:cNvPr>
          <p:cNvSpPr>
            <a:spLocks noGrp="1"/>
          </p:cNvSpPr>
          <p:nvPr>
            <p:ph type="subTitle" idx="1"/>
          </p:nvPr>
        </p:nvSpPr>
        <p:spPr>
          <a:xfrm>
            <a:off x="1507067" y="3260036"/>
            <a:ext cx="7766936" cy="3597964"/>
          </a:xfrm>
        </p:spPr>
        <p:txBody>
          <a:bodyPr>
            <a:normAutofit fontScale="25000" lnSpcReduction="20000"/>
          </a:bodyPr>
          <a:lstStyle/>
          <a:p>
            <a:r>
              <a:rPr lang="en-US" b="1" dirty="0"/>
              <a:t> </a:t>
            </a:r>
            <a:endParaRPr lang="en-US" dirty="0"/>
          </a:p>
          <a:p>
            <a:pPr algn="l"/>
            <a:r>
              <a:rPr lang="en-US" sz="7200" dirty="0">
                <a:latin typeface="Times New Roman" panose="02020603050405020304" pitchFamily="18" charset="0"/>
                <a:cs typeface="Times New Roman" panose="02020603050405020304" pitchFamily="18" charset="0"/>
              </a:rPr>
              <a:t>              </a:t>
            </a:r>
            <a:r>
              <a:rPr lang="en-US" sz="7200" dirty="0">
                <a:solidFill>
                  <a:schemeClr val="tx1"/>
                </a:solidFill>
                <a:latin typeface="Times New Roman" panose="02020603050405020304" pitchFamily="18" charset="0"/>
                <a:cs typeface="Times New Roman" panose="02020603050405020304" pitchFamily="18" charset="0"/>
              </a:rPr>
              <a:t>NAME: NGAHU NICHOLAS KIRAGU</a:t>
            </a:r>
          </a:p>
          <a:p>
            <a:pPr algn="l"/>
            <a:r>
              <a:rPr lang="en-US" sz="7200" dirty="0">
                <a:solidFill>
                  <a:schemeClr val="tx1"/>
                </a:solidFill>
                <a:latin typeface="Times New Roman" panose="02020603050405020304" pitchFamily="18" charset="0"/>
                <a:cs typeface="Times New Roman" panose="02020603050405020304" pitchFamily="18" charset="0"/>
              </a:rPr>
              <a:t>                       REG.NO:  SCT221-D1-0001/2019</a:t>
            </a:r>
          </a:p>
          <a:p>
            <a:pPr algn="l">
              <a:lnSpc>
                <a:spcPct val="170000"/>
              </a:lnSpc>
            </a:pPr>
            <a:r>
              <a:rPr lang="en-US" sz="6400" dirty="0">
                <a:solidFill>
                  <a:schemeClr val="tx1"/>
                </a:solidFill>
                <a:latin typeface="Times New Roman" panose="02020603050405020304" pitchFamily="18" charset="0"/>
                <a:cs typeface="Times New Roman" panose="02020603050405020304" pitchFamily="18" charset="0"/>
              </a:rPr>
              <a:t> </a:t>
            </a:r>
            <a:r>
              <a:rPr lang="en-US" sz="7200" dirty="0">
                <a:solidFill>
                  <a:schemeClr val="tx1"/>
                </a:solidFill>
                <a:latin typeface="Times New Roman" panose="02020603050405020304" pitchFamily="18" charset="0"/>
                <a:cs typeface="Times New Roman" panose="02020603050405020304" pitchFamily="18" charset="0"/>
              </a:rPr>
              <a:t>A project report submitted to the department of information technology in the school of computing in partial fulfillment of the requirement for the award of the Degree of Bachelor of science in Information Technology of </a:t>
            </a:r>
            <a:r>
              <a:rPr lang="en-US" sz="7200" dirty="0" err="1">
                <a:solidFill>
                  <a:schemeClr val="tx1"/>
                </a:solidFill>
                <a:latin typeface="Times New Roman" panose="02020603050405020304" pitchFamily="18" charset="0"/>
                <a:cs typeface="Times New Roman" panose="02020603050405020304" pitchFamily="18" charset="0"/>
              </a:rPr>
              <a:t>Jomo</a:t>
            </a:r>
            <a:r>
              <a:rPr lang="en-US" sz="7200" dirty="0">
                <a:solidFill>
                  <a:schemeClr val="tx1"/>
                </a:solidFill>
                <a:latin typeface="Times New Roman" panose="02020603050405020304" pitchFamily="18" charset="0"/>
                <a:cs typeface="Times New Roman" panose="02020603050405020304" pitchFamily="18" charset="0"/>
              </a:rPr>
              <a:t> Kenyatta University of Science and Technology.</a:t>
            </a:r>
          </a:p>
          <a:p>
            <a:pPr algn="l">
              <a:lnSpc>
                <a:spcPct val="170000"/>
              </a:lnSpc>
            </a:pPr>
            <a:r>
              <a:rPr lang="en-US" sz="6400" dirty="0">
                <a:latin typeface="Times New Roman" panose="02020603050405020304" pitchFamily="18" charset="0"/>
                <a:cs typeface="Times New Roman" panose="02020603050405020304" pitchFamily="18" charset="0"/>
              </a:rPr>
              <a:t> </a:t>
            </a:r>
          </a:p>
          <a:p>
            <a:pPr algn="l"/>
            <a:r>
              <a:rPr lang="en-US" sz="4800" dirty="0">
                <a:latin typeface="Times New Roman" panose="02020603050405020304" pitchFamily="18" charset="0"/>
                <a:cs typeface="Times New Roman" panose="02020603050405020304" pitchFamily="18" charset="0"/>
              </a:rPr>
              <a:t> </a:t>
            </a:r>
          </a:p>
          <a:p>
            <a:pPr algn="l"/>
            <a:r>
              <a:rPr lang="en-US" sz="4800" dirty="0">
                <a:latin typeface="Times New Roman" panose="02020603050405020304" pitchFamily="18" charset="0"/>
                <a:cs typeface="Times New Roman" panose="02020603050405020304" pitchFamily="18" charset="0"/>
              </a:rPr>
              <a:t>	           		  APRIL 2022</a:t>
            </a:r>
          </a:p>
          <a:p>
            <a:endParaRPr lang="en-US" dirty="0"/>
          </a:p>
        </p:txBody>
      </p:sp>
    </p:spTree>
    <p:extLst>
      <p:ext uri="{BB962C8B-B14F-4D97-AF65-F5344CB8AC3E}">
        <p14:creationId xmlns:p14="http://schemas.microsoft.com/office/powerpoint/2010/main" val="212055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5442-1EC2-4EC1-B238-F00A79CA1931}"/>
              </a:ext>
            </a:extLst>
          </p:cNvPr>
          <p:cNvSpPr>
            <a:spLocks noGrp="1"/>
          </p:cNvSpPr>
          <p:nvPr>
            <p:ph type="title"/>
          </p:nvPr>
        </p:nvSpPr>
        <p:spPr>
          <a:xfrm>
            <a:off x="677334" y="180975"/>
            <a:ext cx="8596668" cy="635663"/>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4.6  Limitations</a:t>
            </a:r>
          </a:p>
        </p:txBody>
      </p:sp>
      <p:sp>
        <p:nvSpPr>
          <p:cNvPr id="3" name="Content Placeholder 2">
            <a:extLst>
              <a:ext uri="{FF2B5EF4-FFF2-40B4-BE49-F238E27FC236}">
                <a16:creationId xmlns:a16="http://schemas.microsoft.com/office/drawing/2014/main" id="{42449113-E350-4DB7-9B75-0A8532186D08}"/>
              </a:ext>
            </a:extLst>
          </p:cNvPr>
          <p:cNvSpPr>
            <a:spLocks noGrp="1"/>
          </p:cNvSpPr>
          <p:nvPr>
            <p:ph idx="1"/>
          </p:nvPr>
        </p:nvSpPr>
        <p:spPr>
          <a:xfrm>
            <a:off x="677334" y="816639"/>
            <a:ext cx="8596668" cy="2869536"/>
          </a:xfrm>
        </p:spPr>
        <p:txBody>
          <a:bodyPr>
            <a:normAutofit lnSpcReduction="10000"/>
          </a:bodyPr>
          <a:lstStyle/>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developed system will be faced by the following limitations</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The system cannot estimate the cost of doors, windows in its current state. </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One has to enter the dimensions of the house each at a time. </a:t>
            </a:r>
            <a:r>
              <a:rPr lang="en-US" dirty="0" err="1">
                <a:solidFill>
                  <a:schemeClr val="tx1"/>
                </a:solidFill>
                <a:latin typeface="Times New Roman" panose="02020603050405020304" pitchFamily="18" charset="0"/>
                <a:cs typeface="Times New Roman" panose="02020603050405020304" pitchFamily="18" charset="0"/>
              </a:rPr>
              <a:t>ie</a:t>
            </a:r>
            <a:r>
              <a:rPr lang="en-US" dirty="0">
                <a:solidFill>
                  <a:schemeClr val="tx1"/>
                </a:solidFill>
                <a:latin typeface="Times New Roman" panose="02020603050405020304" pitchFamily="18" charset="0"/>
                <a:cs typeface="Times New Roman" panose="02020603050405020304" pitchFamily="18" charset="0"/>
              </a:rPr>
              <a:t>. foundation, wall, lintel and roof. This process is tedious </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The system is applicable for cost estimation of one storey building and thus cannot be used to estimate cost of other types of buildings/houses</a:t>
            </a:r>
          </a:p>
          <a:p>
            <a:endParaRPr lang="en-US" dirty="0"/>
          </a:p>
        </p:txBody>
      </p:sp>
    </p:spTree>
    <p:extLst>
      <p:ext uri="{BB962C8B-B14F-4D97-AF65-F5344CB8AC3E}">
        <p14:creationId xmlns:p14="http://schemas.microsoft.com/office/powerpoint/2010/main" val="255608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06BD-2EAC-4564-98D9-9384BFBB9A95}"/>
              </a:ext>
            </a:extLst>
          </p:cNvPr>
          <p:cNvSpPr>
            <a:spLocks noGrp="1"/>
          </p:cNvSpPr>
          <p:nvPr>
            <p:ph type="title"/>
          </p:nvPr>
        </p:nvSpPr>
        <p:spPr>
          <a:xfrm>
            <a:off x="677334" y="609600"/>
            <a:ext cx="8596668" cy="72390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4.7  Recommendations</a:t>
            </a:r>
          </a:p>
        </p:txBody>
      </p:sp>
      <p:sp>
        <p:nvSpPr>
          <p:cNvPr id="3" name="Content Placeholder 2">
            <a:extLst>
              <a:ext uri="{FF2B5EF4-FFF2-40B4-BE49-F238E27FC236}">
                <a16:creationId xmlns:a16="http://schemas.microsoft.com/office/drawing/2014/main" id="{F468EBCE-F41E-429D-9BBC-3BA9DA7E737F}"/>
              </a:ext>
            </a:extLst>
          </p:cNvPr>
          <p:cNvSpPr>
            <a:spLocks noGrp="1"/>
          </p:cNvSpPr>
          <p:nvPr>
            <p:ph idx="1"/>
          </p:nvPr>
        </p:nvSpPr>
        <p:spPr>
          <a:xfrm>
            <a:off x="677334" y="1190625"/>
            <a:ext cx="8596668" cy="4850737"/>
          </a:xfrm>
        </p:spPr>
        <p:txBody>
          <a:bodyPr/>
          <a:lstStyle/>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A Well-developed software can take a number of months/years to be completed because it requires the software to go through series of research and tests. The researcher recommends for a further advancement in the development of the system where more features that can improve the house building cost estimation web system can be incorporated. For an effective deployment of the system, the developer also recommends that:</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Stakeholders in the company should be involved in the implementation of the software. </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Stakeholder should also make funds available to make implementation of the project possible. </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The system can be further developed to meet the limitations stated </a:t>
            </a:r>
          </a:p>
          <a:p>
            <a:endParaRPr lang="en-US" dirty="0"/>
          </a:p>
        </p:txBody>
      </p:sp>
    </p:spTree>
    <p:extLst>
      <p:ext uri="{BB962C8B-B14F-4D97-AF65-F5344CB8AC3E}">
        <p14:creationId xmlns:p14="http://schemas.microsoft.com/office/powerpoint/2010/main" val="37530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6F69-603F-4798-825D-F6C9E77E19E7}"/>
              </a:ext>
            </a:extLst>
          </p:cNvPr>
          <p:cNvSpPr>
            <a:spLocks noGrp="1"/>
          </p:cNvSpPr>
          <p:nvPr>
            <p:ph type="title"/>
          </p:nvPr>
        </p:nvSpPr>
        <p:spPr>
          <a:xfrm>
            <a:off x="677334" y="198784"/>
            <a:ext cx="8596668" cy="940904"/>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DE0C49D-2313-4770-837F-A4A5BE54EFB8}"/>
              </a:ext>
            </a:extLst>
          </p:cNvPr>
          <p:cNvSpPr>
            <a:spLocks noGrp="1"/>
          </p:cNvSpPr>
          <p:nvPr>
            <p:ph idx="1"/>
          </p:nvPr>
        </p:nvSpPr>
        <p:spPr>
          <a:xfrm>
            <a:off x="677334" y="1139689"/>
            <a:ext cx="8596668" cy="2941981"/>
          </a:xfrm>
        </p:spPr>
        <p:txBody>
          <a:bodyPr/>
          <a:lstStyle/>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To design a house building cost estimation system </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To improve efficiency in building cost estimation</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To conduct analyses of the architecture of one storey house</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To compute bill of quantity.</a:t>
            </a:r>
          </a:p>
          <a:p>
            <a:pPr lvl="0">
              <a:lnSpc>
                <a:spcPct val="150000"/>
              </a:lnSpc>
            </a:pPr>
            <a:r>
              <a:rPr lang="en-US" dirty="0">
                <a:solidFill>
                  <a:schemeClr val="tx1"/>
                </a:solidFill>
                <a:latin typeface="Times New Roman" panose="02020603050405020304" pitchFamily="18" charset="0"/>
                <a:cs typeface="Times New Roman" panose="02020603050405020304" pitchFamily="18" charset="0"/>
              </a:rPr>
              <a:t>To document the project</a:t>
            </a:r>
          </a:p>
          <a:p>
            <a:endParaRPr lang="en-US" dirty="0"/>
          </a:p>
        </p:txBody>
      </p:sp>
    </p:spTree>
    <p:extLst>
      <p:ext uri="{BB962C8B-B14F-4D97-AF65-F5344CB8AC3E}">
        <p14:creationId xmlns:p14="http://schemas.microsoft.com/office/powerpoint/2010/main" val="82803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FFC1-E79D-478B-930B-21AFD8C6C722}"/>
              </a:ext>
            </a:extLst>
          </p:cNvPr>
          <p:cNvSpPr>
            <a:spLocks noGrp="1"/>
          </p:cNvSpPr>
          <p:nvPr>
            <p:ph type="ctrTitle"/>
          </p:nvPr>
        </p:nvSpPr>
        <p:spPr>
          <a:xfrm>
            <a:off x="1507067" y="344558"/>
            <a:ext cx="7766936" cy="1258956"/>
          </a:xfrm>
        </p:spPr>
        <p:txBody>
          <a:bodyPr/>
          <a:lstStyle/>
          <a:p>
            <a:pPr algn="l"/>
            <a:r>
              <a:rPr lang="en-US" sz="2400" dirty="0">
                <a:solidFill>
                  <a:schemeClr val="tx1"/>
                </a:solidFill>
                <a:latin typeface="Times New Roman" panose="02020603050405020304" pitchFamily="18" charset="0"/>
                <a:cs typeface="Times New Roman" panose="02020603050405020304" pitchFamily="18" charset="0"/>
              </a:rPr>
              <a:t>CHAPTER FOUR</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IMPLEMENTATION  AND TESTING</a:t>
            </a:r>
          </a:p>
        </p:txBody>
      </p:sp>
      <p:sp>
        <p:nvSpPr>
          <p:cNvPr id="3" name="Subtitle 2">
            <a:extLst>
              <a:ext uri="{FF2B5EF4-FFF2-40B4-BE49-F238E27FC236}">
                <a16:creationId xmlns:a16="http://schemas.microsoft.com/office/drawing/2014/main" id="{18E1EB06-5E2B-4ACC-8C8A-4D8ACE61EE65}"/>
              </a:ext>
            </a:extLst>
          </p:cNvPr>
          <p:cNvSpPr>
            <a:spLocks noGrp="1"/>
          </p:cNvSpPr>
          <p:nvPr>
            <p:ph type="subTitle" idx="1"/>
          </p:nvPr>
        </p:nvSpPr>
        <p:spPr>
          <a:xfrm>
            <a:off x="1507067" y="2186610"/>
            <a:ext cx="7766936" cy="1378226"/>
          </a:xfrm>
        </p:spPr>
        <p:txBody>
          <a:bodyPr>
            <a:normAutofit fontScale="92500" lnSpcReduction="10000"/>
          </a:bodyPr>
          <a:lstStyle/>
          <a:p>
            <a:pPr algn="l">
              <a:lnSpc>
                <a:spcPct val="150000"/>
              </a:lnSpc>
            </a:pPr>
            <a:r>
              <a:rPr lang="en-US" dirty="0">
                <a:solidFill>
                  <a:schemeClr val="tx1"/>
                </a:solidFill>
                <a:latin typeface="Times New Roman" panose="02020603050405020304" pitchFamily="18" charset="0"/>
                <a:cs typeface="Times New Roman" panose="02020603050405020304" pitchFamily="18" charset="0"/>
              </a:rPr>
              <a:t>4.1 Introduction</a:t>
            </a:r>
          </a:p>
          <a:p>
            <a:pPr algn="l">
              <a:lnSpc>
                <a:spcPct val="160000"/>
              </a:lnSpc>
            </a:pPr>
            <a:r>
              <a:rPr lang="en-US" dirty="0">
                <a:solidFill>
                  <a:schemeClr val="tx1"/>
                </a:solidFill>
                <a:latin typeface="Times New Roman" panose="02020603050405020304" pitchFamily="18" charset="0"/>
                <a:cs typeface="Times New Roman" panose="02020603050405020304" pitchFamily="18" charset="0"/>
              </a:rPr>
              <a:t>This chapter describes how the system requirements formulated during analysis were translated into a functional system</a:t>
            </a:r>
          </a:p>
          <a:p>
            <a:pPr algn="l"/>
            <a:endParaRPr lang="en-US" dirty="0"/>
          </a:p>
        </p:txBody>
      </p:sp>
    </p:spTree>
    <p:extLst>
      <p:ext uri="{BB962C8B-B14F-4D97-AF65-F5344CB8AC3E}">
        <p14:creationId xmlns:p14="http://schemas.microsoft.com/office/powerpoint/2010/main" val="428011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829C-B538-440B-9509-9B312BF6DE51}"/>
              </a:ext>
            </a:extLst>
          </p:cNvPr>
          <p:cNvSpPr>
            <a:spLocks noGrp="1"/>
          </p:cNvSpPr>
          <p:nvPr>
            <p:ph type="title"/>
          </p:nvPr>
        </p:nvSpPr>
        <p:spPr>
          <a:xfrm>
            <a:off x="677334" y="198784"/>
            <a:ext cx="8596668" cy="649356"/>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4.2 Tools used in system development</a:t>
            </a:r>
          </a:p>
        </p:txBody>
      </p:sp>
      <p:sp>
        <p:nvSpPr>
          <p:cNvPr id="3" name="Content Placeholder 2">
            <a:extLst>
              <a:ext uri="{FF2B5EF4-FFF2-40B4-BE49-F238E27FC236}">
                <a16:creationId xmlns:a16="http://schemas.microsoft.com/office/drawing/2014/main" id="{73E16332-050D-4F63-9A22-33233D116432}"/>
              </a:ext>
            </a:extLst>
          </p:cNvPr>
          <p:cNvSpPr>
            <a:spLocks noGrp="1"/>
          </p:cNvSpPr>
          <p:nvPr>
            <p:ph idx="1"/>
          </p:nvPr>
        </p:nvSpPr>
        <p:spPr>
          <a:xfrm>
            <a:off x="677334" y="848139"/>
            <a:ext cx="8596668" cy="5811078"/>
          </a:xfrm>
        </p:spPr>
        <p:txBody>
          <a:bodyPr>
            <a:normAutofit fontScale="92500" lnSpcReduction="10000"/>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Laravel, HTML and CSS</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Back end modules i.e. database panel and users’ panel was developed using Laravel a php framework. Front end is developed using HTML and CSS</a:t>
            </a:r>
          </a:p>
          <a:p>
            <a:pPr>
              <a:lnSpc>
                <a:spcPct val="150000"/>
              </a:lnSpc>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Composer</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Composer is a tool for dependency management in PHP. It allows you to declare the libraries your project depends on and it will manage (install/update) them for you.</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Visual studio code</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Visual Studio Code is an editor for PHP development. It provides features like syntax highlighting and bracket matching, IntelliSense (code completion), and snippets out of the box and you can add more functionality through community-created VS Code extensions</a:t>
            </a:r>
          </a:p>
          <a:p>
            <a:pPr>
              <a:lnSpc>
                <a:spcPct val="150000"/>
              </a:lnSpc>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Xammp</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It is a cross-platform web servers, it helps developers to create and test their programs on a local webserver</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95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9BCC-2D79-400D-A19F-2B4A3E71D372}"/>
              </a:ext>
            </a:extLst>
          </p:cNvPr>
          <p:cNvSpPr>
            <a:spLocks noGrp="1"/>
          </p:cNvSpPr>
          <p:nvPr>
            <p:ph type="title"/>
          </p:nvPr>
        </p:nvSpPr>
        <p:spPr>
          <a:xfrm>
            <a:off x="677334" y="609601"/>
            <a:ext cx="8596668" cy="74212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4.3 System Code Generation</a:t>
            </a:r>
            <a:br>
              <a:rPr lang="en-US" b="1" dirty="0"/>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633C5F-89D6-41C3-9324-5EA5DA0041F8}"/>
              </a:ext>
            </a:extLst>
          </p:cNvPr>
          <p:cNvSpPr>
            <a:spLocks noGrp="1"/>
          </p:cNvSpPr>
          <p:nvPr>
            <p:ph idx="1"/>
          </p:nvPr>
        </p:nvSpPr>
        <p:spPr>
          <a:xfrm>
            <a:off x="677334" y="1351723"/>
            <a:ext cx="8596668" cy="2292625"/>
          </a:xfrm>
        </p:spPr>
        <p:txBody>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This section shows a sample code that have been used to implement several elements of house building cost estimation web system</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Sample code for the various elements of the system like welcome , login,  wall code has been attached in the sent document</a:t>
            </a:r>
          </a:p>
          <a:p>
            <a:endParaRPr lang="en-US" dirty="0"/>
          </a:p>
        </p:txBody>
      </p:sp>
    </p:spTree>
    <p:extLst>
      <p:ext uri="{BB962C8B-B14F-4D97-AF65-F5344CB8AC3E}">
        <p14:creationId xmlns:p14="http://schemas.microsoft.com/office/powerpoint/2010/main" val="54770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568-DF89-4605-9472-6B5623AABFB4}"/>
              </a:ext>
            </a:extLst>
          </p:cNvPr>
          <p:cNvSpPr>
            <a:spLocks noGrp="1"/>
          </p:cNvSpPr>
          <p:nvPr>
            <p:ph type="title"/>
          </p:nvPr>
        </p:nvSpPr>
        <p:spPr>
          <a:xfrm>
            <a:off x="677334" y="609600"/>
            <a:ext cx="8596668" cy="755374"/>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4.4 System testing</a:t>
            </a:r>
          </a:p>
        </p:txBody>
      </p:sp>
      <p:sp>
        <p:nvSpPr>
          <p:cNvPr id="3" name="Content Placeholder 2">
            <a:extLst>
              <a:ext uri="{FF2B5EF4-FFF2-40B4-BE49-F238E27FC236}">
                <a16:creationId xmlns:a16="http://schemas.microsoft.com/office/drawing/2014/main" id="{7846B0DC-70BB-49DB-8160-1C57A2E5F753}"/>
              </a:ext>
            </a:extLst>
          </p:cNvPr>
          <p:cNvSpPr>
            <a:spLocks noGrp="1"/>
          </p:cNvSpPr>
          <p:nvPr>
            <p:ph idx="1"/>
          </p:nvPr>
        </p:nvSpPr>
        <p:spPr>
          <a:xfrm>
            <a:off x="677334" y="1364975"/>
            <a:ext cx="8596668" cy="4676388"/>
          </a:xfrm>
        </p:spPr>
        <p:txBody>
          <a:bodyPr>
            <a:normAutofit fontScale="92500" lnSpcReduction="20000"/>
          </a:bodyPr>
          <a:lstStyle/>
          <a:p>
            <a:pPr>
              <a:lnSpc>
                <a:spcPct val="160000"/>
              </a:lnSpc>
            </a:pPr>
            <a:r>
              <a:rPr lang="en-US" dirty="0">
                <a:solidFill>
                  <a:schemeClr val="tx1"/>
                </a:solidFill>
                <a:latin typeface="Times New Roman" panose="02020603050405020304" pitchFamily="18" charset="0"/>
                <a:cs typeface="Times New Roman" panose="02020603050405020304" pitchFamily="18" charset="0"/>
              </a:rPr>
              <a:t>Testing is a process that was extensively done to ensure that the system met most of the specified requirements</a:t>
            </a:r>
          </a:p>
          <a:p>
            <a:pPr>
              <a:lnSpc>
                <a:spcPct val="160000"/>
              </a:lnSpc>
            </a:pPr>
            <a:r>
              <a:rPr lang="en-US" dirty="0">
                <a:solidFill>
                  <a:schemeClr val="tx1"/>
                </a:solidFill>
                <a:latin typeface="Times New Roman" panose="02020603050405020304" pitchFamily="18" charset="0"/>
                <a:cs typeface="Times New Roman" panose="02020603050405020304" pitchFamily="18" charset="0"/>
              </a:rPr>
              <a:t>A number of testing types were done and they included unit testing, integration testing and system testing.</a:t>
            </a:r>
          </a:p>
          <a:p>
            <a:pPr>
              <a:lnSpc>
                <a:spcPct val="160000"/>
              </a:lnSpc>
            </a:pPr>
            <a:r>
              <a:rPr lang="en-US" dirty="0">
                <a:solidFill>
                  <a:schemeClr val="tx1"/>
                </a:solidFill>
                <a:latin typeface="Times New Roman" panose="02020603050405020304" pitchFamily="18" charset="0"/>
                <a:cs typeface="Times New Roman" panose="02020603050405020304" pitchFamily="18" charset="0"/>
              </a:rPr>
              <a:t> Unit testing was carried on every module completed to ensure that it performed as required. </a:t>
            </a:r>
          </a:p>
          <a:p>
            <a:pPr>
              <a:lnSpc>
                <a:spcPct val="160000"/>
              </a:lnSpc>
            </a:pPr>
            <a:r>
              <a:rPr lang="en-US" dirty="0">
                <a:solidFill>
                  <a:schemeClr val="tx1"/>
                </a:solidFill>
                <a:latin typeface="Times New Roman" panose="02020603050405020304" pitchFamily="18" charset="0"/>
                <a:cs typeface="Times New Roman" panose="02020603050405020304" pitchFamily="18" charset="0"/>
              </a:rPr>
              <a:t>Whenever, two or more modules were integrated, integration testing was then performed to ensure that the involved modules communicated and performed as per the expectations. </a:t>
            </a:r>
          </a:p>
          <a:p>
            <a:pPr>
              <a:lnSpc>
                <a:spcPct val="160000"/>
              </a:lnSpc>
            </a:pPr>
            <a:r>
              <a:rPr lang="en-US" dirty="0">
                <a:solidFill>
                  <a:schemeClr val="tx1"/>
                </a:solidFill>
                <a:latin typeface="Times New Roman" panose="02020603050405020304" pitchFamily="18" charset="0"/>
                <a:cs typeface="Times New Roman" panose="02020603050405020304" pitchFamily="18" charset="0"/>
              </a:rPr>
              <a:t>The final type of testing done was system testing in which, the fully integrated system was evaluated based on the expectations. It is in this testing that validation was done through supplying the system with both valid and invalid data and observations were made. Detected errors were rectified</a:t>
            </a:r>
          </a:p>
        </p:txBody>
      </p:sp>
    </p:spTree>
    <p:extLst>
      <p:ext uri="{BB962C8B-B14F-4D97-AF65-F5344CB8AC3E}">
        <p14:creationId xmlns:p14="http://schemas.microsoft.com/office/powerpoint/2010/main" val="264069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C970-7DC4-41DC-B987-615DFFC69A00}"/>
              </a:ext>
            </a:extLst>
          </p:cNvPr>
          <p:cNvSpPr>
            <a:spLocks noGrp="1"/>
          </p:cNvSpPr>
          <p:nvPr>
            <p:ph type="title"/>
          </p:nvPr>
        </p:nvSpPr>
        <p:spPr>
          <a:xfrm>
            <a:off x="677334" y="152400"/>
            <a:ext cx="8596668" cy="974035"/>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4.4.1 Testing cases and results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Testing the login function</a:t>
            </a: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566E542D-7C39-49AF-B787-39C053028FE2}"/>
              </a:ext>
            </a:extLst>
          </p:cNvPr>
          <p:cNvGraphicFramePr>
            <a:graphicFrameLocks noGrp="1"/>
          </p:cNvGraphicFramePr>
          <p:nvPr>
            <p:ph idx="1"/>
            <p:extLst>
              <p:ext uri="{D42A27DB-BD31-4B8C-83A1-F6EECF244321}">
                <p14:modId xmlns:p14="http://schemas.microsoft.com/office/powerpoint/2010/main" val="2105078139"/>
              </p:ext>
            </p:extLst>
          </p:nvPr>
        </p:nvGraphicFramePr>
        <p:xfrm>
          <a:off x="467819" y="1333500"/>
          <a:ext cx="9219520" cy="5910122"/>
        </p:xfrm>
        <a:graphic>
          <a:graphicData uri="http://schemas.openxmlformats.org/drawingml/2006/table">
            <a:tbl>
              <a:tblPr firstRow="1" firstCol="1" bandRow="1">
                <a:tableStyleId>{5C22544A-7EE6-4342-B048-85BDC9FD1C3A}</a:tableStyleId>
              </a:tblPr>
              <a:tblGrid>
                <a:gridCol w="1184955">
                  <a:extLst>
                    <a:ext uri="{9D8B030D-6E8A-4147-A177-3AD203B41FA5}">
                      <a16:colId xmlns:a16="http://schemas.microsoft.com/office/drawing/2014/main" val="3391234198"/>
                    </a:ext>
                  </a:extLst>
                </a:gridCol>
                <a:gridCol w="1939260">
                  <a:extLst>
                    <a:ext uri="{9D8B030D-6E8A-4147-A177-3AD203B41FA5}">
                      <a16:colId xmlns:a16="http://schemas.microsoft.com/office/drawing/2014/main" val="3710970433"/>
                    </a:ext>
                  </a:extLst>
                </a:gridCol>
                <a:gridCol w="2527391">
                  <a:extLst>
                    <a:ext uri="{9D8B030D-6E8A-4147-A177-3AD203B41FA5}">
                      <a16:colId xmlns:a16="http://schemas.microsoft.com/office/drawing/2014/main" val="327039078"/>
                    </a:ext>
                  </a:extLst>
                </a:gridCol>
                <a:gridCol w="2272949">
                  <a:extLst>
                    <a:ext uri="{9D8B030D-6E8A-4147-A177-3AD203B41FA5}">
                      <a16:colId xmlns:a16="http://schemas.microsoft.com/office/drawing/2014/main" val="2650062924"/>
                    </a:ext>
                  </a:extLst>
                </a:gridCol>
                <a:gridCol w="1294965">
                  <a:extLst>
                    <a:ext uri="{9D8B030D-6E8A-4147-A177-3AD203B41FA5}">
                      <a16:colId xmlns:a16="http://schemas.microsoft.com/office/drawing/2014/main" val="3136139461"/>
                    </a:ext>
                  </a:extLst>
                </a:gridCol>
              </a:tblGrid>
              <a:tr h="0">
                <a:tc>
                  <a:txBody>
                    <a:bodyPr/>
                    <a:lstStyle/>
                    <a:p>
                      <a:pPr marL="68580" marR="0" algn="l">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Test case Number</a:t>
                      </a:r>
                    </a:p>
                    <a:p>
                      <a:pPr marL="68580" marR="0" algn="just">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 </a:t>
                      </a:r>
                    </a:p>
                    <a:p>
                      <a:pPr marL="68580" marR="0" algn="just">
                        <a:lnSpc>
                          <a:spcPct val="150000"/>
                        </a:lnSpc>
                        <a:spcBef>
                          <a:spcPts val="0"/>
                        </a:spcBef>
                        <a:spcAft>
                          <a:spcPts val="10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Task</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Expected result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Actual result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Status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extLst>
                  <a:ext uri="{0D108BD9-81ED-4DB2-BD59-A6C34878D82A}">
                    <a16:rowId xmlns:a16="http://schemas.microsoft.com/office/drawing/2014/main" val="1208711455"/>
                  </a:ext>
                </a:extLst>
              </a:tr>
              <a:tr h="1444002">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case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Login= (blank)</a:t>
                      </a:r>
                    </a:p>
                    <a:p>
                      <a:pPr marL="100330" marR="0" algn="just">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Password=</a:t>
                      </a:r>
                      <a:endParaRPr lang="en-US" sz="1200" dirty="0">
                        <a:effectLst/>
                        <a:latin typeface="Times New Roman" panose="02020603050405020304" pitchFamily="18" charset="0"/>
                        <a:cs typeface="Times New Roman" panose="02020603050405020304" pitchFamily="18" charset="0"/>
                      </a:endParaRPr>
                    </a:p>
                    <a:p>
                      <a:pPr marL="68580" marR="0" algn="just">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(blank)</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A</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window</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“please fill out this field</a:t>
                      </a:r>
                      <a:r>
                        <a:rPr lang="en-US" sz="1200" spc="-10" dirty="0">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must</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be</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shown</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a:t>
                      </a:r>
                      <a:endParaRPr lang="en-US" sz="1200" dirty="0">
                        <a:effectLst/>
                        <a:latin typeface="Times New Roman" panose="02020603050405020304" pitchFamily="18" charset="0"/>
                        <a:cs typeface="Times New Roman" panose="02020603050405020304" pitchFamily="18" charset="0"/>
                      </a:endParaRPr>
                    </a:p>
                    <a:p>
                      <a:pPr marL="68580" marR="0" algn="l">
                        <a:lnSpc>
                          <a:spcPct val="150000"/>
                        </a:lnSpc>
                        <a:spcBef>
                          <a:spcPts val="0"/>
                        </a:spcBef>
                        <a:spcAft>
                          <a:spcPts val="1000"/>
                        </a:spcAft>
                      </a:pPr>
                      <a:r>
                        <a:rPr lang="en-US" sz="1200" spc="-10" dirty="0">
                          <a:effectLst/>
                          <a:latin typeface="Times New Roman" panose="02020603050405020304" pitchFamily="18" charset="0"/>
                          <a:cs typeface="Times New Roman" panose="02020603050405020304" pitchFamily="18" charset="0"/>
                        </a:rPr>
                        <a:t>user</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and</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access is not granted</a:t>
                      </a:r>
                      <a:endParaRPr lang="en-US" sz="1200" dirty="0">
                        <a:effectLst/>
                        <a:latin typeface="Times New Roman" panose="02020603050405020304" pitchFamily="18" charset="0"/>
                        <a:cs typeface="Times New Roman" panose="02020603050405020304" pitchFamily="18" charset="0"/>
                      </a:endParaRPr>
                    </a:p>
                    <a:p>
                      <a:pPr marL="0" marR="0" algn="l">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A</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window “ please fill out this field</a:t>
                      </a:r>
                      <a:r>
                        <a:rPr lang="en-US" sz="1200" spc="-35" dirty="0">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shown</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user</a:t>
                      </a:r>
                      <a:r>
                        <a:rPr lang="en-US" sz="1200" spc="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and</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access</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not</a:t>
                      </a:r>
                      <a:endParaRPr lang="en-US" sz="1200" dirty="0">
                        <a:effectLst/>
                        <a:latin typeface="Times New Roman" panose="02020603050405020304" pitchFamily="18" charset="0"/>
                        <a:cs typeface="Times New Roman" panose="02020603050405020304" pitchFamily="18" charset="0"/>
                      </a:endParaRPr>
                    </a:p>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granted.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spc="-5">
                          <a:effectLst/>
                          <a:latin typeface="Times New Roman" panose="02020603050405020304" pitchFamily="18"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extLst>
                  <a:ext uri="{0D108BD9-81ED-4DB2-BD59-A6C34878D82A}">
                    <a16:rowId xmlns:a16="http://schemas.microsoft.com/office/drawing/2014/main" val="430120146"/>
                  </a:ext>
                </a:extLst>
              </a:tr>
              <a:tr h="935279">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case </a:t>
                      </a:r>
                      <a:r>
                        <a:rPr lang="en-US" sz="1200" spc="-5">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Username= </a:t>
                      </a:r>
                      <a:r>
                        <a:rPr lang="en-US" sz="1200" spc="-5">
                          <a:effectLst/>
                          <a:latin typeface="Times New Roman" panose="02020603050405020304" pitchFamily="18" charset="0"/>
                          <a:cs typeface="Times New Roman" panose="02020603050405020304" pitchFamily="18" charset="0"/>
                        </a:rPr>
                        <a:t>Incorrect</a:t>
                      </a:r>
                      <a:endParaRPr lang="en-US" sz="1200">
                        <a:effectLst/>
                        <a:latin typeface="Times New Roman" panose="02020603050405020304" pitchFamily="18" charset="0"/>
                        <a:cs typeface="Times New Roman" panose="02020603050405020304" pitchFamily="18" charset="0"/>
                      </a:endParaRPr>
                    </a:p>
                    <a:p>
                      <a:pPr marL="100330" marR="0" algn="just">
                        <a:lnSpc>
                          <a:spcPct val="150000"/>
                        </a:lnSpc>
                        <a:spcBef>
                          <a:spcPts val="0"/>
                        </a:spcBef>
                        <a:spcAft>
                          <a:spcPts val="1000"/>
                        </a:spcAft>
                      </a:pPr>
                      <a:r>
                        <a:rPr lang="en-US" sz="1200" spc="-5">
                          <a:effectLst/>
                          <a:latin typeface="Times New Roman" panose="02020603050405020304" pitchFamily="18" charset="0"/>
                          <a:cs typeface="Times New Roman" panose="02020603050405020304" pitchFamily="18" charset="0"/>
                        </a:rPr>
                        <a:t>Password=correct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A</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window “credentials don’t match our record</a:t>
                      </a:r>
                      <a:r>
                        <a:rPr lang="en-US" sz="1200" spc="-10" dirty="0">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must be</a:t>
                      </a:r>
                      <a:r>
                        <a:rPr lang="en-US" sz="1200" spc="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shown</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 user and</a:t>
                      </a:r>
                      <a:r>
                        <a:rPr lang="en-US" sz="1200" spc="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access</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must</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not</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be granted</a:t>
                      </a:r>
                      <a:endParaRPr lang="en-US" sz="1200" dirty="0">
                        <a:effectLst/>
                        <a:latin typeface="Times New Roman" panose="02020603050405020304" pitchFamily="18" charset="0"/>
                        <a:cs typeface="Times New Roman" panose="02020603050405020304" pitchFamily="18" charset="0"/>
                      </a:endParaRPr>
                    </a:p>
                    <a:p>
                      <a:pPr marL="68580" marR="0" algn="l">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A</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window “ credential don’t match our record </a:t>
                      </a:r>
                      <a:r>
                        <a:rPr lang="en-US" sz="1200" spc="-1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 shown</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user</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and</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access</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not</a:t>
                      </a:r>
                      <a:r>
                        <a:rPr lang="en-US" sz="1200" spc="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granted.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spc="-5">
                          <a:effectLst/>
                          <a:latin typeface="Times New Roman" panose="02020603050405020304" pitchFamily="18"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extLst>
                  <a:ext uri="{0D108BD9-81ED-4DB2-BD59-A6C34878D82A}">
                    <a16:rowId xmlns:a16="http://schemas.microsoft.com/office/drawing/2014/main" val="3329511263"/>
                  </a:ext>
                </a:extLst>
              </a:tr>
              <a:tr h="1095447">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 case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Username= C</a:t>
                      </a:r>
                      <a:r>
                        <a:rPr lang="en-US" sz="1200" spc="-5">
                          <a:effectLst/>
                          <a:latin typeface="Times New Roman" panose="02020603050405020304" pitchFamily="18" charset="0"/>
                          <a:cs typeface="Times New Roman" panose="02020603050405020304" pitchFamily="18" charset="0"/>
                        </a:rPr>
                        <a:t>orrect</a:t>
                      </a:r>
                      <a:endParaRPr lang="en-US" sz="1200">
                        <a:effectLst/>
                        <a:latin typeface="Times New Roman" panose="02020603050405020304" pitchFamily="18" charset="0"/>
                        <a:cs typeface="Times New Roman" panose="02020603050405020304" pitchFamily="18" charset="0"/>
                      </a:endParaRPr>
                    </a:p>
                    <a:p>
                      <a:pPr marL="100330" marR="0" algn="just">
                        <a:lnSpc>
                          <a:spcPct val="150000"/>
                        </a:lnSpc>
                        <a:spcBef>
                          <a:spcPts val="0"/>
                        </a:spcBef>
                        <a:spcAft>
                          <a:spcPts val="1000"/>
                        </a:spcAft>
                      </a:pPr>
                      <a:r>
                        <a:rPr lang="en-US" sz="1200" spc="-5">
                          <a:effectLst/>
                          <a:latin typeface="Times New Roman" panose="02020603050405020304" pitchFamily="18" charset="0"/>
                          <a:cs typeface="Times New Roman" panose="02020603050405020304" pitchFamily="18" charset="0"/>
                        </a:rPr>
                        <a:t>Password=Incorrect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A</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window “credentials don’t match our record</a:t>
                      </a:r>
                      <a:r>
                        <a:rPr lang="en-US" sz="1200" spc="-10" dirty="0">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must be</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shown</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user</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and</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access is </a:t>
                      </a:r>
                      <a:r>
                        <a:rPr lang="en-US" sz="1200" dirty="0">
                          <a:effectLst/>
                          <a:latin typeface="Times New Roman" panose="02020603050405020304" pitchFamily="18" charset="0"/>
                          <a:cs typeface="Times New Roman" panose="02020603050405020304" pitchFamily="18" charset="0"/>
                        </a:rPr>
                        <a:t>denied.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A</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window</a:t>
                      </a:r>
                      <a:r>
                        <a:rPr lang="en-US" sz="1200" spc="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“credentials don’t match our record</a:t>
                      </a:r>
                      <a:r>
                        <a:rPr lang="en-US" sz="1200" spc="-1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a:t>
                      </a:r>
                      <a:r>
                        <a:rPr lang="en-US" sz="1200" spc="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shown</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user</a:t>
                      </a:r>
                      <a:r>
                        <a:rPr lang="en-US" sz="1200" spc="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and</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access</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denied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spc="-5">
                          <a:effectLst/>
                          <a:latin typeface="Times New Roman" panose="02020603050405020304" pitchFamily="18"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extLst>
                  <a:ext uri="{0D108BD9-81ED-4DB2-BD59-A6C34878D82A}">
                    <a16:rowId xmlns:a16="http://schemas.microsoft.com/office/drawing/2014/main" val="1837438454"/>
                  </a:ext>
                </a:extLst>
              </a:tr>
              <a:tr h="860899">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 case 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a:effectLst/>
                          <a:latin typeface="Times New Roman" panose="02020603050405020304" pitchFamily="18" charset="0"/>
                          <a:cs typeface="Times New Roman" panose="02020603050405020304" pitchFamily="18" charset="0"/>
                        </a:rPr>
                        <a:t>Username= C</a:t>
                      </a:r>
                      <a:r>
                        <a:rPr lang="en-US" sz="1200" spc="-5">
                          <a:effectLst/>
                          <a:latin typeface="Times New Roman" panose="02020603050405020304" pitchFamily="18" charset="0"/>
                          <a:cs typeface="Times New Roman" panose="02020603050405020304" pitchFamily="18" charset="0"/>
                        </a:rPr>
                        <a:t>orrect</a:t>
                      </a:r>
                      <a:endParaRPr lang="en-US" sz="1200">
                        <a:effectLst/>
                        <a:latin typeface="Times New Roman" panose="02020603050405020304" pitchFamily="18" charset="0"/>
                        <a:cs typeface="Times New Roman" panose="02020603050405020304" pitchFamily="18" charset="0"/>
                      </a:endParaRPr>
                    </a:p>
                    <a:p>
                      <a:pPr marL="68580" marR="0" algn="just">
                        <a:lnSpc>
                          <a:spcPct val="150000"/>
                        </a:lnSpc>
                        <a:spcBef>
                          <a:spcPts val="0"/>
                        </a:spcBef>
                        <a:spcAft>
                          <a:spcPts val="1000"/>
                        </a:spcAft>
                      </a:pPr>
                      <a:r>
                        <a:rPr lang="en-US" sz="1200" spc="-5">
                          <a:effectLst/>
                          <a:latin typeface="Times New Roman" panose="02020603050405020304" pitchFamily="18" charset="0"/>
                          <a:cs typeface="Times New Roman" panose="02020603050405020304" pitchFamily="18" charset="0"/>
                        </a:rPr>
                        <a:t>Password=Correct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10" dirty="0">
                          <a:effectLst/>
                          <a:latin typeface="Times New Roman" panose="02020603050405020304" pitchFamily="18" charset="0"/>
                          <a:cs typeface="Times New Roman" panose="02020603050405020304" pitchFamily="18" charset="0"/>
                        </a:rPr>
                        <a:t>Access</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must</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be</a:t>
                      </a:r>
                      <a:r>
                        <a:rPr lang="en-US" sz="1200" spc="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granted</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 user</a:t>
                      </a:r>
                      <a:endParaRPr lang="en-US" sz="1200" dirty="0">
                        <a:effectLst/>
                        <a:latin typeface="Times New Roman" panose="02020603050405020304" pitchFamily="18" charset="0"/>
                        <a:cs typeface="Times New Roman" panose="02020603050405020304" pitchFamily="18" charset="0"/>
                      </a:endParaRPr>
                    </a:p>
                    <a:p>
                      <a:pPr marL="68580" marR="0" algn="l">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and main screen displayed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l">
                        <a:lnSpc>
                          <a:spcPct val="150000"/>
                        </a:lnSpc>
                        <a:spcBef>
                          <a:spcPts val="0"/>
                        </a:spcBef>
                        <a:spcAft>
                          <a:spcPts val="1000"/>
                        </a:spcAft>
                      </a:pPr>
                      <a:r>
                        <a:rPr lang="en-US" sz="1200" spc="-10" dirty="0">
                          <a:effectLst/>
                          <a:latin typeface="Times New Roman" panose="02020603050405020304" pitchFamily="18" charset="0"/>
                          <a:cs typeface="Times New Roman" panose="02020603050405020304" pitchFamily="18" charset="0"/>
                        </a:rPr>
                        <a:t>Access</a:t>
                      </a:r>
                      <a:r>
                        <a:rPr lang="en-US" sz="1200" dirty="0">
                          <a:effectLst/>
                          <a:latin typeface="Times New Roman" panose="02020603050405020304" pitchFamily="18" charset="0"/>
                          <a:cs typeface="Times New Roman" panose="02020603050405020304" pitchFamily="18" charset="0"/>
                        </a:rPr>
                        <a:t> </a:t>
                      </a:r>
                      <a:r>
                        <a:rPr lang="en-US" sz="1200" spc="-35" dirty="0">
                          <a:effectLst/>
                          <a:latin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granted</a:t>
                      </a:r>
                      <a:r>
                        <a:rPr lang="en-US" sz="1200" spc="0" dirty="0">
                          <a:effectLst/>
                          <a:latin typeface="Times New Roman" panose="02020603050405020304" pitchFamily="18" charset="0"/>
                          <a:cs typeface="Times New Roman" panose="02020603050405020304" pitchFamily="18" charset="0"/>
                        </a:rPr>
                        <a:t> </a:t>
                      </a:r>
                      <a:r>
                        <a:rPr lang="en-US" sz="1200" spc="-5" dirty="0">
                          <a:effectLst/>
                          <a:latin typeface="Times New Roman" panose="02020603050405020304" pitchFamily="18" charset="0"/>
                          <a:cs typeface="Times New Roman" panose="02020603050405020304" pitchFamily="18" charset="0"/>
                        </a:rPr>
                        <a:t>to</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the</a:t>
                      </a:r>
                      <a:r>
                        <a:rPr lang="en-US" sz="1200" dirty="0">
                          <a:effectLst/>
                          <a:latin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cs typeface="Times New Roman" panose="02020603050405020304" pitchFamily="18" charset="0"/>
                        </a:rPr>
                        <a:t>user</a:t>
                      </a:r>
                      <a:r>
                        <a:rPr lang="en-US" sz="1200" dirty="0">
                          <a:effectLst/>
                          <a:latin typeface="Times New Roman" panose="02020603050405020304" pitchFamily="18" charset="0"/>
                          <a:cs typeface="Times New Roman" panose="02020603050405020304" pitchFamily="18" charset="0"/>
                        </a:rPr>
                        <a:t> and</a:t>
                      </a:r>
                    </a:p>
                    <a:p>
                      <a:pPr marL="0" marR="0" algn="l">
                        <a:lnSpc>
                          <a:spcPct val="150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 main screen displayed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tc>
                  <a:txBody>
                    <a:bodyPr/>
                    <a:lstStyle/>
                    <a:p>
                      <a:pPr marL="68580" marR="0" algn="just">
                        <a:lnSpc>
                          <a:spcPct val="150000"/>
                        </a:lnSpc>
                        <a:spcBef>
                          <a:spcPts val="0"/>
                        </a:spcBef>
                        <a:spcAft>
                          <a:spcPts val="1000"/>
                        </a:spcAft>
                      </a:pPr>
                      <a:r>
                        <a:rPr lang="en-US" sz="1200" spc="-5" dirty="0">
                          <a:effectLst/>
                          <a:latin typeface="Times New Roman" panose="02020603050405020304" pitchFamily="18" charset="0"/>
                          <a:cs typeface="Times New Roman" panose="02020603050405020304" pitchFamily="18" charset="0"/>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569" marR="43569" marT="0" marB="0"/>
                </a:tc>
                <a:extLst>
                  <a:ext uri="{0D108BD9-81ED-4DB2-BD59-A6C34878D82A}">
                    <a16:rowId xmlns:a16="http://schemas.microsoft.com/office/drawing/2014/main" val="2462435800"/>
                  </a:ext>
                </a:extLst>
              </a:tr>
            </a:tbl>
          </a:graphicData>
        </a:graphic>
      </p:graphicFrame>
    </p:spTree>
    <p:extLst>
      <p:ext uri="{BB962C8B-B14F-4D97-AF65-F5344CB8AC3E}">
        <p14:creationId xmlns:p14="http://schemas.microsoft.com/office/powerpoint/2010/main" val="186833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B574-9784-423D-9841-02EDCFDBEF7A}"/>
              </a:ext>
            </a:extLst>
          </p:cNvPr>
          <p:cNvSpPr>
            <a:spLocks noGrp="1"/>
          </p:cNvSpPr>
          <p:nvPr>
            <p:ph type="title"/>
          </p:nvPr>
        </p:nvSpPr>
        <p:spPr>
          <a:xfrm>
            <a:off x="677334" y="152400"/>
            <a:ext cx="8596668" cy="49530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User registration checks/testing</a:t>
            </a:r>
          </a:p>
        </p:txBody>
      </p:sp>
      <p:graphicFrame>
        <p:nvGraphicFramePr>
          <p:cNvPr id="4" name="Content Placeholder 3">
            <a:extLst>
              <a:ext uri="{FF2B5EF4-FFF2-40B4-BE49-F238E27FC236}">
                <a16:creationId xmlns:a16="http://schemas.microsoft.com/office/drawing/2014/main" id="{FC0FE7B0-D749-4ED8-B473-42A1CD050AB0}"/>
              </a:ext>
            </a:extLst>
          </p:cNvPr>
          <p:cNvGraphicFramePr>
            <a:graphicFrameLocks noGrp="1"/>
          </p:cNvGraphicFramePr>
          <p:nvPr>
            <p:ph idx="1"/>
            <p:extLst>
              <p:ext uri="{D42A27DB-BD31-4B8C-83A1-F6EECF244321}">
                <p14:modId xmlns:p14="http://schemas.microsoft.com/office/powerpoint/2010/main" val="413224931"/>
              </p:ext>
            </p:extLst>
          </p:nvPr>
        </p:nvGraphicFramePr>
        <p:xfrm>
          <a:off x="581024" y="647701"/>
          <a:ext cx="8596668" cy="4969944"/>
        </p:xfrm>
        <a:graphic>
          <a:graphicData uri="http://schemas.openxmlformats.org/drawingml/2006/table">
            <a:tbl>
              <a:tblPr firstRow="1" firstCol="1" bandRow="1">
                <a:tableStyleId>{5C22544A-7EE6-4342-B048-85BDC9FD1C3A}</a:tableStyleId>
              </a:tblPr>
              <a:tblGrid>
                <a:gridCol w="1259118">
                  <a:extLst>
                    <a:ext uri="{9D8B030D-6E8A-4147-A177-3AD203B41FA5}">
                      <a16:colId xmlns:a16="http://schemas.microsoft.com/office/drawing/2014/main" val="3320563942"/>
                    </a:ext>
                  </a:extLst>
                </a:gridCol>
                <a:gridCol w="1805263">
                  <a:extLst>
                    <a:ext uri="{9D8B030D-6E8A-4147-A177-3AD203B41FA5}">
                      <a16:colId xmlns:a16="http://schemas.microsoft.com/office/drawing/2014/main" val="1706385173"/>
                    </a:ext>
                  </a:extLst>
                </a:gridCol>
                <a:gridCol w="1812719">
                  <a:extLst>
                    <a:ext uri="{9D8B030D-6E8A-4147-A177-3AD203B41FA5}">
                      <a16:colId xmlns:a16="http://schemas.microsoft.com/office/drawing/2014/main" val="1516577379"/>
                    </a:ext>
                  </a:extLst>
                </a:gridCol>
                <a:gridCol w="2556446">
                  <a:extLst>
                    <a:ext uri="{9D8B030D-6E8A-4147-A177-3AD203B41FA5}">
                      <a16:colId xmlns:a16="http://schemas.microsoft.com/office/drawing/2014/main" val="2335552383"/>
                    </a:ext>
                  </a:extLst>
                </a:gridCol>
                <a:gridCol w="1163122">
                  <a:extLst>
                    <a:ext uri="{9D8B030D-6E8A-4147-A177-3AD203B41FA5}">
                      <a16:colId xmlns:a16="http://schemas.microsoft.com/office/drawing/2014/main" val="173008683"/>
                    </a:ext>
                  </a:extLst>
                </a:gridCol>
              </a:tblGrid>
              <a:tr h="629648">
                <a:tc>
                  <a:txBody>
                    <a:bodyPr/>
                    <a:lstStyle/>
                    <a:p>
                      <a:pPr marL="0" marR="0" algn="l">
                        <a:lnSpc>
                          <a:spcPct val="150000"/>
                        </a:lnSpc>
                        <a:spcBef>
                          <a:spcPts val="0"/>
                        </a:spcBef>
                        <a:spcAft>
                          <a:spcPts val="0"/>
                        </a:spcAft>
                      </a:pPr>
                      <a:r>
                        <a:rPr lang="en-US" sz="1200">
                          <a:effectLst/>
                        </a:rPr>
                        <a:t>Test Case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Expected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Actual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7836573"/>
                  </a:ext>
                </a:extLst>
              </a:tr>
              <a:tr h="1084851">
                <a:tc>
                  <a:txBody>
                    <a:bodyPr/>
                    <a:lstStyle/>
                    <a:p>
                      <a:pPr marL="0" marR="0" algn="l">
                        <a:lnSpc>
                          <a:spcPct val="150000"/>
                        </a:lnSpc>
                        <a:spcBef>
                          <a:spcPts val="0"/>
                        </a:spcBef>
                        <a:spcAft>
                          <a:spcPts val="0"/>
                        </a:spcAft>
                      </a:pPr>
                      <a:r>
                        <a:rPr lang="en-US" sz="1200">
                          <a:effectLst/>
                        </a:rPr>
                        <a:t>Case1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dirty="0">
                          <a:effectLst/>
                        </a:rPr>
                        <a:t>Admin register a new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The system opens up after successful registration of a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The system opens up after successful registration of a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7228222"/>
                  </a:ext>
                </a:extLst>
              </a:tr>
              <a:tr h="1295031">
                <a:tc>
                  <a:txBody>
                    <a:bodyPr/>
                    <a:lstStyle/>
                    <a:p>
                      <a:pPr marL="0" marR="0" algn="l">
                        <a:lnSpc>
                          <a:spcPct val="150000"/>
                        </a:lnSpc>
                        <a:spcBef>
                          <a:spcPts val="0"/>
                        </a:spcBef>
                        <a:spcAft>
                          <a:spcPts val="0"/>
                        </a:spcAft>
                      </a:pPr>
                      <a:r>
                        <a:rPr lang="en-US" sz="1200">
                          <a:effectLst/>
                        </a:rPr>
                        <a:t>Case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Admin viewing the registered users report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dirty="0">
                          <a:effectLst/>
                        </a:rPr>
                        <a:t>The system generates registered Users report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The system generates registered </a:t>
                      </a:r>
                      <a:endParaRPr lang="en-US" sz="1100">
                        <a:effectLst/>
                      </a:endParaRPr>
                    </a:p>
                    <a:p>
                      <a:pPr marL="0" marR="0" algn="l">
                        <a:lnSpc>
                          <a:spcPct val="150000"/>
                        </a:lnSpc>
                        <a:spcBef>
                          <a:spcPts val="0"/>
                        </a:spcBef>
                        <a:spcAft>
                          <a:spcPts val="0"/>
                        </a:spcAft>
                      </a:pPr>
                      <a:r>
                        <a:rPr lang="en-US" sz="1200">
                          <a:effectLst/>
                        </a:rPr>
                        <a:t>users report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219943"/>
                  </a:ext>
                </a:extLst>
              </a:tr>
              <a:tr h="1960414">
                <a:tc>
                  <a:txBody>
                    <a:bodyPr/>
                    <a:lstStyle/>
                    <a:p>
                      <a:pPr marL="0" marR="0" algn="l">
                        <a:lnSpc>
                          <a:spcPct val="150000"/>
                        </a:lnSpc>
                        <a:spcBef>
                          <a:spcPts val="0"/>
                        </a:spcBef>
                        <a:spcAft>
                          <a:spcPts val="0"/>
                        </a:spcAft>
                      </a:pPr>
                      <a:r>
                        <a:rPr lang="en-US" sz="1200">
                          <a:effectLst/>
                        </a:rPr>
                        <a:t>Case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Admin attempts to register a new user with an already used 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The system generates a message “The email has already been taken”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The system generates a message “The email has already been taken”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dirty="0">
                          <a:effectLst/>
                        </a:rPr>
                        <a:t>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063277"/>
                  </a:ext>
                </a:extLst>
              </a:tr>
            </a:tbl>
          </a:graphicData>
        </a:graphic>
      </p:graphicFrame>
    </p:spTree>
    <p:extLst>
      <p:ext uri="{BB962C8B-B14F-4D97-AF65-F5344CB8AC3E}">
        <p14:creationId xmlns:p14="http://schemas.microsoft.com/office/powerpoint/2010/main" val="282825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7ED3-A122-454B-90AB-A2CECA0FD005}"/>
              </a:ext>
            </a:extLst>
          </p:cNvPr>
          <p:cNvSpPr>
            <a:spLocks noGrp="1"/>
          </p:cNvSpPr>
          <p:nvPr>
            <p:ph type="title"/>
          </p:nvPr>
        </p:nvSpPr>
        <p:spPr>
          <a:xfrm>
            <a:off x="677334" y="200026"/>
            <a:ext cx="8596668" cy="781049"/>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4.5 Conclusion</a:t>
            </a:r>
          </a:p>
        </p:txBody>
      </p:sp>
      <p:sp>
        <p:nvSpPr>
          <p:cNvPr id="3" name="Content Placeholder 2">
            <a:extLst>
              <a:ext uri="{FF2B5EF4-FFF2-40B4-BE49-F238E27FC236}">
                <a16:creationId xmlns:a16="http://schemas.microsoft.com/office/drawing/2014/main" id="{F57225B0-FDC3-4C75-9337-FBE2F0D4BEF8}"/>
              </a:ext>
            </a:extLst>
          </p:cNvPr>
          <p:cNvSpPr>
            <a:spLocks noGrp="1"/>
          </p:cNvSpPr>
          <p:nvPr>
            <p:ph idx="1"/>
          </p:nvPr>
        </p:nvSpPr>
        <p:spPr>
          <a:xfrm>
            <a:off x="380999" y="828675"/>
            <a:ext cx="9039225" cy="5212687"/>
          </a:xfrm>
        </p:spPr>
        <p:txBody>
          <a:bodyPr>
            <a:normAutofit/>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Despite the fact that a few challenges were experienced during the research and system development, the entire process proved interesting and beneficial. </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 The research conducted under this study offered the researcher an understanding of how to evaluate the cost of a building and how house cost evaluation can be enhanced in a system.</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  The researcher got an opportunity to practice and explore different areas taught during his degree course. In particular, during the system development a lot of knowledge was gained in programming and database development, which left the researcher a more experienced individual</a:t>
            </a:r>
          </a:p>
        </p:txBody>
      </p:sp>
    </p:spTree>
    <p:extLst>
      <p:ext uri="{BB962C8B-B14F-4D97-AF65-F5344CB8AC3E}">
        <p14:creationId xmlns:p14="http://schemas.microsoft.com/office/powerpoint/2010/main" val="32621932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800</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HOUSE BUILDING COST ESTIMATION WEB SYSTEM CASE OF NICKJOY BUILDING AND CONSTRUCTION                           COMPANY </vt:lpstr>
      <vt:lpstr>Objectives</vt:lpstr>
      <vt:lpstr>CHAPTER FOUR IMPLEMENTATION  AND TESTING</vt:lpstr>
      <vt:lpstr>4.2 Tools used in system development</vt:lpstr>
      <vt:lpstr>4.3 System Code Generation </vt:lpstr>
      <vt:lpstr>4.4 System testing</vt:lpstr>
      <vt:lpstr>4.4.1 Testing cases and results Testing the login function </vt:lpstr>
      <vt:lpstr>User registration checks/testing</vt:lpstr>
      <vt:lpstr>4.5 Conclusion</vt:lpstr>
      <vt:lpstr>4.6  Limitations</vt:lpstr>
      <vt:lpstr>4.7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BUILDING COST ESTIMATION WEB SYSTEM CASE OF NICKJOY BUILDING AND CONSTRUCTION                           COMPANY </dc:title>
  <dc:creator>Admin</dc:creator>
  <cp:lastModifiedBy>Admin</cp:lastModifiedBy>
  <cp:revision>29</cp:revision>
  <dcterms:created xsi:type="dcterms:W3CDTF">2022-05-03T08:41:39Z</dcterms:created>
  <dcterms:modified xsi:type="dcterms:W3CDTF">2022-05-03T11:36:26Z</dcterms:modified>
</cp:coreProperties>
</file>