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sldIdLst>
    <p:sldId id="259" r:id="rId2"/>
    <p:sldId id="263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94648"/>
  </p:normalViewPr>
  <p:slideViewPr>
    <p:cSldViewPr snapToGrid="0" snapToObjects="1">
      <p:cViewPr>
        <p:scale>
          <a:sx n="80" d="100"/>
          <a:sy n="80" d="100"/>
        </p:scale>
        <p:origin x="-1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37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636501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636501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636501" cy="529569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36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636501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67" dirty="0">
              <a:solidFill>
                <a:srgbClr val="000000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smtClean="0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6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8" r:id="rId3"/>
    <p:sldLayoutId id="2147483683" r:id="rId4"/>
    <p:sldLayoutId id="2147483685" r:id="rId5"/>
    <p:sldLayoutId id="2147483661" r:id="rId6"/>
    <p:sldLayoutId id="2147483662" r:id="rId7"/>
    <p:sldLayoutId id="214748366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3586716" y="919716"/>
            <a:ext cx="5018568" cy="5018568"/>
            <a:chOff x="2733851" y="566092"/>
            <a:chExt cx="3794540" cy="3794540"/>
          </a:xfrm>
        </p:grpSpPr>
        <p:sp>
          <p:nvSpPr>
            <p:cNvPr id="5" name="椭圆 4"/>
            <p:cNvSpPr/>
            <p:nvPr/>
          </p:nvSpPr>
          <p:spPr>
            <a:xfrm>
              <a:off x="2733851" y="566092"/>
              <a:ext cx="3794540" cy="3794540"/>
            </a:xfrm>
            <a:prstGeom prst="ellipse">
              <a:avLst/>
            </a:prstGeom>
            <a:noFill/>
            <a:ln w="152400"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400"/>
            </a:p>
          </p:txBody>
        </p:sp>
        <p:sp>
          <p:nvSpPr>
            <p:cNvPr id="6" name="椭圆 5"/>
            <p:cNvSpPr/>
            <p:nvPr/>
          </p:nvSpPr>
          <p:spPr>
            <a:xfrm>
              <a:off x="2900089" y="732330"/>
              <a:ext cx="3462065" cy="3462065"/>
            </a:xfrm>
            <a:prstGeom prst="ellipse">
              <a:avLst/>
            </a:prstGeom>
            <a:solidFill>
              <a:schemeClr val="tx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40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382225" y="2128106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基于网络爬虫的</a:t>
            </a:r>
            <a:endParaRPr kumimoji="1" lang="zh-CN" altLang="en-US" sz="36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88465" y="4098752"/>
            <a:ext cx="13260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By Java 33</a:t>
            </a:r>
          </a:p>
          <a:p>
            <a:pPr algn="ctr"/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王奕超</a:t>
            </a:r>
            <a:endParaRPr kumimoji="1" lang="en-US" altLang="zh-CN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张晗</a:t>
            </a:r>
            <a:endParaRPr kumimoji="1" lang="en-US" altLang="zh-CN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胡玉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007291" y="3162181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cs typeface="Microsoft YaHei" charset="0"/>
              </a:rPr>
              <a:t>技术博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cs typeface="Microsoft YaHei" charset="0"/>
              </a:rPr>
              <a:t>客分类系统</a:t>
            </a:r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方正姚体" pitchFamily="2" charset="-122"/>
                <a:ea typeface="方正姚体" pitchFamily="2" charset="-122"/>
              </a:rPr>
              <a:t>Chapter 7	</a:t>
            </a:r>
            <a:r>
              <a:rPr kumimoji="1" lang="zh-CN" altLang="en-US" dirty="0" smtClean="0">
                <a:latin typeface="方正姚体" pitchFamily="2" charset="-122"/>
                <a:ea typeface="方正姚体" pitchFamily="2" charset="-122"/>
              </a:rPr>
              <a:t>总结及预期</a:t>
            </a:r>
            <a:endParaRPr kumimoji="1"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</a:t>
            </a:r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3276601"/>
            <a:ext cx="12192000" cy="3581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860151" y="3581721"/>
            <a:ext cx="41497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实验</a:t>
            </a:r>
            <a:endParaRPr lang="en-US" altLang="zh-CN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628650" lvl="1" indent="-1714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任务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划分比较明确，小组各成员能够积极参与进来，并良好合作。</a:t>
            </a:r>
            <a:endParaRPr lang="en-US" altLang="zh-CN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628650" lvl="1" indent="-1714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各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部分任务同时开展，有效缩短开发周期</a:t>
            </a:r>
            <a:endParaRPr lang="en-US" altLang="zh-CN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71450" indent="-1714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系统</a:t>
            </a:r>
            <a:endParaRPr lang="en-US" altLang="zh-CN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628650" lvl="1" indent="-1714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系统整体效果比较符合预期</a:t>
            </a:r>
            <a:endParaRPr lang="en-US" altLang="zh-CN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628650" lvl="1" indent="-1714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可拓展性良好</a:t>
            </a:r>
            <a:endParaRPr lang="en-US" altLang="zh-CN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628650" lvl="1" indent="-1714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系统部分模块代码的可重用性有待改进</a:t>
            </a:r>
            <a:endParaRPr lang="en-US" altLang="zh-CN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628650" lvl="1" indent="-1714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可进行参数化配置改进</a:t>
            </a:r>
            <a:endParaRPr lang="en-US" altLang="zh-CN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628650" lvl="1" indent="-1714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20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增加用户自定义分类参数，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精准分类</a:t>
            </a:r>
            <a:endParaRPr lang="en-US" altLang="zh-CN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345" y="1924104"/>
            <a:ext cx="4356661" cy="270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860151" y="1546111"/>
            <a:ext cx="4149701" cy="523220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marL="168275" indent="-90488" algn="ctr"/>
            <a:r>
              <a:rPr kumimoji="1" lang="zh-CN" altLang="en-US" sz="2800" b="1" dirty="0" smtClean="0">
                <a:solidFill>
                  <a:schemeClr val="bg1"/>
                </a:solidFill>
              </a:rPr>
              <a:t>总结评估及系统预期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92034" y="1740259"/>
            <a:ext cx="6017785" cy="3407473"/>
          </a:xfrm>
          <a:custGeom>
            <a:avLst/>
            <a:gdLst>
              <a:gd name="connsiteX0" fmla="*/ 982580 w 6010509"/>
              <a:gd name="connsiteY0" fmla="*/ 225533 h 3403353"/>
              <a:gd name="connsiteX1" fmla="*/ 982580 w 6010509"/>
              <a:gd name="connsiteY1" fmla="*/ 2839341 h 3403353"/>
              <a:gd name="connsiteX2" fmla="*/ 5066488 w 6010509"/>
              <a:gd name="connsiteY2" fmla="*/ 2839341 h 3403353"/>
              <a:gd name="connsiteX3" fmla="*/ 5066488 w 6010509"/>
              <a:gd name="connsiteY3" fmla="*/ 225533 h 3403353"/>
              <a:gd name="connsiteX4" fmla="*/ 0 w 6010509"/>
              <a:gd name="connsiteY4" fmla="*/ 0 h 3403353"/>
              <a:gd name="connsiteX5" fmla="*/ 6010509 w 6010509"/>
              <a:gd name="connsiteY5" fmla="*/ 0 h 3403353"/>
              <a:gd name="connsiteX6" fmla="*/ 6010509 w 6010509"/>
              <a:gd name="connsiteY6" fmla="*/ 3403353 h 3403353"/>
              <a:gd name="connsiteX7" fmla="*/ 0 w 6010509"/>
              <a:gd name="connsiteY7" fmla="*/ 3403353 h 34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0509" h="3403353">
                <a:moveTo>
                  <a:pt x="982580" y="225533"/>
                </a:moveTo>
                <a:lnTo>
                  <a:pt x="982580" y="2839341"/>
                </a:lnTo>
                <a:lnTo>
                  <a:pt x="5066488" y="2839341"/>
                </a:lnTo>
                <a:lnTo>
                  <a:pt x="5066488" y="225533"/>
                </a:lnTo>
                <a:close/>
                <a:moveTo>
                  <a:pt x="0" y="0"/>
                </a:moveTo>
                <a:lnTo>
                  <a:pt x="6010509" y="0"/>
                </a:lnTo>
                <a:lnTo>
                  <a:pt x="6010509" y="3403353"/>
                </a:lnTo>
                <a:lnTo>
                  <a:pt x="0" y="340335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5863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3586716" y="919716"/>
            <a:ext cx="5018568" cy="5018568"/>
            <a:chOff x="2690037" y="689787"/>
            <a:chExt cx="3763926" cy="3763926"/>
          </a:xfrm>
        </p:grpSpPr>
        <p:grpSp>
          <p:nvGrpSpPr>
            <p:cNvPr id="8" name="组 7"/>
            <p:cNvGrpSpPr/>
            <p:nvPr/>
          </p:nvGrpSpPr>
          <p:grpSpPr>
            <a:xfrm>
              <a:off x="2690037" y="689787"/>
              <a:ext cx="3763926" cy="3763926"/>
              <a:chOff x="2733851" y="566092"/>
              <a:chExt cx="3794540" cy="379454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733851" y="566092"/>
                <a:ext cx="3794540" cy="3794540"/>
              </a:xfrm>
              <a:prstGeom prst="ellipse">
                <a:avLst/>
              </a:prstGeom>
              <a:noFill/>
              <a:ln w="152400">
                <a:solidFill>
                  <a:schemeClr val="tx1">
                    <a:alpha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900089" y="732330"/>
                <a:ext cx="3462065" cy="3462065"/>
              </a:xfrm>
              <a:prstGeom prst="ellipse">
                <a:avLst/>
              </a:prstGeom>
              <a:solidFill>
                <a:schemeClr val="tx1">
                  <a:alpha val="9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3215838" y="2103308"/>
              <a:ext cx="2712329" cy="561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4267" b="1" dirty="0" smtClean="0">
                  <a:solidFill>
                    <a:schemeClr val="bg1"/>
                  </a:solidFill>
                </a:rPr>
                <a:t>THANK</a:t>
              </a:r>
              <a:r>
                <a:rPr kumimoji="1" lang="zh-CN" altLang="en-US" sz="4267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4267" b="1" dirty="0" smtClean="0">
                  <a:solidFill>
                    <a:schemeClr val="bg1"/>
                  </a:solidFill>
                </a:rPr>
                <a:t>YOU!</a:t>
              </a:r>
              <a:endParaRPr kumimoji="1" lang="zh-CN" altLang="en-US" sz="4267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74750" y="3108355"/>
              <a:ext cx="99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By Java 33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1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916384" y="559372"/>
            <a:ext cx="6246421" cy="5596757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/>
          </a:p>
        </p:txBody>
      </p:sp>
      <p:grpSp>
        <p:nvGrpSpPr>
          <p:cNvPr id="2" name="组 1"/>
          <p:cNvGrpSpPr/>
          <p:nvPr/>
        </p:nvGrpSpPr>
        <p:grpSpPr>
          <a:xfrm>
            <a:off x="1027450" y="1970262"/>
            <a:ext cx="2917476" cy="2917476"/>
            <a:chOff x="2690037" y="689787"/>
            <a:chExt cx="3763926" cy="3763926"/>
          </a:xfrm>
        </p:grpSpPr>
        <p:grpSp>
          <p:nvGrpSpPr>
            <p:cNvPr id="3" name="组 2"/>
            <p:cNvGrpSpPr/>
            <p:nvPr/>
          </p:nvGrpSpPr>
          <p:grpSpPr>
            <a:xfrm>
              <a:off x="2690037" y="689787"/>
              <a:ext cx="3763926" cy="3763926"/>
              <a:chOff x="2733851" y="566092"/>
              <a:chExt cx="3794540" cy="379454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733851" y="566092"/>
                <a:ext cx="3794540" cy="3794540"/>
              </a:xfrm>
              <a:prstGeom prst="ellipse">
                <a:avLst/>
              </a:prstGeom>
              <a:noFill/>
              <a:ln w="76200">
                <a:solidFill>
                  <a:schemeClr val="tx1">
                    <a:alpha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900089" y="732330"/>
                <a:ext cx="3462065" cy="3462065"/>
              </a:xfrm>
              <a:prstGeom prst="ellipse">
                <a:avLst/>
              </a:prstGeom>
              <a:solidFill>
                <a:schemeClr val="tx1">
                  <a:alpha val="9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3465370" y="1676090"/>
              <a:ext cx="2213262" cy="1575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2667" b="1" dirty="0" smtClean="0">
                  <a:solidFill>
                    <a:schemeClr val="bg1"/>
                  </a:solidFill>
                  <a:latin typeface="方正姚体" pitchFamily="2" charset="-122"/>
                  <a:ea typeface="方正姚体" pitchFamily="2" charset="-122"/>
                </a:rPr>
                <a:t>目录</a:t>
              </a:r>
              <a:endParaRPr kumimoji="1" lang="en-US" altLang="zh-CN" sz="2667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2667" b="1" dirty="0" smtClean="0">
                  <a:solidFill>
                    <a:schemeClr val="bg1"/>
                  </a:solidFill>
                  <a:latin typeface="方正姚体" pitchFamily="2" charset="-122"/>
                  <a:ea typeface="方正姚体" pitchFamily="2" charset="-122"/>
                </a:rPr>
                <a:t>CONTENTS</a:t>
              </a:r>
              <a:endParaRPr kumimoji="1" lang="zh-CN" altLang="en-US" sz="2667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endParaRPr>
            </a:p>
          </p:txBody>
        </p:sp>
      </p:grpSp>
      <p:sp>
        <p:nvSpPr>
          <p:cNvPr id="25" name="矩形 24"/>
          <p:cNvSpPr/>
          <p:nvPr/>
        </p:nvSpPr>
        <p:spPr bwMode="auto">
          <a:xfrm>
            <a:off x="5840352" y="689997"/>
            <a:ext cx="470494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cs typeface="Microsoft YaHei" charset="0"/>
              </a:rPr>
              <a:t>Chapter 1	</a:t>
            </a:r>
            <a:r>
              <a:rPr lang="zh-CN" altLang="en-US" sz="2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cs typeface="Microsoft YaHei" charset="0"/>
              </a:rPr>
              <a:t>组员分工 及工作量</a:t>
            </a:r>
            <a:endParaRPr lang="en-US" altLang="zh-CN" sz="24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  <a:cs typeface="Microsoft YaHei" charset="0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cs typeface="Microsoft YaHei" charset="0"/>
              </a:rPr>
              <a:t>Chapter 2	</a:t>
            </a:r>
            <a:r>
              <a:rPr lang="zh-CN" altLang="en-US" sz="2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cs typeface="Microsoft YaHei" charset="0"/>
              </a:rPr>
              <a:t>系统需求</a:t>
            </a:r>
            <a:endParaRPr lang="en-US" altLang="zh-CN" sz="24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  <a:cs typeface="Microsoft YaHei" charset="0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cs typeface="Microsoft YaHei" charset="0"/>
              </a:rPr>
              <a:t>Chapter 3	</a:t>
            </a:r>
            <a:r>
              <a:rPr lang="zh-CN" altLang="en-US" sz="2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cs typeface="Microsoft YaHei" charset="0"/>
              </a:rPr>
              <a:t>系统功能</a:t>
            </a:r>
            <a:endParaRPr lang="en-US" altLang="zh-CN" sz="24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  <a:cs typeface="Microsoft YaHei" charset="0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cs typeface="Microsoft YaHei" charset="0"/>
              </a:rPr>
              <a:t>Chapter 4	</a:t>
            </a:r>
            <a:r>
              <a:rPr lang="zh-CN" altLang="en-US" sz="2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cs typeface="Microsoft YaHei" charset="0"/>
              </a:rPr>
              <a:t>系统特色</a:t>
            </a:r>
            <a:endParaRPr lang="en-US" altLang="zh-CN" sz="24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  <a:cs typeface="Microsoft YaHei" charset="0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cs typeface="Microsoft YaHei" charset="0"/>
              </a:rPr>
              <a:t>Chapter 5	</a:t>
            </a:r>
            <a:r>
              <a:rPr lang="zh-CN" altLang="en-US" sz="2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cs typeface="Microsoft YaHei" charset="0"/>
              </a:rPr>
              <a:t>技术及架构</a:t>
            </a:r>
            <a:endParaRPr lang="en-US" altLang="zh-CN" sz="24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  <a:cs typeface="Microsoft YaHei" charset="0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cs typeface="Microsoft YaHei" charset="0"/>
              </a:rPr>
              <a:t>Chapter 6	</a:t>
            </a:r>
            <a:r>
              <a:rPr lang="zh-CN" altLang="en-US" sz="2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cs typeface="Microsoft YaHei" charset="0"/>
              </a:rPr>
              <a:t>系统展示</a:t>
            </a:r>
            <a:endParaRPr lang="en-US" altLang="zh-CN" sz="24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  <a:cs typeface="Microsoft YaHei" charset="0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cs typeface="Microsoft YaHei" charset="0"/>
              </a:rPr>
              <a:t>Chapter 7	</a:t>
            </a:r>
            <a:r>
              <a:rPr lang="zh-CN" altLang="en-US" sz="2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cs typeface="Microsoft YaHei" charset="0"/>
              </a:rPr>
              <a:t>总结及预期</a:t>
            </a:r>
            <a:endParaRPr lang="en-US" altLang="zh-CN" sz="24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  <a:cs typeface="Microsoft YaHei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endParaRPr lang="zh-CN" altLang="en-US" sz="2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3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8635" y="258704"/>
            <a:ext cx="5636501" cy="529569"/>
          </a:xfrm>
        </p:spPr>
        <p:txBody>
          <a:bodyPr/>
          <a:lstStyle/>
          <a:p>
            <a:r>
              <a:rPr kumimoji="1" lang="en-US" altLang="zh-CN" dirty="0" smtClean="0">
                <a:latin typeface="方正姚体" pitchFamily="2" charset="-122"/>
                <a:ea typeface="方正姚体" pitchFamily="2" charset="-122"/>
              </a:rPr>
              <a:t>Chapter 1	</a:t>
            </a:r>
            <a:r>
              <a:rPr kumimoji="1" lang="zh-CN" altLang="en-US" dirty="0" smtClean="0">
                <a:latin typeface="方正姚体" pitchFamily="2" charset="-122"/>
                <a:ea typeface="方正姚体" pitchFamily="2" charset="-122"/>
              </a:rPr>
              <a:t>组员分工及工作量</a:t>
            </a:r>
            <a:endParaRPr kumimoji="1"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5" name="空心弧 4"/>
          <p:cNvSpPr/>
          <p:nvPr/>
        </p:nvSpPr>
        <p:spPr>
          <a:xfrm rot="10800000">
            <a:off x="1722333" y="1431472"/>
            <a:ext cx="2095500" cy="2095500"/>
          </a:xfrm>
          <a:prstGeom prst="blockArc">
            <a:avLst>
              <a:gd name="adj1" fmla="val 13230803"/>
              <a:gd name="adj2" fmla="val 3324477"/>
              <a:gd name="adj3" fmla="val 30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三角形 8"/>
          <p:cNvSpPr/>
          <p:nvPr/>
        </p:nvSpPr>
        <p:spPr>
          <a:xfrm rot="1954548">
            <a:off x="3303497" y="2903228"/>
            <a:ext cx="593343" cy="26262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 12"/>
          <p:cNvGrpSpPr/>
          <p:nvPr/>
        </p:nvGrpSpPr>
        <p:grpSpPr>
          <a:xfrm>
            <a:off x="2047533" y="1887942"/>
            <a:ext cx="1429859" cy="1200329"/>
            <a:chOff x="1441626" y="2018521"/>
            <a:chExt cx="1600200" cy="1343325"/>
          </a:xfrm>
        </p:grpSpPr>
        <p:sp>
          <p:nvSpPr>
            <p:cNvPr id="10" name="文本框 9"/>
            <p:cNvSpPr txBox="1"/>
            <p:nvPr/>
          </p:nvSpPr>
          <p:spPr>
            <a:xfrm>
              <a:off x="1441626" y="2018521"/>
              <a:ext cx="1421318" cy="134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200" b="1" dirty="0">
                  <a:solidFill>
                    <a:schemeClr val="accent1"/>
                  </a:solidFill>
                </a:rPr>
                <a:t>3</a:t>
              </a:r>
              <a:r>
                <a:rPr kumimoji="1" lang="en-US" altLang="zh-CN" sz="7200" b="1" dirty="0" smtClean="0">
                  <a:solidFill>
                    <a:schemeClr val="accent1"/>
                  </a:solidFill>
                </a:rPr>
                <a:t>0</a:t>
              </a:r>
              <a:endParaRPr kumimoji="1" lang="zh-CN" altLang="en-US" sz="7200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651976" y="273471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1"/>
                  </a:solidFill>
                </a:rPr>
                <a:t>%</a:t>
              </a:r>
              <a:endParaRPr kumimoji="1"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1369461" y="3834421"/>
            <a:ext cx="2736633" cy="2075216"/>
            <a:chOff x="594395" y="3910621"/>
            <a:chExt cx="2736633" cy="2075216"/>
          </a:xfrm>
        </p:grpSpPr>
        <p:sp>
          <p:nvSpPr>
            <p:cNvPr id="57" name="文本框 8"/>
            <p:cNvSpPr txBox="1"/>
            <p:nvPr/>
          </p:nvSpPr>
          <p:spPr>
            <a:xfrm>
              <a:off x="659003" y="4493121"/>
              <a:ext cx="2672025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负责人：王奕超</a:t>
              </a:r>
              <a:endParaRPr lang="en-US" altLang="zh-CN" sz="1400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latin typeface="Microsoft YaHei" charset="0"/>
                  <a:ea typeface="Microsoft YaHei" charset="0"/>
                  <a:cs typeface="Microsoft YaHei" charset="0"/>
                </a:rPr>
                <a:t>任务</a:t>
              </a:r>
              <a:r>
                <a:rPr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内容：</a:t>
              </a:r>
              <a:endParaRPr lang="en-US" altLang="zh-CN" sz="1400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342900" indent="-3429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系统架构设计及功能划分</a:t>
              </a:r>
              <a:endParaRPr lang="en-US" altLang="zh-CN" sz="1400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342900" indent="-3429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数据分析及持久化</a:t>
              </a:r>
              <a:endParaRPr lang="en-US" altLang="zh-CN" sz="1400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342900" indent="-3429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代码整合及改进</a:t>
              </a:r>
              <a:endParaRPr lang="en-US" altLang="zh-CN" sz="14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94395" y="3910621"/>
              <a:ext cx="2646879" cy="4124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1600" b="1" dirty="0" smtClean="0">
                  <a:latin typeface="Microsoft YaHei" charset="0"/>
                  <a:ea typeface="Microsoft YaHei" charset="0"/>
                  <a:cs typeface="Microsoft YaHei" charset="0"/>
                </a:rPr>
                <a:t>系统架构，数据组织持久化</a:t>
              </a:r>
              <a:endParaRPr lang="en-US" altLang="zh-CN" sz="16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6" name="空心弧 55"/>
          <p:cNvSpPr/>
          <p:nvPr/>
        </p:nvSpPr>
        <p:spPr>
          <a:xfrm rot="10800000">
            <a:off x="5128572" y="1431472"/>
            <a:ext cx="2095500" cy="2095500"/>
          </a:xfrm>
          <a:prstGeom prst="blockArc">
            <a:avLst>
              <a:gd name="adj1" fmla="val 13133025"/>
              <a:gd name="adj2" fmla="val 5647660"/>
              <a:gd name="adj3" fmla="val 27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0" name="组 12"/>
          <p:cNvGrpSpPr/>
          <p:nvPr/>
        </p:nvGrpSpPr>
        <p:grpSpPr>
          <a:xfrm>
            <a:off x="5453772" y="1887942"/>
            <a:ext cx="1429859" cy="1200329"/>
            <a:chOff x="1441626" y="2018521"/>
            <a:chExt cx="1600200" cy="1343325"/>
          </a:xfrm>
        </p:grpSpPr>
        <p:sp>
          <p:nvSpPr>
            <p:cNvPr id="61" name="文本框 9"/>
            <p:cNvSpPr txBox="1"/>
            <p:nvPr/>
          </p:nvSpPr>
          <p:spPr>
            <a:xfrm>
              <a:off x="1441626" y="2018521"/>
              <a:ext cx="1421318" cy="134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200" b="1" dirty="0" smtClean="0">
                  <a:solidFill>
                    <a:schemeClr val="accent1"/>
                  </a:solidFill>
                </a:rPr>
                <a:t>40</a:t>
              </a:r>
              <a:endParaRPr kumimoji="1" lang="zh-CN" altLang="en-US" sz="7200" b="1" dirty="0">
                <a:solidFill>
                  <a:schemeClr val="accent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651976" y="273471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1"/>
                  </a:solidFill>
                </a:rPr>
                <a:t>%</a:t>
              </a:r>
              <a:endParaRPr kumimoji="1"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3" name="组 18"/>
          <p:cNvGrpSpPr/>
          <p:nvPr/>
        </p:nvGrpSpPr>
        <p:grpSpPr>
          <a:xfrm>
            <a:off x="4840308" y="3834421"/>
            <a:ext cx="2672025" cy="2075216"/>
            <a:chOff x="659003" y="3910621"/>
            <a:chExt cx="2672025" cy="2075216"/>
          </a:xfrm>
        </p:grpSpPr>
        <p:sp>
          <p:nvSpPr>
            <p:cNvPr id="64" name="文本框 8"/>
            <p:cNvSpPr txBox="1"/>
            <p:nvPr/>
          </p:nvSpPr>
          <p:spPr>
            <a:xfrm>
              <a:off x="659003" y="4493121"/>
              <a:ext cx="2672025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latin typeface="Microsoft YaHei" charset="0"/>
                  <a:ea typeface="Microsoft YaHei" charset="0"/>
                  <a:cs typeface="Microsoft YaHei" charset="0"/>
                </a:rPr>
                <a:t>负责人</a:t>
              </a:r>
              <a:r>
                <a:rPr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：</a:t>
              </a:r>
              <a:r>
                <a:rPr lang="zh-CN" altLang="en-US" sz="1400" dirty="0">
                  <a:latin typeface="Microsoft YaHei" charset="0"/>
                  <a:ea typeface="Microsoft YaHei" charset="0"/>
                  <a:cs typeface="Microsoft YaHei" charset="0"/>
                </a:rPr>
                <a:t>张晗</a:t>
              </a:r>
              <a:endParaRPr lang="en-US" altLang="zh-CN" sz="1400" dirty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latin typeface="Microsoft YaHei" charset="0"/>
                  <a:ea typeface="Microsoft YaHei" charset="0"/>
                  <a:cs typeface="Microsoft YaHei" charset="0"/>
                </a:rPr>
                <a:t>任务内容：</a:t>
              </a:r>
              <a:endParaRPr lang="en-US" altLang="zh-CN" sz="1400" dirty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342900" indent="-3429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网页数据抓取</a:t>
              </a:r>
              <a:endParaRPr lang="en-US" altLang="zh-CN" sz="1400" dirty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342900" indent="-3429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数据元素解析</a:t>
              </a:r>
              <a:endParaRPr lang="en-US" altLang="zh-CN" sz="1400" dirty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59003" y="3910621"/>
              <a:ext cx="2636666" cy="4124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1600" b="1" dirty="0">
                  <a:latin typeface="Microsoft YaHei" charset="0"/>
                  <a:ea typeface="Microsoft YaHei" charset="0"/>
                  <a:cs typeface="Microsoft YaHei" charset="0"/>
                </a:rPr>
                <a:t>数据</a:t>
              </a:r>
              <a:r>
                <a:rPr lang="zh-CN" altLang="en-US" sz="1600" b="1" dirty="0" smtClean="0">
                  <a:latin typeface="Microsoft YaHei" charset="0"/>
                  <a:ea typeface="Microsoft YaHei" charset="0"/>
                  <a:cs typeface="Microsoft YaHei" charset="0"/>
                </a:rPr>
                <a:t>抓取及元素解析</a:t>
              </a:r>
              <a:endParaRPr lang="en-US" altLang="zh-CN" sz="16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6" name="空心弧 65"/>
          <p:cNvSpPr/>
          <p:nvPr/>
        </p:nvSpPr>
        <p:spPr>
          <a:xfrm rot="10800000">
            <a:off x="8513041" y="1431471"/>
            <a:ext cx="2095500" cy="2095500"/>
          </a:xfrm>
          <a:prstGeom prst="blockArc">
            <a:avLst>
              <a:gd name="adj1" fmla="val 11152662"/>
              <a:gd name="adj2" fmla="val 20460313"/>
              <a:gd name="adj3" fmla="val 325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7" name="三角形 8"/>
          <p:cNvSpPr/>
          <p:nvPr/>
        </p:nvSpPr>
        <p:spPr>
          <a:xfrm>
            <a:off x="10268100" y="2347908"/>
            <a:ext cx="593343" cy="26262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8" name="组 12"/>
          <p:cNvGrpSpPr/>
          <p:nvPr/>
        </p:nvGrpSpPr>
        <p:grpSpPr>
          <a:xfrm>
            <a:off x="8838241" y="1887941"/>
            <a:ext cx="1429859" cy="1200329"/>
            <a:chOff x="1441626" y="2018521"/>
            <a:chExt cx="1600200" cy="1343325"/>
          </a:xfrm>
        </p:grpSpPr>
        <p:sp>
          <p:nvSpPr>
            <p:cNvPr id="69" name="文本框 9"/>
            <p:cNvSpPr txBox="1"/>
            <p:nvPr/>
          </p:nvSpPr>
          <p:spPr>
            <a:xfrm>
              <a:off x="1441626" y="2018521"/>
              <a:ext cx="1421318" cy="134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200" b="1" dirty="0" smtClean="0">
                  <a:solidFill>
                    <a:schemeClr val="accent1"/>
                  </a:solidFill>
                </a:rPr>
                <a:t>25</a:t>
              </a:r>
              <a:endParaRPr kumimoji="1" lang="zh-CN" altLang="en-US" sz="7200" b="1" dirty="0">
                <a:solidFill>
                  <a:schemeClr val="accent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651976" y="273471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1"/>
                  </a:solidFill>
                </a:rPr>
                <a:t>%</a:t>
              </a:r>
              <a:endParaRPr kumimoji="1"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1" name="组 18"/>
          <p:cNvGrpSpPr/>
          <p:nvPr/>
        </p:nvGrpSpPr>
        <p:grpSpPr>
          <a:xfrm>
            <a:off x="8296027" y="3834420"/>
            <a:ext cx="2672025" cy="2075216"/>
            <a:chOff x="659003" y="3910621"/>
            <a:chExt cx="2672025" cy="2075216"/>
          </a:xfrm>
        </p:grpSpPr>
        <p:sp>
          <p:nvSpPr>
            <p:cNvPr id="72" name="文本框 8"/>
            <p:cNvSpPr txBox="1"/>
            <p:nvPr/>
          </p:nvSpPr>
          <p:spPr>
            <a:xfrm>
              <a:off x="659003" y="4493121"/>
              <a:ext cx="2672025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latin typeface="Microsoft YaHei" charset="0"/>
                  <a:ea typeface="Microsoft YaHei" charset="0"/>
                  <a:cs typeface="Microsoft YaHei" charset="0"/>
                </a:rPr>
                <a:t>负责人</a:t>
              </a:r>
              <a:r>
                <a:rPr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：</a:t>
              </a:r>
              <a:r>
                <a:rPr lang="zh-CN" altLang="en-US" sz="1400" dirty="0">
                  <a:latin typeface="Microsoft YaHei" charset="0"/>
                  <a:ea typeface="Microsoft YaHei" charset="0"/>
                  <a:cs typeface="Microsoft YaHei" charset="0"/>
                </a:rPr>
                <a:t>胡玉</a:t>
              </a:r>
              <a:endParaRPr lang="en-US" altLang="zh-CN" sz="1400" dirty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latin typeface="Microsoft YaHei" charset="0"/>
                  <a:ea typeface="Microsoft YaHei" charset="0"/>
                  <a:cs typeface="Microsoft YaHei" charset="0"/>
                </a:rPr>
                <a:t>任务内容：</a:t>
              </a:r>
              <a:endParaRPr lang="en-US" altLang="zh-CN" sz="1400" dirty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342900" indent="-3429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400" dirty="0">
                  <a:latin typeface="Microsoft YaHei" charset="0"/>
                  <a:ea typeface="Microsoft YaHei" charset="0"/>
                  <a:cs typeface="Microsoft YaHei" charset="0"/>
                </a:rPr>
                <a:t>实验</a:t>
              </a:r>
              <a:r>
                <a:rPr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数据前台展示</a:t>
              </a:r>
              <a:endParaRPr lang="en-US" altLang="zh-CN" sz="1400" dirty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endParaRPr lang="en-US" altLang="zh-CN" sz="1400" dirty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59003" y="3910621"/>
              <a:ext cx="2636665" cy="4124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1600" b="1" dirty="0" smtClean="0">
                  <a:latin typeface="Microsoft YaHei" charset="0"/>
                  <a:ea typeface="Microsoft YaHei" charset="0"/>
                  <a:cs typeface="Microsoft YaHei" charset="0"/>
                </a:rPr>
                <a:t>实验数据展示</a:t>
              </a:r>
              <a:endParaRPr lang="en-US" altLang="zh-CN" sz="16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85" name="三角形 8"/>
          <p:cNvSpPr/>
          <p:nvPr/>
        </p:nvSpPr>
        <p:spPr>
          <a:xfrm rot="1954548">
            <a:off x="6735944" y="2883070"/>
            <a:ext cx="593343" cy="26262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29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方正姚体" pitchFamily="2" charset="-122"/>
                <a:ea typeface="方正姚体" pitchFamily="2" charset="-122"/>
              </a:rPr>
              <a:t>Chapter 2	</a:t>
            </a:r>
            <a:r>
              <a:rPr kumimoji="1" lang="zh-CN" altLang="en-US" dirty="0" smtClean="0">
                <a:latin typeface="方正姚体" pitchFamily="2" charset="-122"/>
                <a:ea typeface="方正姚体" pitchFamily="2" charset="-122"/>
              </a:rPr>
              <a:t>系统需求</a:t>
            </a:r>
            <a:endParaRPr kumimoji="1"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133137" y="1315156"/>
            <a:ext cx="4837288" cy="483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Group 189"/>
          <p:cNvGrpSpPr>
            <a:grpSpLocks/>
          </p:cNvGrpSpPr>
          <p:nvPr/>
        </p:nvGrpSpPr>
        <p:grpSpPr bwMode="auto">
          <a:xfrm>
            <a:off x="1693177" y="2547055"/>
            <a:ext cx="3717209" cy="2373490"/>
            <a:chOff x="617" y="1370"/>
            <a:chExt cx="4531" cy="2740"/>
          </a:xfrm>
          <a:solidFill>
            <a:schemeClr val="bg1"/>
          </a:solidFill>
        </p:grpSpPr>
        <p:sp>
          <p:nvSpPr>
            <p:cNvPr id="6" name="Freeform 190"/>
            <p:cNvSpPr>
              <a:spLocks/>
            </p:cNvSpPr>
            <p:nvPr/>
          </p:nvSpPr>
          <p:spPr bwMode="gray">
            <a:xfrm>
              <a:off x="1599" y="1634"/>
              <a:ext cx="84" cy="186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4"/>
                <a:gd name="T97" fmla="*/ 0 h 186"/>
                <a:gd name="T98" fmla="*/ 84 w 84"/>
                <a:gd name="T99" fmla="*/ 186 h 18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" name="Freeform 191"/>
            <p:cNvSpPr>
              <a:spLocks/>
            </p:cNvSpPr>
            <p:nvPr/>
          </p:nvSpPr>
          <p:spPr bwMode="gray">
            <a:xfrm>
              <a:off x="1421" y="1478"/>
              <a:ext cx="110" cy="7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0"/>
                <a:gd name="T163" fmla="*/ 0 h 70"/>
                <a:gd name="T164" fmla="*/ 110 w 110"/>
                <a:gd name="T165" fmla="*/ 70 h 7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" name="Freeform 192"/>
            <p:cNvSpPr>
              <a:spLocks/>
            </p:cNvSpPr>
            <p:nvPr/>
          </p:nvSpPr>
          <p:spPr bwMode="gray">
            <a:xfrm>
              <a:off x="1051" y="1494"/>
              <a:ext cx="110" cy="220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0"/>
                <a:gd name="T130" fmla="*/ 0 h 220"/>
                <a:gd name="T131" fmla="*/ 110 w 110"/>
                <a:gd name="T132" fmla="*/ 220 h 22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" name="Freeform 193"/>
            <p:cNvSpPr>
              <a:spLocks/>
            </p:cNvSpPr>
            <p:nvPr/>
          </p:nvSpPr>
          <p:spPr bwMode="gray">
            <a:xfrm>
              <a:off x="1139" y="1454"/>
              <a:ext cx="122" cy="9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2"/>
                <a:gd name="T106" fmla="*/ 0 h 94"/>
                <a:gd name="T107" fmla="*/ 122 w 122"/>
                <a:gd name="T108" fmla="*/ 94 h 9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" name="Freeform 194"/>
            <p:cNvSpPr>
              <a:spLocks/>
            </p:cNvSpPr>
            <p:nvPr/>
          </p:nvSpPr>
          <p:spPr bwMode="gray">
            <a:xfrm>
              <a:off x="1167" y="1618"/>
              <a:ext cx="46" cy="46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6"/>
                <a:gd name="T109" fmla="*/ 0 h 46"/>
                <a:gd name="T110" fmla="*/ 46 w 46"/>
                <a:gd name="T111" fmla="*/ 46 h 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" name="Freeform 195"/>
            <p:cNvSpPr>
              <a:spLocks/>
            </p:cNvSpPr>
            <p:nvPr/>
          </p:nvSpPr>
          <p:spPr bwMode="gray">
            <a:xfrm>
              <a:off x="2641" y="2278"/>
              <a:ext cx="32" cy="164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"/>
                <a:gd name="T181" fmla="*/ 0 h 164"/>
                <a:gd name="T182" fmla="*/ 32 w 32"/>
                <a:gd name="T183" fmla="*/ 164 h 16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" name="Freeform 196"/>
            <p:cNvSpPr>
              <a:spLocks/>
            </p:cNvSpPr>
            <p:nvPr/>
          </p:nvSpPr>
          <p:spPr bwMode="gray">
            <a:xfrm>
              <a:off x="1121" y="1472"/>
              <a:ext cx="2132" cy="1160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132"/>
                <a:gd name="T187" fmla="*/ 0 h 1160"/>
                <a:gd name="T188" fmla="*/ 2132 w 2132"/>
                <a:gd name="T189" fmla="*/ 1160 h 11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" name="Freeform 197"/>
            <p:cNvSpPr>
              <a:spLocks/>
            </p:cNvSpPr>
            <p:nvPr/>
          </p:nvSpPr>
          <p:spPr bwMode="gray">
            <a:xfrm>
              <a:off x="2107" y="2818"/>
              <a:ext cx="86" cy="116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6"/>
                <a:gd name="T136" fmla="*/ 0 h 116"/>
                <a:gd name="T137" fmla="*/ 86 w 86"/>
                <a:gd name="T138" fmla="*/ 116 h 11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" name="Freeform 198"/>
            <p:cNvSpPr>
              <a:spLocks/>
            </p:cNvSpPr>
            <p:nvPr/>
          </p:nvSpPr>
          <p:spPr bwMode="gray">
            <a:xfrm>
              <a:off x="1621" y="2626"/>
              <a:ext cx="200" cy="174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0"/>
                <a:gd name="T130" fmla="*/ 0 h 174"/>
                <a:gd name="T131" fmla="*/ 200 w 200"/>
                <a:gd name="T132" fmla="*/ 174 h 1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" name="Freeform 199"/>
            <p:cNvSpPr>
              <a:spLocks/>
            </p:cNvSpPr>
            <p:nvPr/>
          </p:nvSpPr>
          <p:spPr bwMode="gray">
            <a:xfrm>
              <a:off x="2099" y="3038"/>
              <a:ext cx="68" cy="66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8"/>
                <a:gd name="T76" fmla="*/ 0 h 66"/>
                <a:gd name="T77" fmla="*/ 68 w 68"/>
                <a:gd name="T78" fmla="*/ 66 h 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" name="Freeform 200"/>
            <p:cNvSpPr>
              <a:spLocks/>
            </p:cNvSpPr>
            <p:nvPr/>
          </p:nvSpPr>
          <p:spPr bwMode="gray">
            <a:xfrm>
              <a:off x="1961" y="2784"/>
              <a:ext cx="54" cy="56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4"/>
                <a:gd name="T172" fmla="*/ 0 h 56"/>
                <a:gd name="T173" fmla="*/ 54 w 54"/>
                <a:gd name="T174" fmla="*/ 56 h 5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" name="Freeform 201"/>
            <p:cNvSpPr>
              <a:spLocks/>
            </p:cNvSpPr>
            <p:nvPr/>
          </p:nvSpPr>
          <p:spPr bwMode="gray">
            <a:xfrm>
              <a:off x="2011" y="2746"/>
              <a:ext cx="100" cy="272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0"/>
                <a:gd name="T178" fmla="*/ 0 h 272"/>
                <a:gd name="T179" fmla="*/ 100 w 100"/>
                <a:gd name="T180" fmla="*/ 272 h 27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" name="Freeform 202"/>
            <p:cNvSpPr>
              <a:spLocks/>
            </p:cNvSpPr>
            <p:nvPr/>
          </p:nvSpPr>
          <p:spPr bwMode="gray">
            <a:xfrm>
              <a:off x="2137" y="2808"/>
              <a:ext cx="90" cy="168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0"/>
                <a:gd name="T154" fmla="*/ 0 h 168"/>
                <a:gd name="T155" fmla="*/ 90 w 90"/>
                <a:gd name="T156" fmla="*/ 168 h 16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9" name="Freeform 203"/>
            <p:cNvSpPr>
              <a:spLocks/>
            </p:cNvSpPr>
            <p:nvPr/>
          </p:nvSpPr>
          <p:spPr bwMode="gray">
            <a:xfrm>
              <a:off x="2087" y="2844"/>
              <a:ext cx="82" cy="208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2"/>
                <a:gd name="T163" fmla="*/ 0 h 208"/>
                <a:gd name="T164" fmla="*/ 82 w 82"/>
                <a:gd name="T165" fmla="*/ 208 h 20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0" name="Freeform 204"/>
            <p:cNvSpPr>
              <a:spLocks/>
            </p:cNvSpPr>
            <p:nvPr/>
          </p:nvSpPr>
          <p:spPr bwMode="gray">
            <a:xfrm>
              <a:off x="1957" y="2734"/>
              <a:ext cx="70" cy="38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38"/>
                <a:gd name="T80" fmla="*/ 70 w 70"/>
                <a:gd name="T81" fmla="*/ 38 h 3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1" name="Freeform 205"/>
            <p:cNvSpPr>
              <a:spLocks/>
            </p:cNvSpPr>
            <p:nvPr/>
          </p:nvSpPr>
          <p:spPr bwMode="gray">
            <a:xfrm>
              <a:off x="1855" y="2712"/>
              <a:ext cx="98" cy="52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8"/>
                <a:gd name="T73" fmla="*/ 0 h 52"/>
                <a:gd name="T74" fmla="*/ 98 w 98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2" name="Freeform 206"/>
            <p:cNvSpPr>
              <a:spLocks/>
            </p:cNvSpPr>
            <p:nvPr/>
          </p:nvSpPr>
          <p:spPr bwMode="gray">
            <a:xfrm>
              <a:off x="1697" y="2634"/>
              <a:ext cx="378" cy="372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78"/>
                <a:gd name="T175" fmla="*/ 0 h 372"/>
                <a:gd name="T176" fmla="*/ 378 w 378"/>
                <a:gd name="T177" fmla="*/ 372 h 3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3" name="Freeform 207"/>
            <p:cNvSpPr>
              <a:spLocks/>
            </p:cNvSpPr>
            <p:nvPr/>
          </p:nvSpPr>
          <p:spPr bwMode="gray">
            <a:xfrm>
              <a:off x="1609" y="2590"/>
              <a:ext cx="196" cy="136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96"/>
                <a:gd name="T118" fmla="*/ 0 h 136"/>
                <a:gd name="T119" fmla="*/ 196 w 196"/>
                <a:gd name="T120" fmla="*/ 136 h 1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4" name="Freeform 208"/>
            <p:cNvSpPr>
              <a:spLocks/>
            </p:cNvSpPr>
            <p:nvPr/>
          </p:nvSpPr>
          <p:spPr bwMode="gray">
            <a:xfrm>
              <a:off x="2401" y="2464"/>
              <a:ext cx="116" cy="172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6"/>
                <a:gd name="T133" fmla="*/ 0 h 172"/>
                <a:gd name="T134" fmla="*/ 116 w 116"/>
                <a:gd name="T135" fmla="*/ 172 h 17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5" name="Freeform 209"/>
            <p:cNvSpPr>
              <a:spLocks/>
            </p:cNvSpPr>
            <p:nvPr/>
          </p:nvSpPr>
          <p:spPr bwMode="gray">
            <a:xfrm>
              <a:off x="1967" y="2350"/>
              <a:ext cx="420" cy="174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20"/>
                <a:gd name="T175" fmla="*/ 0 h 174"/>
                <a:gd name="T176" fmla="*/ 420 w 420"/>
                <a:gd name="T177" fmla="*/ 174 h 17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6" name="Freeform 210"/>
            <p:cNvSpPr>
              <a:spLocks/>
            </p:cNvSpPr>
            <p:nvPr/>
          </p:nvSpPr>
          <p:spPr bwMode="gray">
            <a:xfrm>
              <a:off x="1775" y="2296"/>
              <a:ext cx="790" cy="574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90"/>
                <a:gd name="T184" fmla="*/ 0 h 574"/>
                <a:gd name="T185" fmla="*/ 790 w 790"/>
                <a:gd name="T186" fmla="*/ 574 h 57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7" name="Freeform 211"/>
            <p:cNvSpPr>
              <a:spLocks/>
            </p:cNvSpPr>
            <p:nvPr/>
          </p:nvSpPr>
          <p:spPr bwMode="gray">
            <a:xfrm>
              <a:off x="2133" y="2924"/>
              <a:ext cx="68" cy="56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8"/>
                <a:gd name="T103" fmla="*/ 0 h 56"/>
                <a:gd name="T104" fmla="*/ 68 w 68"/>
                <a:gd name="T105" fmla="*/ 56 h 5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8" name="Freeform 212"/>
            <p:cNvSpPr>
              <a:spLocks/>
            </p:cNvSpPr>
            <p:nvPr/>
          </p:nvSpPr>
          <p:spPr bwMode="gray">
            <a:xfrm>
              <a:off x="2487" y="2650"/>
              <a:ext cx="36" cy="44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"/>
                <a:gd name="T115" fmla="*/ 0 h 44"/>
                <a:gd name="T116" fmla="*/ 36 w 36"/>
                <a:gd name="T117" fmla="*/ 44 h 4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9" name="Freeform 213"/>
            <p:cNvSpPr>
              <a:spLocks/>
            </p:cNvSpPr>
            <p:nvPr/>
          </p:nvSpPr>
          <p:spPr bwMode="gray">
            <a:xfrm>
              <a:off x="2499" y="2528"/>
              <a:ext cx="144" cy="122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4"/>
                <a:gd name="T115" fmla="*/ 0 h 122"/>
                <a:gd name="T116" fmla="*/ 144 w 144"/>
                <a:gd name="T117" fmla="*/ 122 h 12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0" name="Freeform 214"/>
            <p:cNvSpPr>
              <a:spLocks/>
            </p:cNvSpPr>
            <p:nvPr/>
          </p:nvSpPr>
          <p:spPr bwMode="gray">
            <a:xfrm>
              <a:off x="2519" y="2644"/>
              <a:ext cx="24" cy="16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6"/>
                <a:gd name="T20" fmla="*/ 24 w 24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1" name="Freeform 215"/>
            <p:cNvSpPr>
              <a:spLocks/>
            </p:cNvSpPr>
            <p:nvPr/>
          </p:nvSpPr>
          <p:spPr bwMode="gray">
            <a:xfrm>
              <a:off x="2617" y="2454"/>
              <a:ext cx="78" cy="60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8"/>
                <a:gd name="T187" fmla="*/ 0 h 60"/>
                <a:gd name="T188" fmla="*/ 78 w 78"/>
                <a:gd name="T189" fmla="*/ 60 h 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2" name="Freeform 216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0"/>
                <a:gd name="T106" fmla="*/ 0 h 34"/>
                <a:gd name="T107" fmla="*/ 80 w 80"/>
                <a:gd name="T108" fmla="*/ 34 h 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3" name="Freeform 217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0"/>
                <a:gd name="T106" fmla="*/ 0 h 34"/>
                <a:gd name="T107" fmla="*/ 80 w 80"/>
                <a:gd name="T108" fmla="*/ 34 h 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4" name="Freeform 218"/>
            <p:cNvSpPr>
              <a:spLocks/>
            </p:cNvSpPr>
            <p:nvPr/>
          </p:nvSpPr>
          <p:spPr bwMode="gray">
            <a:xfrm>
              <a:off x="925" y="1780"/>
              <a:ext cx="336" cy="41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36"/>
                <a:gd name="T157" fmla="*/ 0 h 412"/>
                <a:gd name="T158" fmla="*/ 336 w 336"/>
                <a:gd name="T159" fmla="*/ 412 h 41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5" name="Freeform 219"/>
            <p:cNvSpPr>
              <a:spLocks/>
            </p:cNvSpPr>
            <p:nvPr/>
          </p:nvSpPr>
          <p:spPr bwMode="gray">
            <a:xfrm>
              <a:off x="739" y="2478"/>
              <a:ext cx="158" cy="132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58"/>
                <a:gd name="T190" fmla="*/ 0 h 132"/>
                <a:gd name="T191" fmla="*/ 158 w 158"/>
                <a:gd name="T192" fmla="*/ 132 h 13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6" name="Freeform 220"/>
            <p:cNvSpPr>
              <a:spLocks/>
            </p:cNvSpPr>
            <p:nvPr/>
          </p:nvSpPr>
          <p:spPr bwMode="gray">
            <a:xfrm>
              <a:off x="939" y="2440"/>
              <a:ext cx="156" cy="146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56"/>
                <a:gd name="T181" fmla="*/ 0 h 146"/>
                <a:gd name="T182" fmla="*/ 156 w 156"/>
                <a:gd name="T183" fmla="*/ 146 h 14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7" name="Freeform 221"/>
            <p:cNvSpPr>
              <a:spLocks/>
            </p:cNvSpPr>
            <p:nvPr/>
          </p:nvSpPr>
          <p:spPr bwMode="gray">
            <a:xfrm>
              <a:off x="1013" y="2576"/>
              <a:ext cx="42" cy="2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"/>
                <a:gd name="T106" fmla="*/ 0 h 24"/>
                <a:gd name="T107" fmla="*/ 42 w 42"/>
                <a:gd name="T108" fmla="*/ 24 h 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8" name="Freeform 222"/>
            <p:cNvSpPr>
              <a:spLocks/>
            </p:cNvSpPr>
            <p:nvPr/>
          </p:nvSpPr>
          <p:spPr bwMode="gray">
            <a:xfrm>
              <a:off x="963" y="2524"/>
              <a:ext cx="20" cy="42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"/>
                <a:gd name="T100" fmla="*/ 0 h 42"/>
                <a:gd name="T101" fmla="*/ 20 w 20"/>
                <a:gd name="T102" fmla="*/ 42 h 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9" name="Freeform 223"/>
            <p:cNvSpPr>
              <a:spLocks/>
            </p:cNvSpPr>
            <p:nvPr/>
          </p:nvSpPr>
          <p:spPr bwMode="gray">
            <a:xfrm>
              <a:off x="967" y="2492"/>
              <a:ext cx="18" cy="28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8"/>
                <a:gd name="T73" fmla="*/ 0 h 28"/>
                <a:gd name="T74" fmla="*/ 18 w 18"/>
                <a:gd name="T75" fmla="*/ 28 h 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0" name="Freeform 224"/>
            <p:cNvSpPr>
              <a:spLocks/>
            </p:cNvSpPr>
            <p:nvPr/>
          </p:nvSpPr>
          <p:spPr bwMode="gray">
            <a:xfrm>
              <a:off x="977" y="2384"/>
              <a:ext cx="102" cy="60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2"/>
                <a:gd name="T103" fmla="*/ 0 h 60"/>
                <a:gd name="T104" fmla="*/ 102 w 102"/>
                <a:gd name="T105" fmla="*/ 60 h 6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1" name="Freeform 225"/>
            <p:cNvSpPr>
              <a:spLocks/>
            </p:cNvSpPr>
            <p:nvPr/>
          </p:nvSpPr>
          <p:spPr bwMode="gray">
            <a:xfrm>
              <a:off x="933" y="2422"/>
              <a:ext cx="54" cy="42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4"/>
                <a:gd name="T166" fmla="*/ 0 h 42"/>
                <a:gd name="T167" fmla="*/ 54 w 54"/>
                <a:gd name="T168" fmla="*/ 42 h 4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2" name="Freeform 226"/>
            <p:cNvSpPr>
              <a:spLocks/>
            </p:cNvSpPr>
            <p:nvPr/>
          </p:nvSpPr>
          <p:spPr bwMode="gray">
            <a:xfrm>
              <a:off x="801" y="2340"/>
              <a:ext cx="158" cy="182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8"/>
                <a:gd name="T127" fmla="*/ 0 h 182"/>
                <a:gd name="T128" fmla="*/ 158 w 158"/>
                <a:gd name="T129" fmla="*/ 182 h 1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3" name="Freeform 227"/>
            <p:cNvSpPr>
              <a:spLocks/>
            </p:cNvSpPr>
            <p:nvPr/>
          </p:nvSpPr>
          <p:spPr bwMode="gray">
            <a:xfrm>
              <a:off x="737" y="2506"/>
              <a:ext cx="40" cy="90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0"/>
                <a:gd name="T136" fmla="*/ 0 h 90"/>
                <a:gd name="T137" fmla="*/ 40 w 40"/>
                <a:gd name="T138" fmla="*/ 90 h 9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4" name="Freeform 228"/>
            <p:cNvSpPr>
              <a:spLocks/>
            </p:cNvSpPr>
            <p:nvPr/>
          </p:nvSpPr>
          <p:spPr bwMode="gray">
            <a:xfrm>
              <a:off x="927" y="2252"/>
              <a:ext cx="104" cy="178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4"/>
                <a:gd name="T130" fmla="*/ 0 h 178"/>
                <a:gd name="T131" fmla="*/ 104 w 104"/>
                <a:gd name="T132" fmla="*/ 178 h 17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5" name="Freeform 229"/>
            <p:cNvSpPr>
              <a:spLocks/>
            </p:cNvSpPr>
            <p:nvPr/>
          </p:nvSpPr>
          <p:spPr bwMode="gray">
            <a:xfrm>
              <a:off x="903" y="2288"/>
              <a:ext cx="46" cy="62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6"/>
                <a:gd name="T145" fmla="*/ 0 h 62"/>
                <a:gd name="T146" fmla="*/ 46 w 46"/>
                <a:gd name="T147" fmla="*/ 62 h 6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6" name="Freeform 230"/>
            <p:cNvSpPr>
              <a:spLocks/>
            </p:cNvSpPr>
            <p:nvPr/>
          </p:nvSpPr>
          <p:spPr bwMode="gray">
            <a:xfrm>
              <a:off x="895" y="2334"/>
              <a:ext cx="40" cy="46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0"/>
                <a:gd name="T118" fmla="*/ 0 h 46"/>
                <a:gd name="T119" fmla="*/ 40 w 40"/>
                <a:gd name="T120" fmla="*/ 46 h 4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7" name="Freeform 231"/>
            <p:cNvSpPr>
              <a:spLocks/>
            </p:cNvSpPr>
            <p:nvPr/>
          </p:nvSpPr>
          <p:spPr bwMode="gray">
            <a:xfrm>
              <a:off x="923" y="2368"/>
              <a:ext cx="16" cy="26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"/>
                <a:gd name="T43" fmla="*/ 0 h 26"/>
                <a:gd name="T44" fmla="*/ 16 w 16"/>
                <a:gd name="T45" fmla="*/ 26 h 2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8" name="Freeform 232"/>
            <p:cNvSpPr>
              <a:spLocks/>
            </p:cNvSpPr>
            <p:nvPr/>
          </p:nvSpPr>
          <p:spPr bwMode="gray">
            <a:xfrm>
              <a:off x="719" y="2246"/>
              <a:ext cx="70" cy="84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0"/>
                <a:gd name="T106" fmla="*/ 0 h 84"/>
                <a:gd name="T107" fmla="*/ 70 w 70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9" name="Freeform 233"/>
            <p:cNvSpPr>
              <a:spLocks/>
            </p:cNvSpPr>
            <p:nvPr/>
          </p:nvSpPr>
          <p:spPr bwMode="gray">
            <a:xfrm>
              <a:off x="779" y="2164"/>
              <a:ext cx="108" cy="20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8"/>
                <a:gd name="T166" fmla="*/ 0 h 200"/>
                <a:gd name="T167" fmla="*/ 108 w 108"/>
                <a:gd name="T168" fmla="*/ 200 h 2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0" name="Freeform 234"/>
            <p:cNvSpPr>
              <a:spLocks/>
            </p:cNvSpPr>
            <p:nvPr/>
          </p:nvSpPr>
          <p:spPr bwMode="gray">
            <a:xfrm>
              <a:off x="757" y="2246"/>
              <a:ext cx="36" cy="32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"/>
                <a:gd name="T112" fmla="*/ 0 h 32"/>
                <a:gd name="T113" fmla="*/ 36 w 36"/>
                <a:gd name="T114" fmla="*/ 32 h 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1" name="Freeform 235"/>
            <p:cNvSpPr>
              <a:spLocks/>
            </p:cNvSpPr>
            <p:nvPr/>
          </p:nvSpPr>
          <p:spPr bwMode="gray">
            <a:xfrm>
              <a:off x="961" y="2194"/>
              <a:ext cx="36" cy="62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"/>
                <a:gd name="T97" fmla="*/ 0 h 62"/>
                <a:gd name="T98" fmla="*/ 36 w 36"/>
                <a:gd name="T99" fmla="*/ 62 h 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2" name="Freeform 236"/>
            <p:cNvSpPr>
              <a:spLocks/>
            </p:cNvSpPr>
            <p:nvPr/>
          </p:nvSpPr>
          <p:spPr bwMode="gray">
            <a:xfrm>
              <a:off x="1011" y="1856"/>
              <a:ext cx="168" cy="390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8"/>
                <a:gd name="T142" fmla="*/ 0 h 390"/>
                <a:gd name="T143" fmla="*/ 168 w 168"/>
                <a:gd name="T144" fmla="*/ 390 h 39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3" name="Freeform 237"/>
            <p:cNvSpPr>
              <a:spLocks/>
            </p:cNvSpPr>
            <p:nvPr/>
          </p:nvSpPr>
          <p:spPr bwMode="gray">
            <a:xfrm>
              <a:off x="1129" y="1828"/>
              <a:ext cx="124" cy="310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4"/>
                <a:gd name="T172" fmla="*/ 0 h 310"/>
                <a:gd name="T173" fmla="*/ 124 w 124"/>
                <a:gd name="T174" fmla="*/ 310 h 3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4" name="Freeform 238"/>
            <p:cNvSpPr>
              <a:spLocks/>
            </p:cNvSpPr>
            <p:nvPr/>
          </p:nvSpPr>
          <p:spPr bwMode="gray">
            <a:xfrm>
              <a:off x="989" y="2266"/>
              <a:ext cx="54" cy="84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4"/>
                <a:gd name="T154" fmla="*/ 0 h 84"/>
                <a:gd name="T155" fmla="*/ 54 w 54"/>
                <a:gd name="T156" fmla="*/ 84 h 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5" name="Freeform 239"/>
            <p:cNvSpPr>
              <a:spLocks/>
            </p:cNvSpPr>
            <p:nvPr/>
          </p:nvSpPr>
          <p:spPr bwMode="gray">
            <a:xfrm>
              <a:off x="1191" y="2508"/>
              <a:ext cx="224" cy="110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24"/>
                <a:gd name="T172" fmla="*/ 0 h 110"/>
                <a:gd name="T173" fmla="*/ 224 w 224"/>
                <a:gd name="T174" fmla="*/ 110 h 1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6" name="Freeform 240"/>
            <p:cNvSpPr>
              <a:spLocks/>
            </p:cNvSpPr>
            <p:nvPr/>
          </p:nvSpPr>
          <p:spPr bwMode="gray">
            <a:xfrm>
              <a:off x="1119" y="2438"/>
              <a:ext cx="110" cy="90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0"/>
                <a:gd name="T115" fmla="*/ 0 h 90"/>
                <a:gd name="T116" fmla="*/ 110 w 110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7" name="Freeform 241"/>
            <p:cNvSpPr>
              <a:spLocks/>
            </p:cNvSpPr>
            <p:nvPr/>
          </p:nvSpPr>
          <p:spPr bwMode="gray">
            <a:xfrm>
              <a:off x="1107" y="2524"/>
              <a:ext cx="84" cy="84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"/>
                <a:gd name="T148" fmla="*/ 0 h 84"/>
                <a:gd name="T149" fmla="*/ 84 w 84"/>
                <a:gd name="T150" fmla="*/ 84 h 8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8" name="Freeform 242"/>
            <p:cNvSpPr>
              <a:spLocks/>
            </p:cNvSpPr>
            <p:nvPr/>
          </p:nvSpPr>
          <p:spPr bwMode="gray">
            <a:xfrm>
              <a:off x="1099" y="2496"/>
              <a:ext cx="28" cy="64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"/>
                <a:gd name="T133" fmla="*/ 0 h 64"/>
                <a:gd name="T134" fmla="*/ 28 w 28"/>
                <a:gd name="T135" fmla="*/ 64 h 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9" name="Freeform 243"/>
            <p:cNvSpPr>
              <a:spLocks/>
            </p:cNvSpPr>
            <p:nvPr/>
          </p:nvSpPr>
          <p:spPr bwMode="gray">
            <a:xfrm>
              <a:off x="1013" y="2418"/>
              <a:ext cx="142" cy="114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2"/>
                <a:gd name="T133" fmla="*/ 0 h 114"/>
                <a:gd name="T134" fmla="*/ 142 w 142"/>
                <a:gd name="T135" fmla="*/ 114 h 11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0" name="Freeform 244"/>
            <p:cNvSpPr>
              <a:spLocks/>
            </p:cNvSpPr>
            <p:nvPr/>
          </p:nvSpPr>
          <p:spPr bwMode="gray">
            <a:xfrm>
              <a:off x="1073" y="2384"/>
              <a:ext cx="76" cy="58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6"/>
                <a:gd name="T106" fmla="*/ 0 h 58"/>
                <a:gd name="T107" fmla="*/ 76 w 76"/>
                <a:gd name="T108" fmla="*/ 58 h 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1" name="Freeform 245"/>
            <p:cNvSpPr>
              <a:spLocks/>
            </p:cNvSpPr>
            <p:nvPr/>
          </p:nvSpPr>
          <p:spPr bwMode="gray">
            <a:xfrm>
              <a:off x="1015" y="2342"/>
              <a:ext cx="138" cy="66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8"/>
                <a:gd name="T190" fmla="*/ 0 h 66"/>
                <a:gd name="T191" fmla="*/ 138 w 138"/>
                <a:gd name="T192" fmla="*/ 66 h 6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2" name="Freeform 246"/>
            <p:cNvSpPr>
              <a:spLocks/>
            </p:cNvSpPr>
            <p:nvPr/>
          </p:nvSpPr>
          <p:spPr bwMode="gray">
            <a:xfrm>
              <a:off x="1031" y="2246"/>
              <a:ext cx="152" cy="122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2"/>
                <a:gd name="T151" fmla="*/ 0 h 122"/>
                <a:gd name="T152" fmla="*/ 152 w 152"/>
                <a:gd name="T153" fmla="*/ 122 h 12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3" name="Freeform 247"/>
            <p:cNvSpPr>
              <a:spLocks/>
            </p:cNvSpPr>
            <p:nvPr/>
          </p:nvSpPr>
          <p:spPr bwMode="gray">
            <a:xfrm>
              <a:off x="1129" y="2384"/>
              <a:ext cx="102" cy="84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2"/>
                <a:gd name="T127" fmla="*/ 0 h 84"/>
                <a:gd name="T128" fmla="*/ 102 w 102"/>
                <a:gd name="T129" fmla="*/ 84 h 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4" name="Freeform 248"/>
            <p:cNvSpPr>
              <a:spLocks/>
            </p:cNvSpPr>
            <p:nvPr/>
          </p:nvSpPr>
          <p:spPr bwMode="gray">
            <a:xfrm>
              <a:off x="1189" y="2506"/>
              <a:ext cx="42" cy="44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"/>
                <a:gd name="T127" fmla="*/ 0 h 44"/>
                <a:gd name="T128" fmla="*/ 42 w 42"/>
                <a:gd name="T129" fmla="*/ 44 h 4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5" name="Freeform 249"/>
            <p:cNvSpPr>
              <a:spLocks/>
            </p:cNvSpPr>
            <p:nvPr/>
          </p:nvSpPr>
          <p:spPr bwMode="gray">
            <a:xfrm>
              <a:off x="1295" y="2684"/>
              <a:ext cx="270" cy="232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70"/>
                <a:gd name="T178" fmla="*/ 0 h 232"/>
                <a:gd name="T179" fmla="*/ 270 w 270"/>
                <a:gd name="T180" fmla="*/ 232 h 2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6" name="Freeform 250"/>
            <p:cNvSpPr>
              <a:spLocks/>
            </p:cNvSpPr>
            <p:nvPr/>
          </p:nvSpPr>
          <p:spPr bwMode="gray">
            <a:xfrm>
              <a:off x="1389" y="2886"/>
              <a:ext cx="42" cy="66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2"/>
                <a:gd name="T172" fmla="*/ 0 h 66"/>
                <a:gd name="T173" fmla="*/ 42 w 42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7" name="Freeform 251"/>
            <p:cNvSpPr>
              <a:spLocks/>
            </p:cNvSpPr>
            <p:nvPr/>
          </p:nvSpPr>
          <p:spPr bwMode="gray">
            <a:xfrm>
              <a:off x="1409" y="2868"/>
              <a:ext cx="118" cy="86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8"/>
                <a:gd name="T178" fmla="*/ 0 h 86"/>
                <a:gd name="T179" fmla="*/ 118 w 118"/>
                <a:gd name="T180" fmla="*/ 86 h 8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8" name="Freeform 252"/>
            <p:cNvSpPr>
              <a:spLocks/>
            </p:cNvSpPr>
            <p:nvPr/>
          </p:nvSpPr>
          <p:spPr bwMode="gray">
            <a:xfrm>
              <a:off x="1515" y="2794"/>
              <a:ext cx="92" cy="102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102"/>
                <a:gd name="T191" fmla="*/ 92 w 92"/>
                <a:gd name="T192" fmla="*/ 102 h 1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9" name="Freeform 253"/>
            <p:cNvSpPr>
              <a:spLocks/>
            </p:cNvSpPr>
            <p:nvPr/>
          </p:nvSpPr>
          <p:spPr bwMode="gray">
            <a:xfrm>
              <a:off x="1339" y="2586"/>
              <a:ext cx="116" cy="134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6"/>
                <a:gd name="T145" fmla="*/ 0 h 134"/>
                <a:gd name="T146" fmla="*/ 116 w 116"/>
                <a:gd name="T147" fmla="*/ 134 h 1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0" name="Freeform 254"/>
            <p:cNvSpPr>
              <a:spLocks/>
            </p:cNvSpPr>
            <p:nvPr/>
          </p:nvSpPr>
          <p:spPr bwMode="gray">
            <a:xfrm>
              <a:off x="1295" y="2654"/>
              <a:ext cx="62" cy="72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2"/>
                <a:gd name="T160" fmla="*/ 0 h 72"/>
                <a:gd name="T161" fmla="*/ 62 w 6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1" name="Freeform 255"/>
            <p:cNvSpPr>
              <a:spLocks/>
            </p:cNvSpPr>
            <p:nvPr/>
          </p:nvSpPr>
          <p:spPr bwMode="gray">
            <a:xfrm>
              <a:off x="1277" y="2662"/>
              <a:ext cx="22" cy="62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62"/>
                <a:gd name="T83" fmla="*/ 22 w 22"/>
                <a:gd name="T84" fmla="*/ 62 h 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2" name="Freeform 256"/>
            <p:cNvSpPr>
              <a:spLocks/>
            </p:cNvSpPr>
            <p:nvPr/>
          </p:nvSpPr>
          <p:spPr bwMode="gray">
            <a:xfrm>
              <a:off x="1299" y="2594"/>
              <a:ext cx="80" cy="76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76"/>
                <a:gd name="T134" fmla="*/ 80 w 80"/>
                <a:gd name="T135" fmla="*/ 76 h 7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3" name="Freeform 257"/>
            <p:cNvSpPr>
              <a:spLocks/>
            </p:cNvSpPr>
            <p:nvPr/>
          </p:nvSpPr>
          <p:spPr bwMode="gray">
            <a:xfrm>
              <a:off x="1403" y="2548"/>
              <a:ext cx="234" cy="248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4"/>
                <a:gd name="T154" fmla="*/ 0 h 248"/>
                <a:gd name="T155" fmla="*/ 234 w 234"/>
                <a:gd name="T156" fmla="*/ 248 h 24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4" name="Freeform 258"/>
            <p:cNvSpPr>
              <a:spLocks/>
            </p:cNvSpPr>
            <p:nvPr/>
          </p:nvSpPr>
          <p:spPr bwMode="gray">
            <a:xfrm>
              <a:off x="987" y="3172"/>
              <a:ext cx="28" cy="22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22"/>
                <a:gd name="T35" fmla="*/ 28 w 28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5" name="Freeform 259"/>
            <p:cNvSpPr>
              <a:spLocks/>
            </p:cNvSpPr>
            <p:nvPr/>
          </p:nvSpPr>
          <p:spPr bwMode="gray">
            <a:xfrm>
              <a:off x="731" y="2596"/>
              <a:ext cx="260" cy="246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60"/>
                <a:gd name="T166" fmla="*/ 0 h 246"/>
                <a:gd name="T167" fmla="*/ 260 w 260"/>
                <a:gd name="T168" fmla="*/ 246 h 24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6" name="Freeform 260"/>
            <p:cNvSpPr>
              <a:spLocks/>
            </p:cNvSpPr>
            <p:nvPr/>
          </p:nvSpPr>
          <p:spPr bwMode="gray">
            <a:xfrm>
              <a:off x="623" y="2734"/>
              <a:ext cx="112" cy="98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2"/>
                <a:gd name="T97" fmla="*/ 0 h 98"/>
                <a:gd name="T98" fmla="*/ 112 w 112"/>
                <a:gd name="T99" fmla="*/ 98 h 9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7" name="Freeform 261"/>
            <p:cNvSpPr>
              <a:spLocks/>
            </p:cNvSpPr>
            <p:nvPr/>
          </p:nvSpPr>
          <p:spPr bwMode="gray">
            <a:xfrm>
              <a:off x="617" y="2740"/>
              <a:ext cx="158" cy="182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8"/>
                <a:gd name="T151" fmla="*/ 0 h 182"/>
                <a:gd name="T152" fmla="*/ 158 w 158"/>
                <a:gd name="T153" fmla="*/ 182 h 18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8" name="Freeform 262"/>
            <p:cNvSpPr>
              <a:spLocks/>
            </p:cNvSpPr>
            <p:nvPr/>
          </p:nvSpPr>
          <p:spPr bwMode="gray">
            <a:xfrm>
              <a:off x="631" y="2938"/>
              <a:ext cx="40" cy="28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28"/>
                <a:gd name="T77" fmla="*/ 40 w 40"/>
                <a:gd name="T78" fmla="*/ 28 h 2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9" name="Freeform 263"/>
            <p:cNvSpPr>
              <a:spLocks/>
            </p:cNvSpPr>
            <p:nvPr/>
          </p:nvSpPr>
          <p:spPr bwMode="gray">
            <a:xfrm>
              <a:off x="617" y="2896"/>
              <a:ext cx="66" cy="50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6"/>
                <a:gd name="T148" fmla="*/ 0 h 50"/>
                <a:gd name="T149" fmla="*/ 66 w 66"/>
                <a:gd name="T150" fmla="*/ 50 h 5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0" name="Freeform 264"/>
            <p:cNvSpPr>
              <a:spLocks/>
            </p:cNvSpPr>
            <p:nvPr/>
          </p:nvSpPr>
          <p:spPr bwMode="gray">
            <a:xfrm>
              <a:off x="621" y="2916"/>
              <a:ext cx="42" cy="10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2"/>
                <a:gd name="T97" fmla="*/ 0 h 10"/>
                <a:gd name="T98" fmla="*/ 42 w 42"/>
                <a:gd name="T99" fmla="*/ 10 h 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1" name="Freeform 265"/>
            <p:cNvSpPr>
              <a:spLocks/>
            </p:cNvSpPr>
            <p:nvPr/>
          </p:nvSpPr>
          <p:spPr bwMode="gray">
            <a:xfrm>
              <a:off x="697" y="3000"/>
              <a:ext cx="84" cy="56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4"/>
                <a:gd name="T157" fmla="*/ 0 h 56"/>
                <a:gd name="T158" fmla="*/ 84 w 84"/>
                <a:gd name="T159" fmla="*/ 56 h 5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2" name="Freeform 266"/>
            <p:cNvSpPr>
              <a:spLocks/>
            </p:cNvSpPr>
            <p:nvPr/>
          </p:nvSpPr>
          <p:spPr bwMode="gray">
            <a:xfrm>
              <a:off x="679" y="2976"/>
              <a:ext cx="36" cy="44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6"/>
                <a:gd name="T91" fmla="*/ 0 h 44"/>
                <a:gd name="T92" fmla="*/ 36 w 36"/>
                <a:gd name="T93" fmla="*/ 44 h 4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3" name="Freeform 267"/>
            <p:cNvSpPr>
              <a:spLocks/>
            </p:cNvSpPr>
            <p:nvPr/>
          </p:nvSpPr>
          <p:spPr bwMode="gray">
            <a:xfrm>
              <a:off x="647" y="2940"/>
              <a:ext cx="100" cy="7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0"/>
                <a:gd name="T118" fmla="*/ 0 h 70"/>
                <a:gd name="T119" fmla="*/ 100 w 100"/>
                <a:gd name="T120" fmla="*/ 70 h 7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4" name="Freeform 268"/>
            <p:cNvSpPr>
              <a:spLocks/>
            </p:cNvSpPr>
            <p:nvPr/>
          </p:nvSpPr>
          <p:spPr bwMode="gray">
            <a:xfrm>
              <a:off x="735" y="2960"/>
              <a:ext cx="84" cy="88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4"/>
                <a:gd name="T115" fmla="*/ 0 h 88"/>
                <a:gd name="T116" fmla="*/ 84 w 84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5" name="Freeform 269"/>
            <p:cNvSpPr>
              <a:spLocks/>
            </p:cNvSpPr>
            <p:nvPr/>
          </p:nvSpPr>
          <p:spPr bwMode="gray">
            <a:xfrm>
              <a:off x="773" y="2924"/>
              <a:ext cx="74" cy="38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4"/>
                <a:gd name="T172" fmla="*/ 0 h 38"/>
                <a:gd name="T173" fmla="*/ 74 w 74"/>
                <a:gd name="T174" fmla="*/ 38 h 3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6" name="Freeform 270"/>
            <p:cNvSpPr>
              <a:spLocks/>
            </p:cNvSpPr>
            <p:nvPr/>
          </p:nvSpPr>
          <p:spPr bwMode="gray">
            <a:xfrm>
              <a:off x="809" y="2944"/>
              <a:ext cx="32" cy="10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"/>
                <a:gd name="T115" fmla="*/ 0 h 106"/>
                <a:gd name="T116" fmla="*/ 32 w 32"/>
                <a:gd name="T117" fmla="*/ 106 h 10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7" name="Freeform 271"/>
            <p:cNvSpPr>
              <a:spLocks/>
            </p:cNvSpPr>
            <p:nvPr/>
          </p:nvSpPr>
          <p:spPr bwMode="gray">
            <a:xfrm>
              <a:off x="829" y="2944"/>
              <a:ext cx="26" cy="10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6"/>
                <a:gd name="T121" fmla="*/ 0 h 106"/>
                <a:gd name="T122" fmla="*/ 26 w 26"/>
                <a:gd name="T123" fmla="*/ 106 h 10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8" name="Freeform 272"/>
            <p:cNvSpPr>
              <a:spLocks/>
            </p:cNvSpPr>
            <p:nvPr/>
          </p:nvSpPr>
          <p:spPr bwMode="gray">
            <a:xfrm>
              <a:off x="841" y="2938"/>
              <a:ext cx="42" cy="102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2"/>
                <a:gd name="T76" fmla="*/ 0 h 102"/>
                <a:gd name="T77" fmla="*/ 42 w 42"/>
                <a:gd name="T78" fmla="*/ 102 h 10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9" name="Freeform 273"/>
            <p:cNvSpPr>
              <a:spLocks/>
            </p:cNvSpPr>
            <p:nvPr/>
          </p:nvSpPr>
          <p:spPr bwMode="gray">
            <a:xfrm>
              <a:off x="683" y="2614"/>
              <a:ext cx="158" cy="126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8"/>
                <a:gd name="T184" fmla="*/ 0 h 126"/>
                <a:gd name="T185" fmla="*/ 158 w 158"/>
                <a:gd name="T186" fmla="*/ 126 h 12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0" name="Freeform 274"/>
            <p:cNvSpPr>
              <a:spLocks/>
            </p:cNvSpPr>
            <p:nvPr/>
          </p:nvSpPr>
          <p:spPr bwMode="gray">
            <a:xfrm>
              <a:off x="941" y="2592"/>
              <a:ext cx="52" cy="112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2"/>
                <a:gd name="T124" fmla="*/ 0 h 112"/>
                <a:gd name="T125" fmla="*/ 52 w 52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1" name="Freeform 275"/>
            <p:cNvSpPr>
              <a:spLocks/>
            </p:cNvSpPr>
            <p:nvPr/>
          </p:nvSpPr>
          <p:spPr bwMode="gray">
            <a:xfrm>
              <a:off x="963" y="2654"/>
              <a:ext cx="206" cy="202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06"/>
                <a:gd name="T163" fmla="*/ 0 h 202"/>
                <a:gd name="T164" fmla="*/ 206 w 206"/>
                <a:gd name="T165" fmla="*/ 202 h 20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2" name="Freeform 276"/>
            <p:cNvSpPr>
              <a:spLocks/>
            </p:cNvSpPr>
            <p:nvPr/>
          </p:nvSpPr>
          <p:spPr bwMode="gray">
            <a:xfrm>
              <a:off x="875" y="2936"/>
              <a:ext cx="146" cy="120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6"/>
                <a:gd name="T133" fmla="*/ 0 h 120"/>
                <a:gd name="T134" fmla="*/ 146 w 146"/>
                <a:gd name="T135" fmla="*/ 120 h 12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3" name="Freeform 277"/>
            <p:cNvSpPr>
              <a:spLocks/>
            </p:cNvSpPr>
            <p:nvPr/>
          </p:nvSpPr>
          <p:spPr bwMode="gray">
            <a:xfrm>
              <a:off x="995" y="2796"/>
              <a:ext cx="52" cy="132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2"/>
                <a:gd name="T85" fmla="*/ 0 h 132"/>
                <a:gd name="T86" fmla="*/ 52 w 52"/>
                <a:gd name="T87" fmla="*/ 132 h 13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4" name="Freeform 278"/>
            <p:cNvSpPr>
              <a:spLocks/>
            </p:cNvSpPr>
            <p:nvPr/>
          </p:nvSpPr>
          <p:spPr bwMode="gray">
            <a:xfrm>
              <a:off x="829" y="2796"/>
              <a:ext cx="218" cy="162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18"/>
                <a:gd name="T166" fmla="*/ 0 h 162"/>
                <a:gd name="T167" fmla="*/ 218 w 218"/>
                <a:gd name="T168" fmla="*/ 162 h 16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5" name="Freeform 279"/>
            <p:cNvSpPr>
              <a:spLocks/>
            </p:cNvSpPr>
            <p:nvPr/>
          </p:nvSpPr>
          <p:spPr bwMode="gray">
            <a:xfrm>
              <a:off x="961" y="2936"/>
              <a:ext cx="88" cy="148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8"/>
                <a:gd name="T145" fmla="*/ 0 h 148"/>
                <a:gd name="T146" fmla="*/ 88 w 88"/>
                <a:gd name="T147" fmla="*/ 148 h 14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6" name="Freeform 280"/>
            <p:cNvSpPr>
              <a:spLocks/>
            </p:cNvSpPr>
            <p:nvPr/>
          </p:nvSpPr>
          <p:spPr bwMode="gray">
            <a:xfrm>
              <a:off x="1021" y="2810"/>
              <a:ext cx="126" cy="21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6"/>
                <a:gd name="T187" fmla="*/ 0 h 212"/>
                <a:gd name="T188" fmla="*/ 126 w 126"/>
                <a:gd name="T189" fmla="*/ 212 h 2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7" name="Freeform 281"/>
            <p:cNvSpPr>
              <a:spLocks/>
            </p:cNvSpPr>
            <p:nvPr/>
          </p:nvSpPr>
          <p:spPr bwMode="gray">
            <a:xfrm>
              <a:off x="1119" y="2816"/>
              <a:ext cx="218" cy="250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18"/>
                <a:gd name="T133" fmla="*/ 0 h 250"/>
                <a:gd name="T134" fmla="*/ 218 w 218"/>
                <a:gd name="T135" fmla="*/ 250 h 25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8" name="Freeform 282"/>
            <p:cNvSpPr>
              <a:spLocks/>
            </p:cNvSpPr>
            <p:nvPr/>
          </p:nvSpPr>
          <p:spPr bwMode="gray">
            <a:xfrm>
              <a:off x="1023" y="2986"/>
              <a:ext cx="148" cy="84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48"/>
                <a:gd name="T118" fmla="*/ 0 h 84"/>
                <a:gd name="T119" fmla="*/ 148 w 148"/>
                <a:gd name="T120" fmla="*/ 84 h 8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9" name="Freeform 283"/>
            <p:cNvSpPr>
              <a:spLocks/>
            </p:cNvSpPr>
            <p:nvPr/>
          </p:nvSpPr>
          <p:spPr bwMode="gray">
            <a:xfrm>
              <a:off x="953" y="3082"/>
              <a:ext cx="74" cy="8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4"/>
                <a:gd name="T103" fmla="*/ 0 h 82"/>
                <a:gd name="T104" fmla="*/ 74 w 74"/>
                <a:gd name="T105" fmla="*/ 82 h 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0" name="Freeform 284"/>
            <p:cNvSpPr>
              <a:spLocks/>
            </p:cNvSpPr>
            <p:nvPr/>
          </p:nvSpPr>
          <p:spPr bwMode="gray">
            <a:xfrm>
              <a:off x="959" y="3084"/>
              <a:ext cx="26" cy="16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"/>
                <a:gd name="T52" fmla="*/ 0 h 16"/>
                <a:gd name="T53" fmla="*/ 26 w 26"/>
                <a:gd name="T54" fmla="*/ 16 h 1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1" name="Freeform 285"/>
            <p:cNvSpPr>
              <a:spLocks/>
            </p:cNvSpPr>
            <p:nvPr/>
          </p:nvSpPr>
          <p:spPr bwMode="gray">
            <a:xfrm>
              <a:off x="977" y="3060"/>
              <a:ext cx="88" cy="122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8"/>
                <a:gd name="T166" fmla="*/ 0 h 122"/>
                <a:gd name="T167" fmla="*/ 88 w 88"/>
                <a:gd name="T168" fmla="*/ 122 h 1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2" name="Freeform 286"/>
            <p:cNvSpPr>
              <a:spLocks/>
            </p:cNvSpPr>
            <p:nvPr/>
          </p:nvSpPr>
          <p:spPr bwMode="gray">
            <a:xfrm>
              <a:off x="987" y="3200"/>
              <a:ext cx="130" cy="156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0"/>
                <a:gd name="T136" fmla="*/ 0 h 156"/>
                <a:gd name="T137" fmla="*/ 130 w 130"/>
                <a:gd name="T138" fmla="*/ 156 h 15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3" name="Freeform 287"/>
            <p:cNvSpPr>
              <a:spLocks/>
            </p:cNvSpPr>
            <p:nvPr/>
          </p:nvSpPr>
          <p:spPr bwMode="gray">
            <a:xfrm>
              <a:off x="991" y="3042"/>
              <a:ext cx="254" cy="258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54"/>
                <a:gd name="T178" fmla="*/ 0 h 258"/>
                <a:gd name="T179" fmla="*/ 254 w 254"/>
                <a:gd name="T180" fmla="*/ 258 h 25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4" name="Freeform 288"/>
            <p:cNvSpPr>
              <a:spLocks/>
            </p:cNvSpPr>
            <p:nvPr/>
          </p:nvSpPr>
          <p:spPr bwMode="gray">
            <a:xfrm>
              <a:off x="1099" y="3234"/>
              <a:ext cx="194" cy="120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4"/>
                <a:gd name="T145" fmla="*/ 0 h 120"/>
                <a:gd name="T146" fmla="*/ 194 w 194"/>
                <a:gd name="T147" fmla="*/ 120 h 12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5" name="Freeform 289"/>
            <p:cNvSpPr>
              <a:spLocks/>
            </p:cNvSpPr>
            <p:nvPr/>
          </p:nvSpPr>
          <p:spPr bwMode="gray">
            <a:xfrm>
              <a:off x="985" y="3342"/>
              <a:ext cx="192" cy="166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92"/>
                <a:gd name="T139" fmla="*/ 0 h 166"/>
                <a:gd name="T140" fmla="*/ 192 w 192"/>
                <a:gd name="T141" fmla="*/ 166 h 16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6" name="Freeform 290"/>
            <p:cNvSpPr>
              <a:spLocks/>
            </p:cNvSpPr>
            <p:nvPr/>
          </p:nvSpPr>
          <p:spPr bwMode="gray">
            <a:xfrm>
              <a:off x="1099" y="3356"/>
              <a:ext cx="120" cy="138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0"/>
                <a:gd name="T145" fmla="*/ 0 h 138"/>
                <a:gd name="T146" fmla="*/ 120 w 120"/>
                <a:gd name="T147" fmla="*/ 138 h 1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7" name="Freeform 291"/>
            <p:cNvSpPr>
              <a:spLocks/>
            </p:cNvSpPr>
            <p:nvPr/>
          </p:nvSpPr>
          <p:spPr bwMode="gray">
            <a:xfrm>
              <a:off x="1377" y="2960"/>
              <a:ext cx="116" cy="164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6"/>
                <a:gd name="T127" fmla="*/ 0 h 164"/>
                <a:gd name="T128" fmla="*/ 116 w 116"/>
                <a:gd name="T129" fmla="*/ 164 h 1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" name="Freeform 292"/>
            <p:cNvSpPr>
              <a:spLocks/>
            </p:cNvSpPr>
            <p:nvPr/>
          </p:nvSpPr>
          <p:spPr bwMode="gray">
            <a:xfrm>
              <a:off x="1277" y="3056"/>
              <a:ext cx="106" cy="124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6"/>
                <a:gd name="T106" fmla="*/ 0 h 124"/>
                <a:gd name="T107" fmla="*/ 106 w 106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9" name="Freeform 293"/>
            <p:cNvSpPr>
              <a:spLocks/>
            </p:cNvSpPr>
            <p:nvPr/>
          </p:nvSpPr>
          <p:spPr bwMode="gray">
            <a:xfrm>
              <a:off x="1219" y="3062"/>
              <a:ext cx="72" cy="76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2"/>
                <a:gd name="T151" fmla="*/ 0 h 76"/>
                <a:gd name="T152" fmla="*/ 72 w 72"/>
                <a:gd name="T153" fmla="*/ 76 h 7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0" name="Freeform 294"/>
            <p:cNvSpPr>
              <a:spLocks/>
            </p:cNvSpPr>
            <p:nvPr/>
          </p:nvSpPr>
          <p:spPr bwMode="gray">
            <a:xfrm>
              <a:off x="1271" y="2884"/>
              <a:ext cx="178" cy="190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8"/>
                <a:gd name="T130" fmla="*/ 0 h 190"/>
                <a:gd name="T131" fmla="*/ 178 w 178"/>
                <a:gd name="T132" fmla="*/ 190 h 1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1" name="Freeform 295"/>
            <p:cNvSpPr>
              <a:spLocks/>
            </p:cNvSpPr>
            <p:nvPr/>
          </p:nvSpPr>
          <p:spPr bwMode="gray">
            <a:xfrm>
              <a:off x="1221" y="3132"/>
              <a:ext cx="22" cy="26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2"/>
                <a:gd name="T79" fmla="*/ 0 h 26"/>
                <a:gd name="T80" fmla="*/ 22 w 22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2" name="Freeform 296"/>
            <p:cNvSpPr>
              <a:spLocks/>
            </p:cNvSpPr>
            <p:nvPr/>
          </p:nvSpPr>
          <p:spPr bwMode="gray">
            <a:xfrm>
              <a:off x="1223" y="3150"/>
              <a:ext cx="24" cy="32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4"/>
                <a:gd name="T76" fmla="*/ 0 h 32"/>
                <a:gd name="T77" fmla="*/ 24 w 24"/>
                <a:gd name="T78" fmla="*/ 32 h 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3" name="Freeform 297"/>
            <p:cNvSpPr>
              <a:spLocks/>
            </p:cNvSpPr>
            <p:nvPr/>
          </p:nvSpPr>
          <p:spPr bwMode="gray">
            <a:xfrm>
              <a:off x="1231" y="3130"/>
              <a:ext cx="126" cy="142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6"/>
                <a:gd name="T115" fmla="*/ 0 h 142"/>
                <a:gd name="T116" fmla="*/ 126 w 126"/>
                <a:gd name="T117" fmla="*/ 142 h 14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4" name="Freeform 298"/>
            <p:cNvSpPr>
              <a:spLocks/>
            </p:cNvSpPr>
            <p:nvPr/>
          </p:nvSpPr>
          <p:spPr bwMode="gray">
            <a:xfrm>
              <a:off x="1247" y="3264"/>
              <a:ext cx="112" cy="21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212"/>
                <a:gd name="T155" fmla="*/ 112 w 112"/>
                <a:gd name="T156" fmla="*/ 212 h 2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5" name="Freeform 299"/>
            <p:cNvSpPr>
              <a:spLocks/>
            </p:cNvSpPr>
            <p:nvPr/>
          </p:nvSpPr>
          <p:spPr bwMode="gray">
            <a:xfrm>
              <a:off x="1045" y="3424"/>
              <a:ext cx="224" cy="17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24"/>
                <a:gd name="T136" fmla="*/ 0 h 176"/>
                <a:gd name="T137" fmla="*/ 224 w 224"/>
                <a:gd name="T138" fmla="*/ 176 h 1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6" name="Freeform 300"/>
            <p:cNvSpPr>
              <a:spLocks/>
            </p:cNvSpPr>
            <p:nvPr/>
          </p:nvSpPr>
          <p:spPr bwMode="gray">
            <a:xfrm>
              <a:off x="1247" y="3454"/>
              <a:ext cx="14" cy="28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"/>
                <a:gd name="T67" fmla="*/ 0 h 28"/>
                <a:gd name="T68" fmla="*/ 14 w 14"/>
                <a:gd name="T69" fmla="*/ 28 h 2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7" name="Freeform 301"/>
            <p:cNvSpPr>
              <a:spLocks/>
            </p:cNvSpPr>
            <p:nvPr/>
          </p:nvSpPr>
          <p:spPr bwMode="gray">
            <a:xfrm>
              <a:off x="1189" y="3500"/>
              <a:ext cx="22" cy="26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"/>
                <a:gd name="T49" fmla="*/ 0 h 26"/>
                <a:gd name="T50" fmla="*/ 22 w 22"/>
                <a:gd name="T51" fmla="*/ 26 h 2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8" name="Freeform 302"/>
            <p:cNvSpPr>
              <a:spLocks/>
            </p:cNvSpPr>
            <p:nvPr/>
          </p:nvSpPr>
          <p:spPr bwMode="gray">
            <a:xfrm>
              <a:off x="1177" y="3328"/>
              <a:ext cx="100" cy="96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0"/>
                <a:gd name="T100" fmla="*/ 0 h 96"/>
                <a:gd name="T101" fmla="*/ 100 w 100"/>
                <a:gd name="T102" fmla="*/ 96 h 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9" name="Freeform 303"/>
            <p:cNvSpPr>
              <a:spLocks/>
            </p:cNvSpPr>
            <p:nvPr/>
          </p:nvSpPr>
          <p:spPr bwMode="gray">
            <a:xfrm>
              <a:off x="681" y="2768"/>
              <a:ext cx="210" cy="20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10"/>
                <a:gd name="T178" fmla="*/ 0 h 200"/>
                <a:gd name="T179" fmla="*/ 210 w 210"/>
                <a:gd name="T180" fmla="*/ 200 h 20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0" name="Freeform 304"/>
            <p:cNvSpPr>
              <a:spLocks/>
            </p:cNvSpPr>
            <p:nvPr/>
          </p:nvSpPr>
          <p:spPr bwMode="gray">
            <a:xfrm>
              <a:off x="1169" y="2688"/>
              <a:ext cx="138" cy="150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38"/>
                <a:gd name="T121" fmla="*/ 0 h 150"/>
                <a:gd name="T122" fmla="*/ 138 w 138"/>
                <a:gd name="T123" fmla="*/ 150 h 1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1" name="Freeform 305"/>
            <p:cNvSpPr>
              <a:spLocks/>
            </p:cNvSpPr>
            <p:nvPr/>
          </p:nvSpPr>
          <p:spPr bwMode="gray">
            <a:xfrm>
              <a:off x="1255" y="2692"/>
              <a:ext cx="40" cy="50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"/>
                <a:gd name="T91" fmla="*/ 0 h 50"/>
                <a:gd name="T92" fmla="*/ 40 w 40"/>
                <a:gd name="T93" fmla="*/ 50 h 5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2" name="Freeform 306"/>
            <p:cNvSpPr>
              <a:spLocks/>
            </p:cNvSpPr>
            <p:nvPr/>
          </p:nvSpPr>
          <p:spPr bwMode="gray">
            <a:xfrm>
              <a:off x="1393" y="3266"/>
              <a:ext cx="86" cy="182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"/>
                <a:gd name="T139" fmla="*/ 0 h 182"/>
                <a:gd name="T140" fmla="*/ 86 w 86"/>
                <a:gd name="T141" fmla="*/ 182 h 18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3" name="Freeform 307"/>
            <p:cNvSpPr>
              <a:spLocks/>
            </p:cNvSpPr>
            <p:nvPr/>
          </p:nvSpPr>
          <p:spPr bwMode="gray">
            <a:xfrm>
              <a:off x="2677" y="3726"/>
              <a:ext cx="58" cy="56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8"/>
                <a:gd name="T133" fmla="*/ 0 h 56"/>
                <a:gd name="T134" fmla="*/ 58 w 58"/>
                <a:gd name="T135" fmla="*/ 56 h 5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4" name="Freeform 308"/>
            <p:cNvSpPr>
              <a:spLocks/>
            </p:cNvSpPr>
            <p:nvPr/>
          </p:nvSpPr>
          <p:spPr bwMode="gray">
            <a:xfrm>
              <a:off x="2731" y="3138"/>
              <a:ext cx="70" cy="54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"/>
                <a:gd name="T82" fmla="*/ 0 h 54"/>
                <a:gd name="T83" fmla="*/ 70 w 70"/>
                <a:gd name="T84" fmla="*/ 54 h 5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5" name="Freeform 309"/>
            <p:cNvSpPr>
              <a:spLocks/>
            </p:cNvSpPr>
            <p:nvPr/>
          </p:nvSpPr>
          <p:spPr bwMode="gray">
            <a:xfrm>
              <a:off x="2957" y="3706"/>
              <a:ext cx="74" cy="110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4"/>
                <a:gd name="T100" fmla="*/ 0 h 110"/>
                <a:gd name="T101" fmla="*/ 74 w 74"/>
                <a:gd name="T102" fmla="*/ 110 h 1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6" name="Freeform 310"/>
            <p:cNvSpPr>
              <a:spLocks/>
            </p:cNvSpPr>
            <p:nvPr/>
          </p:nvSpPr>
          <p:spPr bwMode="gray">
            <a:xfrm>
              <a:off x="2887" y="3810"/>
              <a:ext cx="92" cy="104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2"/>
                <a:gd name="T184" fmla="*/ 0 h 104"/>
                <a:gd name="T185" fmla="*/ 92 w 92"/>
                <a:gd name="T186" fmla="*/ 104 h 10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7" name="Freeform 311"/>
            <p:cNvSpPr>
              <a:spLocks/>
            </p:cNvSpPr>
            <p:nvPr/>
          </p:nvSpPr>
          <p:spPr bwMode="gray">
            <a:xfrm>
              <a:off x="2363" y="2868"/>
              <a:ext cx="36" cy="96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6"/>
                <a:gd name="T169" fmla="*/ 0 h 96"/>
                <a:gd name="T170" fmla="*/ 36 w 36"/>
                <a:gd name="T171" fmla="*/ 96 h 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8" name="Freeform 312"/>
            <p:cNvSpPr>
              <a:spLocks/>
            </p:cNvSpPr>
            <p:nvPr/>
          </p:nvSpPr>
          <p:spPr bwMode="gray">
            <a:xfrm>
              <a:off x="2331" y="2968"/>
              <a:ext cx="32" cy="34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"/>
                <a:gd name="T100" fmla="*/ 0 h 34"/>
                <a:gd name="T101" fmla="*/ 32 w 32"/>
                <a:gd name="T102" fmla="*/ 34 h 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9" name="Freeform 313"/>
            <p:cNvSpPr>
              <a:spLocks/>
            </p:cNvSpPr>
            <p:nvPr/>
          </p:nvSpPr>
          <p:spPr bwMode="gray">
            <a:xfrm>
              <a:off x="2391" y="2992"/>
              <a:ext cx="60" cy="4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0"/>
                <a:gd name="T151" fmla="*/ 0 h 46"/>
                <a:gd name="T152" fmla="*/ 60 w 60"/>
                <a:gd name="T153" fmla="*/ 46 h 4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0" name="Freeform 314"/>
            <p:cNvSpPr>
              <a:spLocks/>
            </p:cNvSpPr>
            <p:nvPr/>
          </p:nvSpPr>
          <p:spPr bwMode="gray">
            <a:xfrm>
              <a:off x="2249" y="3020"/>
              <a:ext cx="108" cy="96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8"/>
                <a:gd name="T100" fmla="*/ 0 h 96"/>
                <a:gd name="T101" fmla="*/ 108 w 108"/>
                <a:gd name="T102" fmla="*/ 96 h 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1" name="Freeform 315"/>
            <p:cNvSpPr>
              <a:spLocks/>
            </p:cNvSpPr>
            <p:nvPr/>
          </p:nvSpPr>
          <p:spPr bwMode="gray">
            <a:xfrm>
              <a:off x="2229" y="3062"/>
              <a:ext cx="120" cy="110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0"/>
                <a:gd name="T154" fmla="*/ 0 h 110"/>
                <a:gd name="T155" fmla="*/ 120 w 120"/>
                <a:gd name="T156" fmla="*/ 110 h 1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2" name="Freeform 316"/>
            <p:cNvSpPr>
              <a:spLocks/>
            </p:cNvSpPr>
            <p:nvPr/>
          </p:nvSpPr>
          <p:spPr bwMode="gray">
            <a:xfrm>
              <a:off x="2633" y="3146"/>
              <a:ext cx="128" cy="108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8"/>
                <a:gd name="T166" fmla="*/ 0 h 108"/>
                <a:gd name="T167" fmla="*/ 128 w 128"/>
                <a:gd name="T168" fmla="*/ 108 h 10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3" name="Freeform 317"/>
            <p:cNvSpPr>
              <a:spLocks/>
            </p:cNvSpPr>
            <p:nvPr/>
          </p:nvSpPr>
          <p:spPr bwMode="gray">
            <a:xfrm>
              <a:off x="2513" y="3118"/>
              <a:ext cx="122" cy="108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22"/>
                <a:gd name="T181" fmla="*/ 0 h 108"/>
                <a:gd name="T182" fmla="*/ 122 w 122"/>
                <a:gd name="T183" fmla="*/ 108 h 10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4" name="Freeform 318"/>
            <p:cNvSpPr>
              <a:spLocks/>
            </p:cNvSpPr>
            <p:nvPr/>
          </p:nvSpPr>
          <p:spPr bwMode="gray">
            <a:xfrm>
              <a:off x="2285" y="3296"/>
              <a:ext cx="508" cy="408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08"/>
                <a:gd name="T166" fmla="*/ 0 h 408"/>
                <a:gd name="T167" fmla="*/ 508 w 508"/>
                <a:gd name="T168" fmla="*/ 408 h 40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5" name="Freeform 319"/>
            <p:cNvSpPr>
              <a:spLocks/>
            </p:cNvSpPr>
            <p:nvPr/>
          </p:nvSpPr>
          <p:spPr bwMode="gray">
            <a:xfrm>
              <a:off x="2353" y="3084"/>
              <a:ext cx="82" cy="96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2"/>
                <a:gd name="T190" fmla="*/ 0 h 96"/>
                <a:gd name="T191" fmla="*/ 82 w 82"/>
                <a:gd name="T192" fmla="*/ 96 h 9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6" name="Freeform 320"/>
            <p:cNvSpPr>
              <a:spLocks/>
            </p:cNvSpPr>
            <p:nvPr/>
          </p:nvSpPr>
          <p:spPr bwMode="gray">
            <a:xfrm>
              <a:off x="2047" y="3042"/>
              <a:ext cx="136" cy="148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36"/>
                <a:gd name="T121" fmla="*/ 0 h 148"/>
                <a:gd name="T122" fmla="*/ 136 w 136"/>
                <a:gd name="T123" fmla="*/ 148 h 14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7" name="Freeform 321"/>
            <p:cNvSpPr>
              <a:spLocks/>
            </p:cNvSpPr>
            <p:nvPr/>
          </p:nvSpPr>
          <p:spPr bwMode="gray">
            <a:xfrm>
              <a:off x="2179" y="3194"/>
              <a:ext cx="116" cy="32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6"/>
                <a:gd name="T106" fmla="*/ 0 h 32"/>
                <a:gd name="T107" fmla="*/ 116 w 116"/>
                <a:gd name="T108" fmla="*/ 32 h 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8" name="Freeform 322"/>
            <p:cNvSpPr>
              <a:spLocks/>
            </p:cNvSpPr>
            <p:nvPr/>
          </p:nvSpPr>
          <p:spPr bwMode="gray">
            <a:xfrm>
              <a:off x="4551" y="3258"/>
              <a:ext cx="176" cy="204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76"/>
                <a:gd name="T136" fmla="*/ 0 h 204"/>
                <a:gd name="T137" fmla="*/ 176 w 176"/>
                <a:gd name="T138" fmla="*/ 204 h 20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9" name="Freeform 323"/>
            <p:cNvSpPr>
              <a:spLocks/>
            </p:cNvSpPr>
            <p:nvPr/>
          </p:nvSpPr>
          <p:spPr bwMode="gray">
            <a:xfrm>
              <a:off x="4401" y="3118"/>
              <a:ext cx="178" cy="244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78"/>
                <a:gd name="T187" fmla="*/ 0 h 244"/>
                <a:gd name="T188" fmla="*/ 178 w 178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0" name="Freeform 324"/>
            <p:cNvSpPr>
              <a:spLocks/>
            </p:cNvSpPr>
            <p:nvPr/>
          </p:nvSpPr>
          <p:spPr bwMode="gray">
            <a:xfrm>
              <a:off x="4525" y="2938"/>
              <a:ext cx="176" cy="172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6"/>
                <a:gd name="T184" fmla="*/ 0 h 172"/>
                <a:gd name="T185" fmla="*/ 176 w 176"/>
                <a:gd name="T186" fmla="*/ 172 h 17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1" name="Freeform 325"/>
            <p:cNvSpPr>
              <a:spLocks/>
            </p:cNvSpPr>
            <p:nvPr/>
          </p:nvSpPr>
          <p:spPr bwMode="gray">
            <a:xfrm>
              <a:off x="4679" y="2996"/>
              <a:ext cx="52" cy="86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2"/>
                <a:gd name="T184" fmla="*/ 0 h 86"/>
                <a:gd name="T185" fmla="*/ 52 w 52"/>
                <a:gd name="T186" fmla="*/ 86 h 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2" name="Freeform 326"/>
            <p:cNvSpPr>
              <a:spLocks/>
            </p:cNvSpPr>
            <p:nvPr/>
          </p:nvSpPr>
          <p:spPr bwMode="gray">
            <a:xfrm>
              <a:off x="4711" y="3024"/>
              <a:ext cx="46" cy="56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6"/>
                <a:gd name="T178" fmla="*/ 0 h 56"/>
                <a:gd name="T179" fmla="*/ 46 w 46"/>
                <a:gd name="T180" fmla="*/ 56 h 5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3" name="Freeform 327"/>
            <p:cNvSpPr>
              <a:spLocks/>
            </p:cNvSpPr>
            <p:nvPr/>
          </p:nvSpPr>
          <p:spPr bwMode="gray">
            <a:xfrm>
              <a:off x="4747" y="3034"/>
              <a:ext cx="46" cy="42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6"/>
                <a:gd name="T157" fmla="*/ 0 h 42"/>
                <a:gd name="T158" fmla="*/ 46 w 46"/>
                <a:gd name="T159" fmla="*/ 42 h 4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4" name="Freeform 328"/>
            <p:cNvSpPr>
              <a:spLocks/>
            </p:cNvSpPr>
            <p:nvPr/>
          </p:nvSpPr>
          <p:spPr bwMode="gray">
            <a:xfrm>
              <a:off x="4445" y="2936"/>
              <a:ext cx="148" cy="242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8"/>
                <a:gd name="T178" fmla="*/ 0 h 242"/>
                <a:gd name="T179" fmla="*/ 148 w 148"/>
                <a:gd name="T180" fmla="*/ 242 h 2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5" name="Freeform 329"/>
            <p:cNvSpPr>
              <a:spLocks/>
            </p:cNvSpPr>
            <p:nvPr/>
          </p:nvSpPr>
          <p:spPr bwMode="gray">
            <a:xfrm>
              <a:off x="4405" y="3102"/>
              <a:ext cx="80" cy="84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"/>
                <a:gd name="T184" fmla="*/ 0 h 84"/>
                <a:gd name="T185" fmla="*/ 80 w 80"/>
                <a:gd name="T186" fmla="*/ 84 h 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6" name="Freeform 330"/>
            <p:cNvSpPr>
              <a:spLocks/>
            </p:cNvSpPr>
            <p:nvPr/>
          </p:nvSpPr>
          <p:spPr bwMode="gray">
            <a:xfrm>
              <a:off x="4515" y="3442"/>
              <a:ext cx="268" cy="660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68"/>
                <a:gd name="T187" fmla="*/ 0 h 660"/>
                <a:gd name="T188" fmla="*/ 268 w 268"/>
                <a:gd name="T189" fmla="*/ 660 h 6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7" name="Freeform 331"/>
            <p:cNvSpPr>
              <a:spLocks/>
            </p:cNvSpPr>
            <p:nvPr/>
          </p:nvSpPr>
          <p:spPr bwMode="gray">
            <a:xfrm>
              <a:off x="4511" y="3052"/>
              <a:ext cx="532" cy="572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32"/>
                <a:gd name="T172" fmla="*/ 0 h 572"/>
                <a:gd name="T173" fmla="*/ 532 w 532"/>
                <a:gd name="T174" fmla="*/ 572 h 57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solidFill>
              <a:schemeClr val="accent3"/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8" name="Freeform 332"/>
            <p:cNvSpPr>
              <a:spLocks/>
            </p:cNvSpPr>
            <p:nvPr/>
          </p:nvSpPr>
          <p:spPr bwMode="gray">
            <a:xfrm>
              <a:off x="4479" y="3354"/>
              <a:ext cx="150" cy="756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50"/>
                <a:gd name="T160" fmla="*/ 0 h 756"/>
                <a:gd name="T161" fmla="*/ 150 w 150"/>
                <a:gd name="T162" fmla="*/ 756 h 75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9" name="Freeform 333"/>
            <p:cNvSpPr>
              <a:spLocks/>
            </p:cNvSpPr>
            <p:nvPr/>
          </p:nvSpPr>
          <p:spPr bwMode="gray">
            <a:xfrm>
              <a:off x="4659" y="3404"/>
              <a:ext cx="110" cy="126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26"/>
                <a:gd name="T101" fmla="*/ 110 w 110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0" name="Freeform 334"/>
            <p:cNvSpPr>
              <a:spLocks/>
            </p:cNvSpPr>
            <p:nvPr/>
          </p:nvSpPr>
          <p:spPr bwMode="gray">
            <a:xfrm>
              <a:off x="4335" y="2928"/>
              <a:ext cx="52" cy="7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2"/>
                <a:gd name="T130" fmla="*/ 0 h 70"/>
                <a:gd name="T131" fmla="*/ 52 w 52"/>
                <a:gd name="T132" fmla="*/ 70 h 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2" y="7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1" name="Freeform 335"/>
            <p:cNvSpPr>
              <a:spLocks/>
            </p:cNvSpPr>
            <p:nvPr/>
          </p:nvSpPr>
          <p:spPr bwMode="gray">
            <a:xfrm>
              <a:off x="4275" y="2880"/>
              <a:ext cx="60" cy="74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0"/>
                <a:gd name="T157" fmla="*/ 0 h 74"/>
                <a:gd name="T158" fmla="*/ 60 w 60"/>
                <a:gd name="T159" fmla="*/ 74 h 7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2" name="Freeform 336"/>
            <p:cNvSpPr>
              <a:spLocks/>
            </p:cNvSpPr>
            <p:nvPr/>
          </p:nvSpPr>
          <p:spPr bwMode="gray">
            <a:xfrm>
              <a:off x="4321" y="2872"/>
              <a:ext cx="14" cy="40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"/>
                <a:gd name="T94" fmla="*/ 0 h 40"/>
                <a:gd name="T95" fmla="*/ 14 w 14"/>
                <a:gd name="T96" fmla="*/ 40 h 4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3" name="Freeform 337"/>
            <p:cNvSpPr>
              <a:spLocks/>
            </p:cNvSpPr>
            <p:nvPr/>
          </p:nvSpPr>
          <p:spPr bwMode="gray">
            <a:xfrm>
              <a:off x="4349" y="2992"/>
              <a:ext cx="48" cy="40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8"/>
                <a:gd name="T109" fmla="*/ 0 h 40"/>
                <a:gd name="T110" fmla="*/ 48 w 48"/>
                <a:gd name="T111" fmla="*/ 40 h 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4" name="Freeform 338"/>
            <p:cNvSpPr>
              <a:spLocks/>
            </p:cNvSpPr>
            <p:nvPr/>
          </p:nvSpPr>
          <p:spPr bwMode="gray">
            <a:xfrm>
              <a:off x="4383" y="3010"/>
              <a:ext cx="82" cy="30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2"/>
                <a:gd name="T121" fmla="*/ 0 h 30"/>
                <a:gd name="T122" fmla="*/ 82 w 82"/>
                <a:gd name="T123" fmla="*/ 30 h 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5" name="Freeform 339"/>
            <p:cNvSpPr>
              <a:spLocks/>
            </p:cNvSpPr>
            <p:nvPr/>
          </p:nvSpPr>
          <p:spPr bwMode="gray">
            <a:xfrm>
              <a:off x="3961" y="2686"/>
              <a:ext cx="386" cy="248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86"/>
                <a:gd name="T178" fmla="*/ 0 h 248"/>
                <a:gd name="T179" fmla="*/ 386 w 386"/>
                <a:gd name="T180" fmla="*/ 248 h 24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6" name="Freeform 340"/>
            <p:cNvSpPr>
              <a:spLocks/>
            </p:cNvSpPr>
            <p:nvPr/>
          </p:nvSpPr>
          <p:spPr bwMode="gray">
            <a:xfrm>
              <a:off x="4305" y="2920"/>
              <a:ext cx="82" cy="46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"/>
                <a:gd name="T142" fmla="*/ 0 h 46"/>
                <a:gd name="T143" fmla="*/ 82 w 82"/>
                <a:gd name="T144" fmla="*/ 46 h 4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7" name="Freeform 341"/>
            <p:cNvSpPr>
              <a:spLocks/>
            </p:cNvSpPr>
            <p:nvPr/>
          </p:nvSpPr>
          <p:spPr bwMode="gray">
            <a:xfrm>
              <a:off x="4293" y="2944"/>
              <a:ext cx="44" cy="2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4"/>
                <a:gd name="T109" fmla="*/ 0 h 24"/>
                <a:gd name="T110" fmla="*/ 44 w 44"/>
                <a:gd name="T111" fmla="*/ 24 h 2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8" name="Freeform 342"/>
            <p:cNvSpPr>
              <a:spLocks/>
            </p:cNvSpPr>
            <p:nvPr/>
          </p:nvSpPr>
          <p:spPr bwMode="gray">
            <a:xfrm>
              <a:off x="4543" y="2872"/>
              <a:ext cx="38" cy="28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"/>
                <a:gd name="T97" fmla="*/ 0 h 28"/>
                <a:gd name="T98" fmla="*/ 38 w 38"/>
                <a:gd name="T99" fmla="*/ 28 h 2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9" name="Freeform 343"/>
            <p:cNvSpPr>
              <a:spLocks/>
            </p:cNvSpPr>
            <p:nvPr/>
          </p:nvSpPr>
          <p:spPr bwMode="gray">
            <a:xfrm>
              <a:off x="4505" y="2866"/>
              <a:ext cx="44" cy="36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4"/>
                <a:gd name="T145" fmla="*/ 0 h 36"/>
                <a:gd name="T146" fmla="*/ 44 w 44"/>
                <a:gd name="T147" fmla="*/ 36 h 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0" name="Freeform 344"/>
            <p:cNvSpPr>
              <a:spLocks/>
            </p:cNvSpPr>
            <p:nvPr/>
          </p:nvSpPr>
          <p:spPr bwMode="gray">
            <a:xfrm>
              <a:off x="4369" y="2820"/>
              <a:ext cx="140" cy="54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0"/>
                <a:gd name="T175" fmla="*/ 0 h 54"/>
                <a:gd name="T176" fmla="*/ 140 w 140"/>
                <a:gd name="T177" fmla="*/ 54 h 5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1" name="Freeform 345"/>
            <p:cNvSpPr>
              <a:spLocks/>
            </p:cNvSpPr>
            <p:nvPr/>
          </p:nvSpPr>
          <p:spPr bwMode="gray">
            <a:xfrm>
              <a:off x="4605" y="1462"/>
              <a:ext cx="440" cy="65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40"/>
                <a:gd name="T187" fmla="*/ 0 h 658"/>
                <a:gd name="T188" fmla="*/ 440 w 440"/>
                <a:gd name="T189" fmla="*/ 658 h 65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2" name="Freeform 346"/>
            <p:cNvSpPr>
              <a:spLocks/>
            </p:cNvSpPr>
            <p:nvPr/>
          </p:nvSpPr>
          <p:spPr bwMode="gray">
            <a:xfrm>
              <a:off x="4999" y="1710"/>
              <a:ext cx="38" cy="46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8"/>
                <a:gd name="T190" fmla="*/ 0 h 46"/>
                <a:gd name="T191" fmla="*/ 38 w 38"/>
                <a:gd name="T192" fmla="*/ 46 h 4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3" name="Freeform 347"/>
            <p:cNvSpPr>
              <a:spLocks/>
            </p:cNvSpPr>
            <p:nvPr/>
          </p:nvSpPr>
          <p:spPr bwMode="gray">
            <a:xfrm>
              <a:off x="4415" y="1754"/>
              <a:ext cx="278" cy="320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8"/>
                <a:gd name="T184" fmla="*/ 0 h 320"/>
                <a:gd name="T185" fmla="*/ 278 w 278"/>
                <a:gd name="T186" fmla="*/ 320 h 32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4" name="Freeform 348"/>
            <p:cNvSpPr>
              <a:spLocks/>
            </p:cNvSpPr>
            <p:nvPr/>
          </p:nvSpPr>
          <p:spPr bwMode="gray">
            <a:xfrm>
              <a:off x="4351" y="1992"/>
              <a:ext cx="80" cy="58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58"/>
                <a:gd name="T134" fmla="*/ 80 w 80"/>
                <a:gd name="T135" fmla="*/ 58 h 5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5" name="Freeform 349"/>
            <p:cNvSpPr>
              <a:spLocks/>
            </p:cNvSpPr>
            <p:nvPr/>
          </p:nvSpPr>
          <p:spPr bwMode="gray">
            <a:xfrm>
              <a:off x="4149" y="1668"/>
              <a:ext cx="84" cy="122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"/>
                <a:gd name="T148" fmla="*/ 0 h 122"/>
                <a:gd name="T149" fmla="*/ 84 w 84"/>
                <a:gd name="T150" fmla="*/ 122 h 12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6" name="Freeform 350"/>
            <p:cNvSpPr>
              <a:spLocks/>
            </p:cNvSpPr>
            <p:nvPr/>
          </p:nvSpPr>
          <p:spPr bwMode="gray">
            <a:xfrm>
              <a:off x="4293" y="1680"/>
              <a:ext cx="68" cy="10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8"/>
                <a:gd name="T124" fmla="*/ 0 h 106"/>
                <a:gd name="T125" fmla="*/ 68 w 68"/>
                <a:gd name="T126" fmla="*/ 106 h 10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7" name="Freeform 351"/>
            <p:cNvSpPr>
              <a:spLocks/>
            </p:cNvSpPr>
            <p:nvPr/>
          </p:nvSpPr>
          <p:spPr bwMode="gray">
            <a:xfrm>
              <a:off x="3893" y="1652"/>
              <a:ext cx="104" cy="116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4"/>
                <a:gd name="T157" fmla="*/ 0 h 116"/>
                <a:gd name="T158" fmla="*/ 104 w 104"/>
                <a:gd name="T159" fmla="*/ 116 h 1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8" name="Freeform 352"/>
            <p:cNvSpPr>
              <a:spLocks/>
            </p:cNvSpPr>
            <p:nvPr/>
          </p:nvSpPr>
          <p:spPr bwMode="gray">
            <a:xfrm>
              <a:off x="3949" y="1708"/>
              <a:ext cx="232" cy="186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32"/>
                <a:gd name="T166" fmla="*/ 0 h 186"/>
                <a:gd name="T167" fmla="*/ 232 w 232"/>
                <a:gd name="T168" fmla="*/ 186 h 18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9" name="Freeform 353"/>
            <p:cNvSpPr>
              <a:spLocks/>
            </p:cNvSpPr>
            <p:nvPr/>
          </p:nvSpPr>
          <p:spPr bwMode="gray">
            <a:xfrm>
              <a:off x="3957" y="1494"/>
              <a:ext cx="118" cy="90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8"/>
                <a:gd name="T115" fmla="*/ 0 h 90"/>
                <a:gd name="T116" fmla="*/ 118 w 118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0" name="Freeform 354"/>
            <p:cNvSpPr>
              <a:spLocks/>
            </p:cNvSpPr>
            <p:nvPr/>
          </p:nvSpPr>
          <p:spPr bwMode="gray">
            <a:xfrm>
              <a:off x="4069" y="1454"/>
              <a:ext cx="22" cy="28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28"/>
                <a:gd name="T83" fmla="*/ 22 w 22"/>
                <a:gd name="T84" fmla="*/ 28 h 2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1" name="Freeform 355"/>
            <p:cNvSpPr>
              <a:spLocks/>
            </p:cNvSpPr>
            <p:nvPr/>
          </p:nvSpPr>
          <p:spPr bwMode="gray">
            <a:xfrm>
              <a:off x="4095" y="1416"/>
              <a:ext cx="68" cy="42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"/>
                <a:gd name="T118" fmla="*/ 0 h 42"/>
                <a:gd name="T119" fmla="*/ 68 w 68"/>
                <a:gd name="T120" fmla="*/ 42 h 4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2" name="Freeform 356"/>
            <p:cNvSpPr>
              <a:spLocks/>
            </p:cNvSpPr>
            <p:nvPr/>
          </p:nvSpPr>
          <p:spPr bwMode="gray">
            <a:xfrm>
              <a:off x="4095" y="1470"/>
              <a:ext cx="58" cy="34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8"/>
                <a:gd name="T82" fmla="*/ 0 h 34"/>
                <a:gd name="T83" fmla="*/ 58 w 58"/>
                <a:gd name="T84" fmla="*/ 34 h 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3" name="Freeform 357"/>
            <p:cNvSpPr>
              <a:spLocks/>
            </p:cNvSpPr>
            <p:nvPr/>
          </p:nvSpPr>
          <p:spPr bwMode="gray">
            <a:xfrm>
              <a:off x="4021" y="1576"/>
              <a:ext cx="20" cy="28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"/>
                <a:gd name="T70" fmla="*/ 0 h 28"/>
                <a:gd name="T71" fmla="*/ 20 w 20"/>
                <a:gd name="T72" fmla="*/ 28 h 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4" name="Freeform 358"/>
            <p:cNvSpPr>
              <a:spLocks/>
            </p:cNvSpPr>
            <p:nvPr/>
          </p:nvSpPr>
          <p:spPr bwMode="gray">
            <a:xfrm>
              <a:off x="4019" y="1596"/>
              <a:ext cx="114" cy="90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4"/>
                <a:gd name="T145" fmla="*/ 0 h 90"/>
                <a:gd name="T146" fmla="*/ 114 w 114"/>
                <a:gd name="T147" fmla="*/ 90 h 9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5" name="Freeform 359"/>
            <p:cNvSpPr>
              <a:spLocks/>
            </p:cNvSpPr>
            <p:nvPr/>
          </p:nvSpPr>
          <p:spPr bwMode="gray">
            <a:xfrm>
              <a:off x="4199" y="1466"/>
              <a:ext cx="20" cy="48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"/>
                <a:gd name="T85" fmla="*/ 0 h 48"/>
                <a:gd name="T86" fmla="*/ 20 w 20"/>
                <a:gd name="T87" fmla="*/ 48 h 4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6" name="Freeform 360"/>
            <p:cNvSpPr>
              <a:spLocks/>
            </p:cNvSpPr>
            <p:nvPr/>
          </p:nvSpPr>
          <p:spPr bwMode="gray">
            <a:xfrm>
              <a:off x="4149" y="1534"/>
              <a:ext cx="74" cy="90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4"/>
                <a:gd name="T112" fmla="*/ 0 h 90"/>
                <a:gd name="T113" fmla="*/ 74 w 74"/>
                <a:gd name="T114" fmla="*/ 90 h 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7" name="Freeform 361"/>
            <p:cNvSpPr>
              <a:spLocks/>
            </p:cNvSpPr>
            <p:nvPr/>
          </p:nvSpPr>
          <p:spPr bwMode="gray">
            <a:xfrm>
              <a:off x="4225" y="1592"/>
              <a:ext cx="44" cy="46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"/>
                <a:gd name="T115" fmla="*/ 0 h 46"/>
                <a:gd name="T116" fmla="*/ 44 w 44"/>
                <a:gd name="T117" fmla="*/ 46 h 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8" name="Freeform 362"/>
            <p:cNvSpPr>
              <a:spLocks/>
            </p:cNvSpPr>
            <p:nvPr/>
          </p:nvSpPr>
          <p:spPr bwMode="gray">
            <a:xfrm>
              <a:off x="4275" y="1574"/>
              <a:ext cx="168" cy="98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8"/>
                <a:gd name="T139" fmla="*/ 0 h 98"/>
                <a:gd name="T140" fmla="*/ 168 w 168"/>
                <a:gd name="T141" fmla="*/ 98 h 9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9" name="Freeform 363"/>
            <p:cNvSpPr>
              <a:spLocks/>
            </p:cNvSpPr>
            <p:nvPr/>
          </p:nvSpPr>
          <p:spPr bwMode="gray">
            <a:xfrm>
              <a:off x="4185" y="1370"/>
              <a:ext cx="88" cy="102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8"/>
                <a:gd name="T139" fmla="*/ 0 h 102"/>
                <a:gd name="T140" fmla="*/ 88 w 88"/>
                <a:gd name="T141" fmla="*/ 102 h 10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0" name="Freeform 364"/>
            <p:cNvSpPr>
              <a:spLocks/>
            </p:cNvSpPr>
            <p:nvPr/>
          </p:nvSpPr>
          <p:spPr bwMode="gray">
            <a:xfrm>
              <a:off x="4291" y="1414"/>
              <a:ext cx="38" cy="54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54"/>
                <a:gd name="T53" fmla="*/ 38 w 38"/>
                <a:gd name="T54" fmla="*/ 54 h 5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1" name="Freeform 365"/>
            <p:cNvSpPr>
              <a:spLocks/>
            </p:cNvSpPr>
            <p:nvPr/>
          </p:nvSpPr>
          <p:spPr bwMode="gray">
            <a:xfrm>
              <a:off x="4417" y="1424"/>
              <a:ext cx="68" cy="146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"/>
                <a:gd name="T178" fmla="*/ 0 h 146"/>
                <a:gd name="T179" fmla="*/ 68 w 68"/>
                <a:gd name="T180" fmla="*/ 146 h 14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2" name="Freeform 366"/>
            <p:cNvSpPr>
              <a:spLocks/>
            </p:cNvSpPr>
            <p:nvPr/>
          </p:nvSpPr>
          <p:spPr bwMode="gray">
            <a:xfrm>
              <a:off x="4179" y="1838"/>
              <a:ext cx="50" cy="46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0"/>
                <a:gd name="T130" fmla="*/ 0 h 46"/>
                <a:gd name="T131" fmla="*/ 50 w 50"/>
                <a:gd name="T132" fmla="*/ 46 h 4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3" name="Freeform 367"/>
            <p:cNvSpPr>
              <a:spLocks/>
            </p:cNvSpPr>
            <p:nvPr/>
          </p:nvSpPr>
          <p:spPr bwMode="gray">
            <a:xfrm>
              <a:off x="4431" y="1676"/>
              <a:ext cx="60" cy="44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0"/>
                <a:gd name="T118" fmla="*/ 0 h 44"/>
                <a:gd name="T119" fmla="*/ 60 w 60"/>
                <a:gd name="T120" fmla="*/ 44 h 4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4" name="Freeform 368"/>
            <p:cNvSpPr>
              <a:spLocks/>
            </p:cNvSpPr>
            <p:nvPr/>
          </p:nvSpPr>
          <p:spPr bwMode="gray">
            <a:xfrm>
              <a:off x="4473" y="1882"/>
              <a:ext cx="24" cy="32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"/>
                <a:gd name="T97" fmla="*/ 0 h 32"/>
                <a:gd name="T98" fmla="*/ 24 w 24"/>
                <a:gd name="T99" fmla="*/ 32 h 3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5" name="Freeform 369"/>
            <p:cNvSpPr>
              <a:spLocks/>
            </p:cNvSpPr>
            <p:nvPr/>
          </p:nvSpPr>
          <p:spPr bwMode="gray">
            <a:xfrm>
              <a:off x="4463" y="1400"/>
              <a:ext cx="228" cy="268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28"/>
                <a:gd name="T169" fmla="*/ 0 h 268"/>
                <a:gd name="T170" fmla="*/ 228 w 228"/>
                <a:gd name="T171" fmla="*/ 268 h 26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6" name="Freeform 370"/>
            <p:cNvSpPr>
              <a:spLocks/>
            </p:cNvSpPr>
            <p:nvPr/>
          </p:nvSpPr>
          <p:spPr bwMode="gray">
            <a:xfrm>
              <a:off x="4715" y="3574"/>
              <a:ext cx="78" cy="90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8"/>
                <a:gd name="T151" fmla="*/ 0 h 90"/>
                <a:gd name="T152" fmla="*/ 78 w 78"/>
                <a:gd name="T153" fmla="*/ 90 h 9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7" name="Freeform 371"/>
            <p:cNvSpPr>
              <a:spLocks/>
            </p:cNvSpPr>
            <p:nvPr/>
          </p:nvSpPr>
          <p:spPr bwMode="gray">
            <a:xfrm>
              <a:off x="3651" y="1774"/>
              <a:ext cx="1094" cy="746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94"/>
                <a:gd name="T184" fmla="*/ 0 h 746"/>
                <a:gd name="T185" fmla="*/ 1094 w 1094"/>
                <a:gd name="T186" fmla="*/ 746 h 74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8" name="Freeform 372"/>
            <p:cNvSpPr>
              <a:spLocks/>
            </p:cNvSpPr>
            <p:nvPr/>
          </p:nvSpPr>
          <p:spPr bwMode="gray">
            <a:xfrm>
              <a:off x="3313" y="1796"/>
              <a:ext cx="492" cy="498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2"/>
                <a:gd name="T166" fmla="*/ 0 h 498"/>
                <a:gd name="T167" fmla="*/ 492 w 492"/>
                <a:gd name="T168" fmla="*/ 498 h 49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solidFill>
              <a:schemeClr val="accent5"/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9" name="Freeform 373"/>
            <p:cNvSpPr>
              <a:spLocks/>
            </p:cNvSpPr>
            <p:nvPr/>
          </p:nvSpPr>
          <p:spPr bwMode="gray">
            <a:xfrm>
              <a:off x="3863" y="2400"/>
              <a:ext cx="738" cy="404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38"/>
                <a:gd name="T181" fmla="*/ 0 h 404"/>
                <a:gd name="T182" fmla="*/ 738 w 738"/>
                <a:gd name="T183" fmla="*/ 404 h 40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90" name="Freeform 374"/>
            <p:cNvSpPr>
              <a:spLocks/>
            </p:cNvSpPr>
            <p:nvPr/>
          </p:nvSpPr>
          <p:spPr bwMode="gray">
            <a:xfrm>
              <a:off x="5012" y="2016"/>
              <a:ext cx="136" cy="98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6"/>
                <a:gd name="T127" fmla="*/ 0 h 98"/>
                <a:gd name="T128" fmla="*/ 136 w 136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</p:grpSp>
      <p:sp>
        <p:nvSpPr>
          <p:cNvPr id="191" name="文本框 8"/>
          <p:cNvSpPr txBox="1"/>
          <p:nvPr/>
        </p:nvSpPr>
        <p:spPr>
          <a:xfrm>
            <a:off x="7424740" y="2224184"/>
            <a:ext cx="4101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50000"/>
              </a:lnSpc>
              <a:defRPr/>
            </a:pPr>
            <a:r>
              <a:rPr lang="zh-CN" altLang="en-US" sz="1200" dirty="0" smtClean="0">
                <a:latin typeface="微软雅黑" charset="0"/>
                <a:ea typeface="微软雅黑" charset="0"/>
              </a:rPr>
              <a:t>完成任务的时间多是消耗于资料的查询，准确高质量的搜索方案不仅仅在于用户的检索技能，更在于系统精准的分类。</a:t>
            </a:r>
            <a:endParaRPr lang="en-US" altLang="zh-CN" sz="120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7424740" y="1862534"/>
            <a:ext cx="114005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1867" b="1" kern="0" dirty="0">
                <a:solidFill>
                  <a:schemeClr val="accent5"/>
                </a:solidFill>
                <a:latin typeface="Century Gothic"/>
                <a:ea typeface="微软雅黑" charset="0"/>
              </a:rPr>
              <a:t>时间成本</a:t>
            </a:r>
          </a:p>
        </p:txBody>
      </p:sp>
      <p:sp>
        <p:nvSpPr>
          <p:cNvPr id="193" name="椭圆 192"/>
          <p:cNvSpPr/>
          <p:nvPr/>
        </p:nvSpPr>
        <p:spPr>
          <a:xfrm>
            <a:off x="7161930" y="1928253"/>
            <a:ext cx="239485" cy="2394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文本框 8"/>
          <p:cNvSpPr txBox="1"/>
          <p:nvPr/>
        </p:nvSpPr>
        <p:spPr>
          <a:xfrm>
            <a:off x="7424740" y="3598999"/>
            <a:ext cx="410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50000"/>
              </a:lnSpc>
              <a:defRPr/>
            </a:pPr>
            <a:r>
              <a:rPr lang="zh-CN" altLang="en-US" sz="1200" dirty="0" smtClean="0">
                <a:latin typeface="微软雅黑" charset="0"/>
                <a:ea typeface="微软雅黑" charset="0"/>
              </a:rPr>
              <a:t>资源分散在互联网的各个角落，资源的获取不仅仅在于用户的储备，更在于系统的集中。</a:t>
            </a:r>
            <a:endParaRPr lang="zh-CN" altLang="en-US" sz="1200" dirty="0">
              <a:latin typeface="微软雅黑" charset="0"/>
              <a:ea typeface="微软雅黑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7424740" y="3237349"/>
            <a:ext cx="114005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1867" b="1" kern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/>
                <a:ea typeface="微软雅黑" charset="0"/>
              </a:rPr>
              <a:t>资源集中</a:t>
            </a:r>
            <a:endParaRPr lang="zh-CN" altLang="en-US" sz="1867" b="1" kern="0" dirty="0">
              <a:solidFill>
                <a:schemeClr val="accent4">
                  <a:lumMod val="60000"/>
                  <a:lumOff val="40000"/>
                </a:schemeClr>
              </a:solidFill>
              <a:latin typeface="Century Gothic"/>
              <a:ea typeface="微软雅黑" charset="0"/>
            </a:endParaRPr>
          </a:p>
        </p:txBody>
      </p:sp>
      <p:sp>
        <p:nvSpPr>
          <p:cNvPr id="198" name="椭圆 197"/>
          <p:cNvSpPr/>
          <p:nvPr/>
        </p:nvSpPr>
        <p:spPr>
          <a:xfrm>
            <a:off x="7161930" y="3303068"/>
            <a:ext cx="239485" cy="2394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0" name="文本框 8"/>
          <p:cNvSpPr txBox="1"/>
          <p:nvPr/>
        </p:nvSpPr>
        <p:spPr>
          <a:xfrm>
            <a:off x="7424740" y="4973814"/>
            <a:ext cx="410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50000"/>
              </a:lnSpc>
              <a:defRPr/>
            </a:pPr>
            <a:r>
              <a:rPr lang="zh-CN" altLang="en-US" sz="1200" dirty="0" smtClean="0">
                <a:latin typeface="微软雅黑" charset="0"/>
                <a:ea typeface="微软雅黑" charset="0"/>
              </a:rPr>
              <a:t>完成信息检索的过程繁琐，工作质量高不高不仅仅在于用户的心情与能力，更在于系统的友好。</a:t>
            </a:r>
            <a:endParaRPr lang="zh-CN" altLang="en-US" sz="1200" dirty="0">
              <a:latin typeface="微软雅黑" charset="0"/>
              <a:ea typeface="微软雅黑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424740" y="4612164"/>
            <a:ext cx="137890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1867" b="1" kern="0" dirty="0">
                <a:solidFill>
                  <a:schemeClr val="accent3"/>
                </a:solidFill>
                <a:latin typeface="Century Gothic"/>
                <a:ea typeface="微软雅黑" charset="0"/>
              </a:rPr>
              <a:t>友好</a:t>
            </a:r>
            <a:r>
              <a:rPr lang="zh-CN" altLang="en-US" sz="1867" b="1" kern="0" dirty="0" smtClean="0">
                <a:solidFill>
                  <a:schemeClr val="accent3"/>
                </a:solidFill>
                <a:latin typeface="Century Gothic"/>
                <a:ea typeface="微软雅黑" charset="0"/>
              </a:rPr>
              <a:t>的界面</a:t>
            </a:r>
            <a:endParaRPr lang="zh-CN" altLang="en-US" sz="1867" b="1" kern="0" dirty="0">
              <a:solidFill>
                <a:schemeClr val="accent3"/>
              </a:solidFill>
              <a:latin typeface="Century Gothic"/>
              <a:ea typeface="微软雅黑" charset="0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7161930" y="4677883"/>
            <a:ext cx="239485" cy="2394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4" name="肘形连接符 203"/>
          <p:cNvCxnSpPr>
            <a:stCxn id="188" idx="5"/>
            <a:endCxn id="193" idx="0"/>
          </p:cNvCxnSpPr>
          <p:nvPr/>
        </p:nvCxnSpPr>
        <p:spPr>
          <a:xfrm flipV="1">
            <a:off x="4085448" y="1928253"/>
            <a:ext cx="3196225" cy="1015539"/>
          </a:xfrm>
          <a:prstGeom prst="bentConnector4">
            <a:avLst>
              <a:gd name="adj1" fmla="val 44636"/>
              <a:gd name="adj2" fmla="val 122510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肘形连接符 205"/>
          <p:cNvCxnSpPr>
            <a:stCxn id="26" idx="29"/>
            <a:endCxn id="198" idx="4"/>
          </p:cNvCxnSpPr>
          <p:nvPr/>
        </p:nvCxnSpPr>
        <p:spPr>
          <a:xfrm flipV="1">
            <a:off x="3102615" y="3542553"/>
            <a:ext cx="4179058" cy="241489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/>
          <p:cNvCxnSpPr>
            <a:stCxn id="147" idx="2"/>
            <a:endCxn id="202" idx="4"/>
          </p:cNvCxnSpPr>
          <p:nvPr/>
        </p:nvCxnSpPr>
        <p:spPr>
          <a:xfrm>
            <a:off x="5276661" y="4250078"/>
            <a:ext cx="2005012" cy="667290"/>
          </a:xfrm>
          <a:prstGeom prst="bentConnector4">
            <a:avLst>
              <a:gd name="adj1" fmla="val 45827"/>
              <a:gd name="adj2" fmla="val 134258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9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4760" y="1791217"/>
            <a:ext cx="12177240" cy="15732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5" name="矩形 24"/>
          <p:cNvSpPr/>
          <p:nvPr/>
        </p:nvSpPr>
        <p:spPr>
          <a:xfrm>
            <a:off x="0" y="5209713"/>
            <a:ext cx="12177240" cy="14957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4" name="矩形 23"/>
          <p:cNvSpPr/>
          <p:nvPr/>
        </p:nvSpPr>
        <p:spPr>
          <a:xfrm>
            <a:off x="14760" y="1948544"/>
            <a:ext cx="12177240" cy="32611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方正姚体" pitchFamily="2" charset="-122"/>
                <a:ea typeface="方正姚体" pitchFamily="2" charset="-122"/>
              </a:rPr>
              <a:t>Chapter 3	</a:t>
            </a:r>
            <a:r>
              <a:rPr kumimoji="1" lang="zh-CN" altLang="en-US" dirty="0" smtClean="0">
                <a:latin typeface="方正姚体" pitchFamily="2" charset="-122"/>
                <a:ea typeface="方正姚体" pitchFamily="2" charset="-122"/>
              </a:rPr>
              <a:t>系统功能</a:t>
            </a:r>
            <a:endParaRPr kumimoji="1"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474328" y="2861583"/>
            <a:ext cx="3912265" cy="1630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333" dirty="0" smtClean="0">
                <a:latin typeface="+mn-ea"/>
              </a:rPr>
              <a:t>针对以上需求，我们对系统进行了详细的分析与设计，并进行了系统的实现与测试。</a:t>
            </a:r>
            <a:endParaRPr lang="en-US" altLang="zh-CN" sz="1333" dirty="0" smtClean="0"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333" dirty="0" smtClean="0">
                <a:latin typeface="+mn-ea"/>
              </a:rPr>
              <a:t>最终实现了技术博客的爬取，博客文章的筛选分类，以及博客文章的动态展示，用户可以方便的点击链接查看具体博客内容。</a:t>
            </a:r>
            <a:endParaRPr lang="zh-CN" altLang="en-US" sz="1333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74327" y="2023981"/>
            <a:ext cx="2656496" cy="6669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89" b="1" dirty="0" smtClean="0">
                <a:latin typeface="方正姚体" pitchFamily="2" charset="-122"/>
                <a:ea typeface="方正姚体" pitchFamily="2" charset="-122"/>
              </a:rPr>
              <a:t>What have we done</a:t>
            </a:r>
            <a:endParaRPr lang="en-US" altLang="zh-CN" sz="2489" b="1" dirty="0">
              <a:latin typeface="方正姚体" pitchFamily="2" charset="-122"/>
              <a:ea typeface="方正姚体" pitchFamily="2" charset="-122"/>
            </a:endParaRPr>
          </a:p>
        </p:txBody>
      </p:sp>
      <p:grpSp>
        <p:nvGrpSpPr>
          <p:cNvPr id="54" name="组 53"/>
          <p:cNvGrpSpPr/>
          <p:nvPr/>
        </p:nvGrpSpPr>
        <p:grpSpPr>
          <a:xfrm>
            <a:off x="2825260" y="1453023"/>
            <a:ext cx="1931798" cy="5406341"/>
            <a:chOff x="2825260" y="1453023"/>
            <a:chExt cx="1931798" cy="5406341"/>
          </a:xfrm>
        </p:grpSpPr>
        <p:sp>
          <p:nvSpPr>
            <p:cNvPr id="22" name="矩形 21"/>
            <p:cNvSpPr/>
            <p:nvPr/>
          </p:nvSpPr>
          <p:spPr>
            <a:xfrm>
              <a:off x="2865676" y="1700999"/>
              <a:ext cx="1850965" cy="3916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3" name="梯形 12"/>
            <p:cNvSpPr/>
            <p:nvPr/>
          </p:nvSpPr>
          <p:spPr>
            <a:xfrm>
              <a:off x="2865676" y="1453023"/>
              <a:ext cx="1850965" cy="258429"/>
            </a:xfrm>
            <a:prstGeom prst="trapezoid">
              <a:avLst>
                <a:gd name="adj" fmla="val 8060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50" name="梯形 49"/>
            <p:cNvSpPr/>
            <p:nvPr/>
          </p:nvSpPr>
          <p:spPr>
            <a:xfrm>
              <a:off x="2825260" y="5620396"/>
              <a:ext cx="1931798" cy="154655"/>
            </a:xfrm>
            <a:prstGeom prst="trapezoid">
              <a:avLst>
                <a:gd name="adj" fmla="val 2895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51" name="矩形 50"/>
            <p:cNvSpPr/>
            <p:nvPr/>
          </p:nvSpPr>
          <p:spPr>
            <a:xfrm>
              <a:off x="2825260" y="5762852"/>
              <a:ext cx="1931798" cy="10965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4901305" y="1453023"/>
            <a:ext cx="1931798" cy="5406341"/>
            <a:chOff x="4901305" y="1453023"/>
            <a:chExt cx="1931798" cy="5406341"/>
          </a:xfrm>
        </p:grpSpPr>
        <p:sp>
          <p:nvSpPr>
            <p:cNvPr id="23" name="矩形 22"/>
            <p:cNvSpPr/>
            <p:nvPr/>
          </p:nvSpPr>
          <p:spPr>
            <a:xfrm>
              <a:off x="4941722" y="1700999"/>
              <a:ext cx="1850965" cy="3916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4" name="梯形 13"/>
            <p:cNvSpPr/>
            <p:nvPr/>
          </p:nvSpPr>
          <p:spPr>
            <a:xfrm>
              <a:off x="4941722" y="1453023"/>
              <a:ext cx="1850965" cy="258429"/>
            </a:xfrm>
            <a:prstGeom prst="trapezoid">
              <a:avLst>
                <a:gd name="adj" fmla="val 8060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52" name="梯形 51"/>
            <p:cNvSpPr/>
            <p:nvPr/>
          </p:nvSpPr>
          <p:spPr>
            <a:xfrm>
              <a:off x="4901305" y="5620396"/>
              <a:ext cx="1931798" cy="154655"/>
            </a:xfrm>
            <a:prstGeom prst="trapezoid">
              <a:avLst>
                <a:gd name="adj" fmla="val 2895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901305" y="5762852"/>
              <a:ext cx="1931798" cy="10965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759486" y="1453023"/>
            <a:ext cx="1931798" cy="5404977"/>
            <a:chOff x="759486" y="1453023"/>
            <a:chExt cx="1931798" cy="5404977"/>
          </a:xfrm>
        </p:grpSpPr>
        <p:sp>
          <p:nvSpPr>
            <p:cNvPr id="4" name="矩形 3"/>
            <p:cNvSpPr/>
            <p:nvPr/>
          </p:nvSpPr>
          <p:spPr>
            <a:xfrm>
              <a:off x="789631" y="1700999"/>
              <a:ext cx="1850965" cy="3916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6" name="梯形 5"/>
            <p:cNvSpPr/>
            <p:nvPr/>
          </p:nvSpPr>
          <p:spPr>
            <a:xfrm>
              <a:off x="789631" y="1453023"/>
              <a:ext cx="1850965" cy="258429"/>
            </a:xfrm>
            <a:prstGeom prst="trapezoid">
              <a:avLst>
                <a:gd name="adj" fmla="val 8060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46" name="梯形 45"/>
            <p:cNvSpPr/>
            <p:nvPr/>
          </p:nvSpPr>
          <p:spPr>
            <a:xfrm>
              <a:off x="759486" y="5619032"/>
              <a:ext cx="1931798" cy="154655"/>
            </a:xfrm>
            <a:prstGeom prst="trapezoid">
              <a:avLst>
                <a:gd name="adj" fmla="val 2895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49" name="矩形 48"/>
            <p:cNvSpPr/>
            <p:nvPr/>
          </p:nvSpPr>
          <p:spPr>
            <a:xfrm>
              <a:off x="759486" y="5761488"/>
              <a:ext cx="1931798" cy="10965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3197669" y="1959428"/>
            <a:ext cx="1186979" cy="1186976"/>
            <a:chOff x="3197669" y="1959428"/>
            <a:chExt cx="1186979" cy="1186976"/>
          </a:xfrm>
        </p:grpSpPr>
        <p:sp>
          <p:nvSpPr>
            <p:cNvPr id="18" name="椭圆 17"/>
            <p:cNvSpPr/>
            <p:nvPr/>
          </p:nvSpPr>
          <p:spPr>
            <a:xfrm>
              <a:off x="3197669" y="1959428"/>
              <a:ext cx="1186979" cy="1186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33" name="组 32"/>
            <p:cNvGrpSpPr/>
            <p:nvPr/>
          </p:nvGrpSpPr>
          <p:grpSpPr>
            <a:xfrm>
              <a:off x="3619915" y="2272513"/>
              <a:ext cx="342486" cy="549268"/>
              <a:chOff x="898525" y="1076325"/>
              <a:chExt cx="504825" cy="809625"/>
            </a:xfrm>
            <a:solidFill>
              <a:schemeClr val="tx1"/>
            </a:solidFill>
          </p:grpSpPr>
          <p:sp>
            <p:nvSpPr>
              <p:cNvPr id="34" name="Freeform 44"/>
              <p:cNvSpPr>
                <a:spLocks/>
              </p:cNvSpPr>
              <p:nvPr/>
            </p:nvSpPr>
            <p:spPr bwMode="auto">
              <a:xfrm>
                <a:off x="1028700" y="1736725"/>
                <a:ext cx="247650" cy="50800"/>
              </a:xfrm>
              <a:custGeom>
                <a:avLst/>
                <a:gdLst/>
                <a:ahLst/>
                <a:cxnLst>
                  <a:cxn ang="0">
                    <a:pos x="140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40" y="32"/>
                  </a:cxn>
                  <a:cxn ang="0">
                    <a:pos x="140" y="32"/>
                  </a:cxn>
                  <a:cxn ang="0">
                    <a:pos x="146" y="32"/>
                  </a:cxn>
                  <a:cxn ang="0">
                    <a:pos x="152" y="28"/>
                  </a:cxn>
                  <a:cxn ang="0">
                    <a:pos x="154" y="22"/>
                  </a:cxn>
                  <a:cxn ang="0">
                    <a:pos x="156" y="16"/>
                  </a:cxn>
                  <a:cxn ang="0">
                    <a:pos x="156" y="16"/>
                  </a:cxn>
                  <a:cxn ang="0">
                    <a:pos x="154" y="10"/>
                  </a:cxn>
                  <a:cxn ang="0">
                    <a:pos x="152" y="4"/>
                  </a:cxn>
                  <a:cxn ang="0">
                    <a:pos x="146" y="0"/>
                  </a:cxn>
                  <a:cxn ang="0">
                    <a:pos x="140" y="0"/>
                  </a:cxn>
                  <a:cxn ang="0">
                    <a:pos x="140" y="0"/>
                  </a:cxn>
                </a:cxnLst>
                <a:rect l="0" t="0" r="r" b="b"/>
                <a:pathLst>
                  <a:path w="156" h="32">
                    <a:moveTo>
                      <a:pt x="140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46" y="32"/>
                    </a:lnTo>
                    <a:lnTo>
                      <a:pt x="152" y="28"/>
                    </a:lnTo>
                    <a:lnTo>
                      <a:pt x="154" y="22"/>
                    </a:lnTo>
                    <a:lnTo>
                      <a:pt x="156" y="16"/>
                    </a:lnTo>
                    <a:lnTo>
                      <a:pt x="156" y="16"/>
                    </a:lnTo>
                    <a:lnTo>
                      <a:pt x="154" y="10"/>
                    </a:lnTo>
                    <a:lnTo>
                      <a:pt x="152" y="4"/>
                    </a:lnTo>
                    <a:lnTo>
                      <a:pt x="146" y="0"/>
                    </a:lnTo>
                    <a:lnTo>
                      <a:pt x="140" y="0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5" name="Freeform 45"/>
              <p:cNvSpPr>
                <a:spLocks/>
              </p:cNvSpPr>
              <p:nvPr/>
            </p:nvSpPr>
            <p:spPr bwMode="auto">
              <a:xfrm>
                <a:off x="1028700" y="1831975"/>
                <a:ext cx="247650" cy="53975"/>
              </a:xfrm>
              <a:custGeom>
                <a:avLst/>
                <a:gdLst/>
                <a:ahLst/>
                <a:cxnLst>
                  <a:cxn ang="0">
                    <a:pos x="140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40" y="34"/>
                  </a:cxn>
                  <a:cxn ang="0">
                    <a:pos x="140" y="34"/>
                  </a:cxn>
                  <a:cxn ang="0">
                    <a:pos x="146" y="32"/>
                  </a:cxn>
                  <a:cxn ang="0">
                    <a:pos x="152" y="28"/>
                  </a:cxn>
                  <a:cxn ang="0">
                    <a:pos x="154" y="24"/>
                  </a:cxn>
                  <a:cxn ang="0">
                    <a:pos x="156" y="16"/>
                  </a:cxn>
                  <a:cxn ang="0">
                    <a:pos x="156" y="16"/>
                  </a:cxn>
                  <a:cxn ang="0">
                    <a:pos x="154" y="10"/>
                  </a:cxn>
                  <a:cxn ang="0">
                    <a:pos x="152" y="4"/>
                  </a:cxn>
                  <a:cxn ang="0">
                    <a:pos x="146" y="2"/>
                  </a:cxn>
                  <a:cxn ang="0">
                    <a:pos x="140" y="0"/>
                  </a:cxn>
                  <a:cxn ang="0">
                    <a:pos x="140" y="0"/>
                  </a:cxn>
                </a:cxnLst>
                <a:rect l="0" t="0" r="r" b="b"/>
                <a:pathLst>
                  <a:path w="156" h="34">
                    <a:moveTo>
                      <a:pt x="140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40" y="34"/>
                    </a:lnTo>
                    <a:lnTo>
                      <a:pt x="140" y="34"/>
                    </a:lnTo>
                    <a:lnTo>
                      <a:pt x="146" y="32"/>
                    </a:lnTo>
                    <a:lnTo>
                      <a:pt x="152" y="28"/>
                    </a:lnTo>
                    <a:lnTo>
                      <a:pt x="154" y="24"/>
                    </a:lnTo>
                    <a:lnTo>
                      <a:pt x="156" y="16"/>
                    </a:lnTo>
                    <a:lnTo>
                      <a:pt x="156" y="16"/>
                    </a:lnTo>
                    <a:lnTo>
                      <a:pt x="154" y="10"/>
                    </a:lnTo>
                    <a:lnTo>
                      <a:pt x="152" y="4"/>
                    </a:lnTo>
                    <a:lnTo>
                      <a:pt x="146" y="2"/>
                    </a:lnTo>
                    <a:lnTo>
                      <a:pt x="140" y="0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6" name="Freeform 46"/>
              <p:cNvSpPr>
                <a:spLocks noEditPoints="1"/>
              </p:cNvSpPr>
              <p:nvPr/>
            </p:nvSpPr>
            <p:spPr bwMode="auto">
              <a:xfrm>
                <a:off x="898525" y="1076325"/>
                <a:ext cx="504825" cy="615950"/>
              </a:xfrm>
              <a:custGeom>
                <a:avLst/>
                <a:gdLst/>
                <a:ahLst/>
                <a:cxnLst>
                  <a:cxn ang="0">
                    <a:pos x="160" y="0"/>
                  </a:cxn>
                  <a:cxn ang="0">
                    <a:pos x="152" y="0"/>
                  </a:cxn>
                  <a:cxn ang="0">
                    <a:pos x="106" y="10"/>
                  </a:cxn>
                  <a:cxn ang="0">
                    <a:pos x="66" y="30"/>
                  </a:cxn>
                  <a:cxn ang="0">
                    <a:pos x="34" y="60"/>
                  </a:cxn>
                  <a:cxn ang="0">
                    <a:pos x="12" y="98"/>
                  </a:cxn>
                  <a:cxn ang="0">
                    <a:pos x="2" y="144"/>
                  </a:cxn>
                  <a:cxn ang="0">
                    <a:pos x="2" y="176"/>
                  </a:cxn>
                  <a:cxn ang="0">
                    <a:pos x="18" y="226"/>
                  </a:cxn>
                  <a:cxn ang="0">
                    <a:pos x="60" y="282"/>
                  </a:cxn>
                  <a:cxn ang="0">
                    <a:pos x="74" y="300"/>
                  </a:cxn>
                  <a:cxn ang="0">
                    <a:pos x="80" y="322"/>
                  </a:cxn>
                  <a:cxn ang="0">
                    <a:pos x="82" y="354"/>
                  </a:cxn>
                  <a:cxn ang="0">
                    <a:pos x="88" y="372"/>
                  </a:cxn>
                  <a:cxn ang="0">
                    <a:pos x="102" y="384"/>
                  </a:cxn>
                  <a:cxn ang="0">
                    <a:pos x="158" y="388"/>
                  </a:cxn>
                  <a:cxn ang="0">
                    <a:pos x="202" y="388"/>
                  </a:cxn>
                  <a:cxn ang="0">
                    <a:pos x="222" y="382"/>
                  </a:cxn>
                  <a:cxn ang="0">
                    <a:pos x="234" y="366"/>
                  </a:cxn>
                  <a:cxn ang="0">
                    <a:pos x="236" y="340"/>
                  </a:cxn>
                  <a:cxn ang="0">
                    <a:pos x="242" y="306"/>
                  </a:cxn>
                  <a:cxn ang="0">
                    <a:pos x="250" y="292"/>
                  </a:cxn>
                  <a:cxn ang="0">
                    <a:pos x="282" y="256"/>
                  </a:cxn>
                  <a:cxn ang="0">
                    <a:pos x="308" y="210"/>
                  </a:cxn>
                  <a:cxn ang="0">
                    <a:pos x="318" y="158"/>
                  </a:cxn>
                  <a:cxn ang="0">
                    <a:pos x="314" y="128"/>
                  </a:cxn>
                  <a:cxn ang="0">
                    <a:pos x="300" y="86"/>
                  </a:cxn>
                  <a:cxn ang="0">
                    <a:pos x="274" y="50"/>
                  </a:cxn>
                  <a:cxn ang="0">
                    <a:pos x="240" y="22"/>
                  </a:cxn>
                  <a:cxn ang="0">
                    <a:pos x="198" y="6"/>
                  </a:cxn>
                  <a:cxn ang="0">
                    <a:pos x="168" y="0"/>
                  </a:cxn>
                  <a:cxn ang="0">
                    <a:pos x="258" y="164"/>
                  </a:cxn>
                  <a:cxn ang="0">
                    <a:pos x="246" y="146"/>
                  </a:cxn>
                  <a:cxn ang="0">
                    <a:pos x="240" y="120"/>
                  </a:cxn>
                  <a:cxn ang="0">
                    <a:pos x="216" y="88"/>
                  </a:cxn>
                  <a:cxn ang="0">
                    <a:pos x="178" y="74"/>
                  </a:cxn>
                  <a:cxn ang="0">
                    <a:pos x="164" y="68"/>
                  </a:cxn>
                  <a:cxn ang="0">
                    <a:pos x="158" y="52"/>
                  </a:cxn>
                  <a:cxn ang="0">
                    <a:pos x="172" y="34"/>
                  </a:cxn>
                  <a:cxn ang="0">
                    <a:pos x="202" y="36"/>
                  </a:cxn>
                  <a:cxn ang="0">
                    <a:pos x="256" y="68"/>
                  </a:cxn>
                  <a:cxn ang="0">
                    <a:pos x="284" y="124"/>
                  </a:cxn>
                  <a:cxn ang="0">
                    <a:pos x="284" y="154"/>
                  </a:cxn>
                  <a:cxn ang="0">
                    <a:pos x="266" y="166"/>
                  </a:cxn>
                </a:cxnLst>
                <a:rect l="0" t="0" r="r" b="b"/>
                <a:pathLst>
                  <a:path w="318" h="388">
                    <a:moveTo>
                      <a:pt x="168" y="0"/>
                    </a:moveTo>
                    <a:lnTo>
                      <a:pt x="168" y="0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36" y="2"/>
                    </a:lnTo>
                    <a:lnTo>
                      <a:pt x="120" y="4"/>
                    </a:lnTo>
                    <a:lnTo>
                      <a:pt x="106" y="10"/>
                    </a:lnTo>
                    <a:lnTo>
                      <a:pt x="92" y="16"/>
                    </a:lnTo>
                    <a:lnTo>
                      <a:pt x="80" y="22"/>
                    </a:lnTo>
                    <a:lnTo>
                      <a:pt x="66" y="30"/>
                    </a:lnTo>
                    <a:lnTo>
                      <a:pt x="56" y="40"/>
                    </a:lnTo>
                    <a:lnTo>
                      <a:pt x="44" y="50"/>
                    </a:lnTo>
                    <a:lnTo>
                      <a:pt x="34" y="60"/>
                    </a:lnTo>
                    <a:lnTo>
                      <a:pt x="26" y="72"/>
                    </a:lnTo>
                    <a:lnTo>
                      <a:pt x="18" y="86"/>
                    </a:lnTo>
                    <a:lnTo>
                      <a:pt x="12" y="98"/>
                    </a:lnTo>
                    <a:lnTo>
                      <a:pt x="8" y="114"/>
                    </a:lnTo>
                    <a:lnTo>
                      <a:pt x="4" y="128"/>
                    </a:lnTo>
                    <a:lnTo>
                      <a:pt x="2" y="144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2" y="176"/>
                    </a:lnTo>
                    <a:lnTo>
                      <a:pt x="6" y="192"/>
                    </a:lnTo>
                    <a:lnTo>
                      <a:pt x="10" y="210"/>
                    </a:lnTo>
                    <a:lnTo>
                      <a:pt x="18" y="226"/>
                    </a:lnTo>
                    <a:lnTo>
                      <a:pt x="26" y="240"/>
                    </a:lnTo>
                    <a:lnTo>
                      <a:pt x="36" y="256"/>
                    </a:lnTo>
                    <a:lnTo>
                      <a:pt x="60" y="282"/>
                    </a:lnTo>
                    <a:lnTo>
                      <a:pt x="60" y="282"/>
                    </a:lnTo>
                    <a:lnTo>
                      <a:pt x="68" y="292"/>
                    </a:lnTo>
                    <a:lnTo>
                      <a:pt x="74" y="300"/>
                    </a:lnTo>
                    <a:lnTo>
                      <a:pt x="78" y="306"/>
                    </a:lnTo>
                    <a:lnTo>
                      <a:pt x="78" y="306"/>
                    </a:lnTo>
                    <a:lnTo>
                      <a:pt x="80" y="322"/>
                    </a:lnTo>
                    <a:lnTo>
                      <a:pt x="82" y="340"/>
                    </a:lnTo>
                    <a:lnTo>
                      <a:pt x="82" y="354"/>
                    </a:lnTo>
                    <a:lnTo>
                      <a:pt x="82" y="354"/>
                    </a:lnTo>
                    <a:lnTo>
                      <a:pt x="82" y="360"/>
                    </a:lnTo>
                    <a:lnTo>
                      <a:pt x="84" y="366"/>
                    </a:lnTo>
                    <a:lnTo>
                      <a:pt x="88" y="372"/>
                    </a:lnTo>
                    <a:lnTo>
                      <a:pt x="92" y="378"/>
                    </a:lnTo>
                    <a:lnTo>
                      <a:pt x="96" y="382"/>
                    </a:lnTo>
                    <a:lnTo>
                      <a:pt x="102" y="384"/>
                    </a:lnTo>
                    <a:lnTo>
                      <a:pt x="110" y="386"/>
                    </a:lnTo>
                    <a:lnTo>
                      <a:pt x="116" y="388"/>
                    </a:lnTo>
                    <a:lnTo>
                      <a:pt x="158" y="388"/>
                    </a:lnTo>
                    <a:lnTo>
                      <a:pt x="160" y="388"/>
                    </a:lnTo>
                    <a:lnTo>
                      <a:pt x="202" y="388"/>
                    </a:lnTo>
                    <a:lnTo>
                      <a:pt x="202" y="388"/>
                    </a:lnTo>
                    <a:lnTo>
                      <a:pt x="210" y="386"/>
                    </a:lnTo>
                    <a:lnTo>
                      <a:pt x="216" y="384"/>
                    </a:lnTo>
                    <a:lnTo>
                      <a:pt x="222" y="382"/>
                    </a:lnTo>
                    <a:lnTo>
                      <a:pt x="226" y="378"/>
                    </a:lnTo>
                    <a:lnTo>
                      <a:pt x="230" y="372"/>
                    </a:lnTo>
                    <a:lnTo>
                      <a:pt x="234" y="366"/>
                    </a:lnTo>
                    <a:lnTo>
                      <a:pt x="236" y="360"/>
                    </a:lnTo>
                    <a:lnTo>
                      <a:pt x="236" y="354"/>
                    </a:lnTo>
                    <a:lnTo>
                      <a:pt x="236" y="340"/>
                    </a:lnTo>
                    <a:lnTo>
                      <a:pt x="236" y="340"/>
                    </a:lnTo>
                    <a:lnTo>
                      <a:pt x="238" y="322"/>
                    </a:lnTo>
                    <a:lnTo>
                      <a:pt x="242" y="306"/>
                    </a:lnTo>
                    <a:lnTo>
                      <a:pt x="242" y="306"/>
                    </a:lnTo>
                    <a:lnTo>
                      <a:pt x="244" y="300"/>
                    </a:lnTo>
                    <a:lnTo>
                      <a:pt x="250" y="292"/>
                    </a:lnTo>
                    <a:lnTo>
                      <a:pt x="260" y="282"/>
                    </a:lnTo>
                    <a:lnTo>
                      <a:pt x="260" y="282"/>
                    </a:lnTo>
                    <a:lnTo>
                      <a:pt x="282" y="256"/>
                    </a:lnTo>
                    <a:lnTo>
                      <a:pt x="292" y="240"/>
                    </a:lnTo>
                    <a:lnTo>
                      <a:pt x="300" y="226"/>
                    </a:lnTo>
                    <a:lnTo>
                      <a:pt x="308" y="210"/>
                    </a:lnTo>
                    <a:lnTo>
                      <a:pt x="312" y="192"/>
                    </a:lnTo>
                    <a:lnTo>
                      <a:pt x="316" y="176"/>
                    </a:lnTo>
                    <a:lnTo>
                      <a:pt x="318" y="158"/>
                    </a:lnTo>
                    <a:lnTo>
                      <a:pt x="318" y="158"/>
                    </a:lnTo>
                    <a:lnTo>
                      <a:pt x="316" y="144"/>
                    </a:lnTo>
                    <a:lnTo>
                      <a:pt x="314" y="128"/>
                    </a:lnTo>
                    <a:lnTo>
                      <a:pt x="312" y="114"/>
                    </a:lnTo>
                    <a:lnTo>
                      <a:pt x="306" y="100"/>
                    </a:lnTo>
                    <a:lnTo>
                      <a:pt x="300" y="86"/>
                    </a:lnTo>
                    <a:lnTo>
                      <a:pt x="292" y="72"/>
                    </a:lnTo>
                    <a:lnTo>
                      <a:pt x="284" y="60"/>
                    </a:lnTo>
                    <a:lnTo>
                      <a:pt x="274" y="50"/>
                    </a:lnTo>
                    <a:lnTo>
                      <a:pt x="264" y="40"/>
                    </a:lnTo>
                    <a:lnTo>
                      <a:pt x="252" y="30"/>
                    </a:lnTo>
                    <a:lnTo>
                      <a:pt x="240" y="22"/>
                    </a:lnTo>
                    <a:lnTo>
                      <a:pt x="226" y="16"/>
                    </a:lnTo>
                    <a:lnTo>
                      <a:pt x="212" y="10"/>
                    </a:lnTo>
                    <a:lnTo>
                      <a:pt x="198" y="6"/>
                    </a:lnTo>
                    <a:lnTo>
                      <a:pt x="184" y="2"/>
                    </a:lnTo>
                    <a:lnTo>
                      <a:pt x="168" y="0"/>
                    </a:lnTo>
                    <a:lnTo>
                      <a:pt x="168" y="0"/>
                    </a:lnTo>
                    <a:close/>
                    <a:moveTo>
                      <a:pt x="266" y="166"/>
                    </a:moveTo>
                    <a:lnTo>
                      <a:pt x="266" y="166"/>
                    </a:lnTo>
                    <a:lnTo>
                      <a:pt x="258" y="164"/>
                    </a:lnTo>
                    <a:lnTo>
                      <a:pt x="252" y="160"/>
                    </a:lnTo>
                    <a:lnTo>
                      <a:pt x="248" y="154"/>
                    </a:lnTo>
                    <a:lnTo>
                      <a:pt x="246" y="146"/>
                    </a:lnTo>
                    <a:lnTo>
                      <a:pt x="246" y="146"/>
                    </a:lnTo>
                    <a:lnTo>
                      <a:pt x="244" y="132"/>
                    </a:lnTo>
                    <a:lnTo>
                      <a:pt x="240" y="120"/>
                    </a:lnTo>
                    <a:lnTo>
                      <a:pt x="234" y="108"/>
                    </a:lnTo>
                    <a:lnTo>
                      <a:pt x="226" y="96"/>
                    </a:lnTo>
                    <a:lnTo>
                      <a:pt x="216" y="88"/>
                    </a:lnTo>
                    <a:lnTo>
                      <a:pt x="204" y="80"/>
                    </a:lnTo>
                    <a:lnTo>
                      <a:pt x="192" y="76"/>
                    </a:lnTo>
                    <a:lnTo>
                      <a:pt x="178" y="74"/>
                    </a:lnTo>
                    <a:lnTo>
                      <a:pt x="178" y="74"/>
                    </a:lnTo>
                    <a:lnTo>
                      <a:pt x="170" y="72"/>
                    </a:lnTo>
                    <a:lnTo>
                      <a:pt x="164" y="68"/>
                    </a:lnTo>
                    <a:lnTo>
                      <a:pt x="160" y="60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60" y="44"/>
                    </a:lnTo>
                    <a:lnTo>
                      <a:pt x="166" y="38"/>
                    </a:lnTo>
                    <a:lnTo>
                      <a:pt x="172" y="34"/>
                    </a:lnTo>
                    <a:lnTo>
                      <a:pt x="180" y="34"/>
                    </a:lnTo>
                    <a:lnTo>
                      <a:pt x="180" y="34"/>
                    </a:lnTo>
                    <a:lnTo>
                      <a:pt x="202" y="36"/>
                    </a:lnTo>
                    <a:lnTo>
                      <a:pt x="222" y="44"/>
                    </a:lnTo>
                    <a:lnTo>
                      <a:pt x="240" y="54"/>
                    </a:lnTo>
                    <a:lnTo>
                      <a:pt x="256" y="68"/>
                    </a:lnTo>
                    <a:lnTo>
                      <a:pt x="268" y="86"/>
                    </a:lnTo>
                    <a:lnTo>
                      <a:pt x="278" y="104"/>
                    </a:lnTo>
                    <a:lnTo>
                      <a:pt x="284" y="124"/>
                    </a:lnTo>
                    <a:lnTo>
                      <a:pt x="286" y="146"/>
                    </a:lnTo>
                    <a:lnTo>
                      <a:pt x="286" y="146"/>
                    </a:lnTo>
                    <a:lnTo>
                      <a:pt x="284" y="154"/>
                    </a:lnTo>
                    <a:lnTo>
                      <a:pt x="280" y="160"/>
                    </a:lnTo>
                    <a:lnTo>
                      <a:pt x="274" y="164"/>
                    </a:lnTo>
                    <a:lnTo>
                      <a:pt x="266" y="166"/>
                    </a:lnTo>
                    <a:lnTo>
                      <a:pt x="266" y="1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</p:grpSp>
      </p:grpSp>
      <p:grpSp>
        <p:nvGrpSpPr>
          <p:cNvPr id="58" name="组 57"/>
          <p:cNvGrpSpPr/>
          <p:nvPr/>
        </p:nvGrpSpPr>
        <p:grpSpPr>
          <a:xfrm>
            <a:off x="5273715" y="1959428"/>
            <a:ext cx="1186979" cy="1186976"/>
            <a:chOff x="5273715" y="1959428"/>
            <a:chExt cx="1186979" cy="1186976"/>
          </a:xfrm>
        </p:grpSpPr>
        <p:sp>
          <p:nvSpPr>
            <p:cNvPr id="21" name="椭圆 20"/>
            <p:cNvSpPr/>
            <p:nvPr/>
          </p:nvSpPr>
          <p:spPr>
            <a:xfrm>
              <a:off x="5273715" y="1959428"/>
              <a:ext cx="1186979" cy="1186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37" name="Freeform 186"/>
            <p:cNvSpPr>
              <a:spLocks noEditPoints="1"/>
            </p:cNvSpPr>
            <p:nvPr/>
          </p:nvSpPr>
          <p:spPr bwMode="auto">
            <a:xfrm>
              <a:off x="5625600" y="2376674"/>
              <a:ext cx="483208" cy="352484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206" y="206"/>
                </a:cxn>
                <a:cxn ang="0">
                  <a:pos x="414" y="38"/>
                </a:cxn>
                <a:cxn ang="0">
                  <a:pos x="414" y="0"/>
                </a:cxn>
                <a:cxn ang="0">
                  <a:pos x="0" y="0"/>
                </a:cxn>
                <a:cxn ang="0">
                  <a:pos x="0" y="38"/>
                </a:cxn>
                <a:cxn ang="0">
                  <a:pos x="0" y="268"/>
                </a:cxn>
                <a:cxn ang="0">
                  <a:pos x="102" y="156"/>
                </a:cxn>
                <a:cxn ang="0">
                  <a:pos x="0" y="64"/>
                </a:cxn>
                <a:cxn ang="0">
                  <a:pos x="0" y="268"/>
                </a:cxn>
                <a:cxn ang="0">
                  <a:pos x="414" y="270"/>
                </a:cxn>
                <a:cxn ang="0">
                  <a:pos x="310" y="156"/>
                </a:cxn>
                <a:cxn ang="0">
                  <a:pos x="414" y="64"/>
                </a:cxn>
                <a:cxn ang="0">
                  <a:pos x="414" y="270"/>
                </a:cxn>
                <a:cxn ang="0">
                  <a:pos x="206" y="240"/>
                </a:cxn>
                <a:cxn ang="0">
                  <a:pos x="122" y="170"/>
                </a:cxn>
                <a:cxn ang="0">
                  <a:pos x="0" y="302"/>
                </a:cxn>
                <a:cxn ang="0">
                  <a:pos x="414" y="302"/>
                </a:cxn>
                <a:cxn ang="0">
                  <a:pos x="292" y="170"/>
                </a:cxn>
                <a:cxn ang="0">
                  <a:pos x="206" y="240"/>
                </a:cxn>
              </a:cxnLst>
              <a:rect l="0" t="0" r="r" b="b"/>
              <a:pathLst>
                <a:path w="414" h="302">
                  <a:moveTo>
                    <a:pt x="0" y="38"/>
                  </a:moveTo>
                  <a:lnTo>
                    <a:pt x="206" y="206"/>
                  </a:lnTo>
                  <a:lnTo>
                    <a:pt x="414" y="38"/>
                  </a:lnTo>
                  <a:lnTo>
                    <a:pt x="414" y="0"/>
                  </a:lnTo>
                  <a:lnTo>
                    <a:pt x="0" y="0"/>
                  </a:lnTo>
                  <a:lnTo>
                    <a:pt x="0" y="38"/>
                  </a:lnTo>
                  <a:close/>
                  <a:moveTo>
                    <a:pt x="0" y="268"/>
                  </a:moveTo>
                  <a:lnTo>
                    <a:pt x="102" y="156"/>
                  </a:lnTo>
                  <a:lnTo>
                    <a:pt x="0" y="64"/>
                  </a:lnTo>
                  <a:lnTo>
                    <a:pt x="0" y="268"/>
                  </a:lnTo>
                  <a:close/>
                  <a:moveTo>
                    <a:pt x="414" y="270"/>
                  </a:moveTo>
                  <a:lnTo>
                    <a:pt x="310" y="156"/>
                  </a:lnTo>
                  <a:lnTo>
                    <a:pt x="414" y="64"/>
                  </a:lnTo>
                  <a:lnTo>
                    <a:pt x="414" y="270"/>
                  </a:lnTo>
                  <a:close/>
                  <a:moveTo>
                    <a:pt x="206" y="240"/>
                  </a:moveTo>
                  <a:lnTo>
                    <a:pt x="122" y="170"/>
                  </a:lnTo>
                  <a:lnTo>
                    <a:pt x="0" y="302"/>
                  </a:lnTo>
                  <a:lnTo>
                    <a:pt x="414" y="302"/>
                  </a:lnTo>
                  <a:lnTo>
                    <a:pt x="292" y="170"/>
                  </a:lnTo>
                  <a:lnTo>
                    <a:pt x="206" y="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sp>
        <p:nvSpPr>
          <p:cNvPr id="38" name="文本框 8"/>
          <p:cNvSpPr txBox="1"/>
          <p:nvPr/>
        </p:nvSpPr>
        <p:spPr>
          <a:xfrm>
            <a:off x="936171" y="3727185"/>
            <a:ext cx="15784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首先我们按照编程语言分为个大类。</a:t>
            </a:r>
            <a:endParaRPr lang="en-US" altLang="zh-CN" sz="1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然后我们将爬取下来的数据针对大类进行提取分析，做词数统计，划分二级目录。</a:t>
            </a:r>
            <a:endParaRPr lang="en-US" altLang="zh-CN" sz="1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博客文章自动分类。</a:t>
            </a:r>
            <a:endParaRPr lang="zh-CN" altLang="en-US" sz="1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46615" y="3303888"/>
            <a:ext cx="902811" cy="345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b="1" dirty="0">
                <a:latin typeface="Microsoft YaHei" charset="0"/>
                <a:ea typeface="Microsoft YaHei" charset="0"/>
                <a:cs typeface="Microsoft YaHei" charset="0"/>
              </a:rPr>
              <a:t>时间成本</a:t>
            </a:r>
            <a:endParaRPr lang="en-US" altLang="zh-CN" sz="1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文本框 8"/>
          <p:cNvSpPr txBox="1"/>
          <p:nvPr/>
        </p:nvSpPr>
        <p:spPr>
          <a:xfrm>
            <a:off x="3012217" y="3742440"/>
            <a:ext cx="1578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主要针对资源丰富的 </a:t>
            </a:r>
            <a:r>
              <a:rPr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CSDN </a:t>
            </a:r>
            <a:r>
              <a:rPr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技术专题爬取数据。</a:t>
            </a:r>
            <a:endParaRPr lang="en-US" altLang="zh-CN" sz="1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atin typeface="Microsoft YaHei" charset="0"/>
                <a:ea typeface="Microsoft YaHei" charset="0"/>
                <a:cs typeface="Microsoft YaHei" charset="0"/>
              </a:rPr>
              <a:t>页面链接</a:t>
            </a:r>
            <a:r>
              <a:rPr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提取，分页文章逐一提取</a:t>
            </a:r>
            <a:endParaRPr lang="en-US" altLang="zh-CN" sz="1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atin typeface="Microsoft YaHei" charset="0"/>
                <a:ea typeface="Microsoft YaHei" charset="0"/>
                <a:cs typeface="Microsoft YaHei" charset="0"/>
              </a:rPr>
              <a:t>可爬</a:t>
            </a:r>
            <a:r>
              <a:rPr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取不同博客站点。</a:t>
            </a:r>
            <a:endParaRPr lang="zh-CN" altLang="en-US" sz="1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50025" y="3303888"/>
            <a:ext cx="902811" cy="345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b="1" dirty="0" smtClean="0">
                <a:latin typeface="Microsoft YaHei" charset="0"/>
                <a:ea typeface="Microsoft YaHei" charset="0"/>
                <a:cs typeface="Microsoft YaHei" charset="0"/>
              </a:rPr>
              <a:t>资源集中</a:t>
            </a:r>
            <a:endParaRPr lang="en-US" altLang="zh-CN" sz="1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文本框 8"/>
          <p:cNvSpPr txBox="1"/>
          <p:nvPr/>
        </p:nvSpPr>
        <p:spPr>
          <a:xfrm>
            <a:off x="5088998" y="3738457"/>
            <a:ext cx="15784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简单但精准的分类展示，朴素但简洁的文章罗列。</a:t>
            </a:r>
            <a:endParaRPr lang="en-US" altLang="zh-CN" sz="1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除了文章，没有任何广告等无关信息。</a:t>
            </a:r>
            <a:endParaRPr lang="zh-CN" altLang="en-US" sz="1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6" name="组 55"/>
          <p:cNvGrpSpPr/>
          <p:nvPr/>
        </p:nvGrpSpPr>
        <p:grpSpPr>
          <a:xfrm>
            <a:off x="1121624" y="1962257"/>
            <a:ext cx="1186979" cy="1186976"/>
            <a:chOff x="1121624" y="1962257"/>
            <a:chExt cx="1186979" cy="1186976"/>
          </a:xfrm>
        </p:grpSpPr>
        <p:sp>
          <p:nvSpPr>
            <p:cNvPr id="5" name="椭圆 4"/>
            <p:cNvSpPr/>
            <p:nvPr/>
          </p:nvSpPr>
          <p:spPr>
            <a:xfrm>
              <a:off x="1121624" y="1962257"/>
              <a:ext cx="1186979" cy="1186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9" name="Freeform 17"/>
            <p:cNvSpPr>
              <a:spLocks noEditPoints="1"/>
            </p:cNvSpPr>
            <p:nvPr/>
          </p:nvSpPr>
          <p:spPr bwMode="auto">
            <a:xfrm>
              <a:off x="1484387" y="2345053"/>
              <a:ext cx="427269" cy="421387"/>
            </a:xfrm>
            <a:custGeom>
              <a:avLst/>
              <a:gdLst/>
              <a:ahLst/>
              <a:cxnLst>
                <a:cxn ang="0">
                  <a:pos x="0" y="212"/>
                </a:cxn>
                <a:cxn ang="0">
                  <a:pos x="0" y="212"/>
                </a:cxn>
                <a:cxn ang="0">
                  <a:pos x="0" y="212"/>
                </a:cxn>
                <a:cxn ang="0">
                  <a:pos x="0" y="212"/>
                </a:cxn>
                <a:cxn ang="0">
                  <a:pos x="424" y="204"/>
                </a:cxn>
                <a:cxn ang="0">
                  <a:pos x="424" y="204"/>
                </a:cxn>
                <a:cxn ang="0">
                  <a:pos x="422" y="202"/>
                </a:cxn>
                <a:cxn ang="0">
                  <a:pos x="420" y="198"/>
                </a:cxn>
                <a:cxn ang="0">
                  <a:pos x="224" y="2"/>
                </a:cxn>
                <a:cxn ang="0">
                  <a:pos x="224" y="2"/>
                </a:cxn>
                <a:cxn ang="0">
                  <a:pos x="222" y="0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4" y="0"/>
                </a:cxn>
                <a:cxn ang="0">
                  <a:pos x="212" y="2"/>
                </a:cxn>
                <a:cxn ang="0">
                  <a:pos x="16" y="198"/>
                </a:cxn>
                <a:cxn ang="0">
                  <a:pos x="16" y="198"/>
                </a:cxn>
                <a:cxn ang="0">
                  <a:pos x="14" y="202"/>
                </a:cxn>
                <a:cxn ang="0">
                  <a:pos x="12" y="204"/>
                </a:cxn>
                <a:cxn ang="0">
                  <a:pos x="12" y="204"/>
                </a:cxn>
                <a:cxn ang="0">
                  <a:pos x="14" y="208"/>
                </a:cxn>
                <a:cxn ang="0">
                  <a:pos x="14" y="210"/>
                </a:cxn>
                <a:cxn ang="0">
                  <a:pos x="18" y="212"/>
                </a:cxn>
                <a:cxn ang="0">
                  <a:pos x="20" y="214"/>
                </a:cxn>
                <a:cxn ang="0">
                  <a:pos x="68" y="214"/>
                </a:cxn>
                <a:cxn ang="0">
                  <a:pos x="68" y="252"/>
                </a:cxn>
                <a:cxn ang="0">
                  <a:pos x="68" y="430"/>
                </a:cxn>
                <a:cxn ang="0">
                  <a:pos x="176" y="430"/>
                </a:cxn>
                <a:cxn ang="0">
                  <a:pos x="176" y="304"/>
                </a:cxn>
                <a:cxn ang="0">
                  <a:pos x="176" y="304"/>
                </a:cxn>
                <a:cxn ang="0">
                  <a:pos x="176" y="302"/>
                </a:cxn>
                <a:cxn ang="0">
                  <a:pos x="178" y="300"/>
                </a:cxn>
                <a:cxn ang="0">
                  <a:pos x="182" y="298"/>
                </a:cxn>
                <a:cxn ang="0">
                  <a:pos x="184" y="296"/>
                </a:cxn>
                <a:cxn ang="0">
                  <a:pos x="252" y="296"/>
                </a:cxn>
                <a:cxn ang="0">
                  <a:pos x="252" y="296"/>
                </a:cxn>
                <a:cxn ang="0">
                  <a:pos x="254" y="298"/>
                </a:cxn>
                <a:cxn ang="0">
                  <a:pos x="258" y="300"/>
                </a:cxn>
                <a:cxn ang="0">
                  <a:pos x="258" y="302"/>
                </a:cxn>
                <a:cxn ang="0">
                  <a:pos x="260" y="304"/>
                </a:cxn>
                <a:cxn ang="0">
                  <a:pos x="260" y="430"/>
                </a:cxn>
                <a:cxn ang="0">
                  <a:pos x="368" y="430"/>
                </a:cxn>
                <a:cxn ang="0">
                  <a:pos x="368" y="252"/>
                </a:cxn>
                <a:cxn ang="0">
                  <a:pos x="368" y="212"/>
                </a:cxn>
                <a:cxn ang="0">
                  <a:pos x="368" y="212"/>
                </a:cxn>
                <a:cxn ang="0">
                  <a:pos x="414" y="212"/>
                </a:cxn>
                <a:cxn ang="0">
                  <a:pos x="414" y="212"/>
                </a:cxn>
                <a:cxn ang="0">
                  <a:pos x="418" y="212"/>
                </a:cxn>
                <a:cxn ang="0">
                  <a:pos x="420" y="210"/>
                </a:cxn>
                <a:cxn ang="0">
                  <a:pos x="422" y="208"/>
                </a:cxn>
                <a:cxn ang="0">
                  <a:pos x="424" y="204"/>
                </a:cxn>
                <a:cxn ang="0">
                  <a:pos x="436" y="214"/>
                </a:cxn>
                <a:cxn ang="0">
                  <a:pos x="434" y="212"/>
                </a:cxn>
                <a:cxn ang="0">
                  <a:pos x="434" y="214"/>
                </a:cxn>
                <a:cxn ang="0">
                  <a:pos x="436" y="214"/>
                </a:cxn>
              </a:cxnLst>
              <a:rect l="0" t="0" r="r" b="b"/>
              <a:pathLst>
                <a:path w="436" h="430">
                  <a:moveTo>
                    <a:pt x="0" y="212"/>
                  </a:moveTo>
                  <a:lnTo>
                    <a:pt x="0" y="212"/>
                  </a:lnTo>
                  <a:lnTo>
                    <a:pt x="0" y="212"/>
                  </a:lnTo>
                  <a:lnTo>
                    <a:pt x="0" y="212"/>
                  </a:lnTo>
                  <a:close/>
                  <a:moveTo>
                    <a:pt x="424" y="204"/>
                  </a:moveTo>
                  <a:lnTo>
                    <a:pt x="424" y="204"/>
                  </a:lnTo>
                  <a:lnTo>
                    <a:pt x="422" y="202"/>
                  </a:lnTo>
                  <a:lnTo>
                    <a:pt x="420" y="198"/>
                  </a:lnTo>
                  <a:lnTo>
                    <a:pt x="224" y="2"/>
                  </a:lnTo>
                  <a:lnTo>
                    <a:pt x="224" y="2"/>
                  </a:lnTo>
                  <a:lnTo>
                    <a:pt x="222" y="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4" y="0"/>
                  </a:lnTo>
                  <a:lnTo>
                    <a:pt x="212" y="2"/>
                  </a:lnTo>
                  <a:lnTo>
                    <a:pt x="16" y="198"/>
                  </a:lnTo>
                  <a:lnTo>
                    <a:pt x="16" y="198"/>
                  </a:lnTo>
                  <a:lnTo>
                    <a:pt x="14" y="202"/>
                  </a:lnTo>
                  <a:lnTo>
                    <a:pt x="12" y="204"/>
                  </a:lnTo>
                  <a:lnTo>
                    <a:pt x="12" y="204"/>
                  </a:lnTo>
                  <a:lnTo>
                    <a:pt x="14" y="208"/>
                  </a:lnTo>
                  <a:lnTo>
                    <a:pt x="14" y="210"/>
                  </a:lnTo>
                  <a:lnTo>
                    <a:pt x="18" y="212"/>
                  </a:lnTo>
                  <a:lnTo>
                    <a:pt x="20" y="214"/>
                  </a:lnTo>
                  <a:lnTo>
                    <a:pt x="68" y="214"/>
                  </a:lnTo>
                  <a:lnTo>
                    <a:pt x="68" y="252"/>
                  </a:lnTo>
                  <a:lnTo>
                    <a:pt x="68" y="430"/>
                  </a:lnTo>
                  <a:lnTo>
                    <a:pt x="176" y="430"/>
                  </a:lnTo>
                  <a:lnTo>
                    <a:pt x="176" y="304"/>
                  </a:lnTo>
                  <a:lnTo>
                    <a:pt x="176" y="304"/>
                  </a:lnTo>
                  <a:lnTo>
                    <a:pt x="176" y="302"/>
                  </a:lnTo>
                  <a:lnTo>
                    <a:pt x="178" y="300"/>
                  </a:lnTo>
                  <a:lnTo>
                    <a:pt x="182" y="298"/>
                  </a:lnTo>
                  <a:lnTo>
                    <a:pt x="184" y="296"/>
                  </a:lnTo>
                  <a:lnTo>
                    <a:pt x="252" y="296"/>
                  </a:lnTo>
                  <a:lnTo>
                    <a:pt x="252" y="296"/>
                  </a:lnTo>
                  <a:lnTo>
                    <a:pt x="254" y="298"/>
                  </a:lnTo>
                  <a:lnTo>
                    <a:pt x="258" y="300"/>
                  </a:lnTo>
                  <a:lnTo>
                    <a:pt x="258" y="302"/>
                  </a:lnTo>
                  <a:lnTo>
                    <a:pt x="260" y="304"/>
                  </a:lnTo>
                  <a:lnTo>
                    <a:pt x="260" y="430"/>
                  </a:lnTo>
                  <a:lnTo>
                    <a:pt x="368" y="430"/>
                  </a:lnTo>
                  <a:lnTo>
                    <a:pt x="368" y="252"/>
                  </a:lnTo>
                  <a:lnTo>
                    <a:pt x="368" y="212"/>
                  </a:lnTo>
                  <a:lnTo>
                    <a:pt x="368" y="212"/>
                  </a:lnTo>
                  <a:lnTo>
                    <a:pt x="414" y="212"/>
                  </a:lnTo>
                  <a:lnTo>
                    <a:pt x="414" y="212"/>
                  </a:lnTo>
                  <a:lnTo>
                    <a:pt x="418" y="212"/>
                  </a:lnTo>
                  <a:lnTo>
                    <a:pt x="420" y="210"/>
                  </a:lnTo>
                  <a:lnTo>
                    <a:pt x="422" y="208"/>
                  </a:lnTo>
                  <a:lnTo>
                    <a:pt x="424" y="204"/>
                  </a:lnTo>
                  <a:close/>
                  <a:moveTo>
                    <a:pt x="436" y="214"/>
                  </a:moveTo>
                  <a:lnTo>
                    <a:pt x="434" y="212"/>
                  </a:lnTo>
                  <a:lnTo>
                    <a:pt x="434" y="214"/>
                  </a:lnTo>
                  <a:lnTo>
                    <a:pt x="436" y="21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u="sng"/>
            </a:p>
          </p:txBody>
        </p:sp>
      </p:grpSp>
      <p:sp>
        <p:nvSpPr>
          <p:cNvPr id="45" name="矩形 44"/>
          <p:cNvSpPr/>
          <p:nvPr/>
        </p:nvSpPr>
        <p:spPr>
          <a:xfrm>
            <a:off x="5326030" y="3305284"/>
            <a:ext cx="1082348" cy="345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b="1" dirty="0">
                <a:latin typeface="Microsoft YaHei" charset="0"/>
                <a:ea typeface="Microsoft YaHei" charset="0"/>
                <a:cs typeface="Microsoft YaHei" charset="0"/>
              </a:rPr>
              <a:t>友好</a:t>
            </a:r>
            <a:r>
              <a:rPr lang="zh-CN" altLang="en-US" sz="1400" b="1" dirty="0" smtClean="0">
                <a:latin typeface="Microsoft YaHei" charset="0"/>
                <a:ea typeface="Microsoft YaHei" charset="0"/>
                <a:cs typeface="Microsoft YaHei" charset="0"/>
              </a:rPr>
              <a:t>的界面</a:t>
            </a:r>
            <a:endParaRPr lang="en-US" altLang="zh-CN" sz="1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52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方正姚体" pitchFamily="2" charset="-122"/>
                <a:ea typeface="方正姚体" pitchFamily="2" charset="-122"/>
              </a:rPr>
              <a:t>Chapter 4	</a:t>
            </a:r>
            <a:r>
              <a:rPr kumimoji="1" lang="zh-CN" altLang="en-US" dirty="0" smtClean="0">
                <a:latin typeface="方正姚体" pitchFamily="2" charset="-122"/>
                <a:ea typeface="方正姚体" pitchFamily="2" charset="-122"/>
              </a:rPr>
              <a:t>系统特色</a:t>
            </a:r>
            <a:endParaRPr kumimoji="1"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06" name="椭圆 105"/>
          <p:cNvSpPr/>
          <p:nvPr/>
        </p:nvSpPr>
        <p:spPr>
          <a:xfrm>
            <a:off x="3931943" y="1715474"/>
            <a:ext cx="1159548" cy="11595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2800" b="1" dirty="0">
              <a:solidFill>
                <a:schemeClr val="tx1"/>
              </a:solidFill>
              <a:latin typeface="Calibri"/>
              <a:ea typeface="宋体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3976154" y="1941304"/>
            <a:ext cx="1077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000" b="1" dirty="0">
                <a:latin typeface="Calibri"/>
                <a:ea typeface="宋体"/>
              </a:rPr>
              <a:t>50%</a:t>
            </a:r>
            <a:endParaRPr lang="zh-CN" altLang="en-US" sz="4000" b="1" dirty="0">
              <a:latin typeface="Calibri"/>
              <a:ea typeface="宋体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3528439" y="2987763"/>
            <a:ext cx="1966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2800" b="1" dirty="0">
                <a:latin typeface="+mj-lt"/>
                <a:ea typeface="宋体"/>
              </a:rPr>
              <a:t>ANALYSIS</a:t>
            </a:r>
            <a:endParaRPr lang="zh-CN" altLang="en-US" sz="2800" b="1" dirty="0">
              <a:latin typeface="+mj-lt"/>
              <a:ea typeface="宋体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525134" y="3541760"/>
            <a:ext cx="2056262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1333" dirty="0" smtClean="0">
                <a:latin typeface="+mn-ea"/>
              </a:rPr>
              <a:t>分类较为复杂繁琐</a:t>
            </a:r>
            <a:endParaRPr lang="en-US" altLang="zh-CN" sz="1333" dirty="0" smtClean="0">
              <a:latin typeface="+mn-ea"/>
            </a:endParaRPr>
          </a:p>
          <a:p>
            <a:pPr defTabSz="914354">
              <a:lnSpc>
                <a:spcPct val="130000"/>
              </a:lnSpc>
            </a:pPr>
            <a:r>
              <a:rPr lang="zh-CN" altLang="en-US" sz="1333" dirty="0" smtClean="0">
                <a:latin typeface="+mn-ea"/>
              </a:rPr>
              <a:t>数据记录比较少</a:t>
            </a:r>
            <a:endParaRPr lang="en-US" altLang="zh-CN" sz="1333" dirty="0" smtClean="0">
              <a:latin typeface="+mn-ea"/>
            </a:endParaRPr>
          </a:p>
          <a:p>
            <a:pPr defTabSz="914354">
              <a:lnSpc>
                <a:spcPct val="130000"/>
              </a:lnSpc>
            </a:pPr>
            <a:r>
              <a:rPr lang="zh-CN" altLang="en-US" sz="1333" dirty="0" smtClean="0">
                <a:latin typeface="+mn-ea"/>
              </a:rPr>
              <a:t>界面不够简洁，广告多</a:t>
            </a:r>
            <a:endParaRPr lang="en-US" altLang="zh-CN" sz="1333" dirty="0" smtClean="0">
              <a:latin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9670069" y="1715474"/>
            <a:ext cx="1159548" cy="11595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2800" b="1" dirty="0">
              <a:solidFill>
                <a:schemeClr val="tx1"/>
              </a:solidFill>
              <a:latin typeface="Calibri"/>
              <a:ea typeface="宋体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9714279" y="1941304"/>
            <a:ext cx="1077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000" b="1" dirty="0">
                <a:latin typeface="Calibri"/>
                <a:ea typeface="宋体"/>
              </a:rPr>
              <a:t>80%</a:t>
            </a:r>
            <a:endParaRPr lang="zh-CN" altLang="en-US" sz="4000" b="1" dirty="0">
              <a:latin typeface="Calibri"/>
              <a:ea typeface="宋体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9266563" y="2987763"/>
            <a:ext cx="1966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2800" b="1" dirty="0">
                <a:ea typeface="宋体"/>
              </a:rPr>
              <a:t>ANALYSIS</a:t>
            </a:r>
            <a:endParaRPr lang="zh-CN" altLang="en-US" sz="2800" b="1" dirty="0">
              <a:ea typeface="宋体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322633" y="3541760"/>
            <a:ext cx="2730822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1333" dirty="0">
                <a:latin typeface="+mn-ea"/>
              </a:rPr>
              <a:t>分类</a:t>
            </a:r>
            <a:r>
              <a:rPr lang="zh-CN" altLang="en-US" sz="1333" dirty="0" smtClean="0">
                <a:latin typeface="+mn-ea"/>
              </a:rPr>
              <a:t>方式简单精准，较符合初学者</a:t>
            </a:r>
            <a:endParaRPr lang="en-US" altLang="zh-CN" sz="1333" dirty="0" smtClean="0">
              <a:latin typeface="+mn-ea"/>
            </a:endParaRPr>
          </a:p>
          <a:p>
            <a:pPr defTabSz="914354">
              <a:lnSpc>
                <a:spcPct val="130000"/>
              </a:lnSpc>
            </a:pPr>
            <a:r>
              <a:rPr lang="zh-CN" altLang="en-US" sz="1333" dirty="0" smtClean="0">
                <a:latin typeface="+mn-ea"/>
              </a:rPr>
              <a:t>简洁的界面</a:t>
            </a:r>
            <a:endParaRPr lang="en-US" altLang="zh-CN" sz="1333" dirty="0" smtClean="0">
              <a:latin typeface="+mn-ea"/>
            </a:endParaRPr>
          </a:p>
          <a:p>
            <a:pPr defTabSz="914354">
              <a:lnSpc>
                <a:spcPct val="130000"/>
              </a:lnSpc>
            </a:pPr>
            <a:r>
              <a:rPr lang="zh-CN" altLang="en-US" sz="1333" dirty="0" smtClean="0">
                <a:latin typeface="+mn-ea"/>
              </a:rPr>
              <a:t>资源的整合</a:t>
            </a:r>
            <a:endParaRPr lang="zh-CN" altLang="en-US" sz="1333" dirty="0">
              <a:latin typeface="+mn-ea"/>
            </a:endParaRPr>
          </a:p>
        </p:txBody>
      </p:sp>
      <p:cxnSp>
        <p:nvCxnSpPr>
          <p:cNvPr id="119" name="直接连接符 104"/>
          <p:cNvCxnSpPr/>
          <p:nvPr/>
        </p:nvCxnSpPr>
        <p:spPr>
          <a:xfrm>
            <a:off x="6099772" y="1562948"/>
            <a:ext cx="0" cy="368272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reeform 217"/>
          <p:cNvSpPr>
            <a:spLocks noEditPoints="1"/>
          </p:cNvSpPr>
          <p:nvPr/>
        </p:nvSpPr>
        <p:spPr bwMode="auto">
          <a:xfrm>
            <a:off x="6584795" y="2328423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5" name="Freeform 217"/>
          <p:cNvSpPr>
            <a:spLocks noEditPoints="1"/>
          </p:cNvSpPr>
          <p:nvPr/>
        </p:nvSpPr>
        <p:spPr bwMode="auto">
          <a:xfrm>
            <a:off x="7177431" y="2323736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6" name="Freeform 217"/>
          <p:cNvSpPr>
            <a:spLocks noEditPoints="1"/>
          </p:cNvSpPr>
          <p:nvPr/>
        </p:nvSpPr>
        <p:spPr bwMode="auto">
          <a:xfrm>
            <a:off x="7745832" y="2323736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7" name="Freeform 217"/>
          <p:cNvSpPr>
            <a:spLocks noEditPoints="1"/>
          </p:cNvSpPr>
          <p:nvPr/>
        </p:nvSpPr>
        <p:spPr bwMode="auto">
          <a:xfrm>
            <a:off x="8328372" y="2323736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8" name="Freeform 217"/>
          <p:cNvSpPr>
            <a:spLocks noEditPoints="1"/>
          </p:cNvSpPr>
          <p:nvPr/>
        </p:nvSpPr>
        <p:spPr bwMode="auto">
          <a:xfrm>
            <a:off x="6581727" y="2839024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9" name="Freeform 217"/>
          <p:cNvSpPr>
            <a:spLocks noEditPoints="1"/>
          </p:cNvSpPr>
          <p:nvPr/>
        </p:nvSpPr>
        <p:spPr bwMode="auto">
          <a:xfrm>
            <a:off x="7174363" y="2834337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0" name="Freeform 217"/>
          <p:cNvSpPr>
            <a:spLocks noEditPoints="1"/>
          </p:cNvSpPr>
          <p:nvPr/>
        </p:nvSpPr>
        <p:spPr bwMode="auto">
          <a:xfrm>
            <a:off x="7742764" y="2834337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1" name="Freeform 217"/>
          <p:cNvSpPr>
            <a:spLocks noEditPoints="1"/>
          </p:cNvSpPr>
          <p:nvPr/>
        </p:nvSpPr>
        <p:spPr bwMode="auto">
          <a:xfrm>
            <a:off x="8325304" y="2834337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3" name="Freeform 217"/>
          <p:cNvSpPr>
            <a:spLocks noEditPoints="1"/>
          </p:cNvSpPr>
          <p:nvPr/>
        </p:nvSpPr>
        <p:spPr bwMode="auto">
          <a:xfrm>
            <a:off x="6579927" y="3349625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4" name="Freeform 217"/>
          <p:cNvSpPr>
            <a:spLocks noEditPoints="1"/>
          </p:cNvSpPr>
          <p:nvPr/>
        </p:nvSpPr>
        <p:spPr bwMode="auto">
          <a:xfrm>
            <a:off x="7172563" y="3344939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5" name="Freeform 217"/>
          <p:cNvSpPr>
            <a:spLocks noEditPoints="1"/>
          </p:cNvSpPr>
          <p:nvPr/>
        </p:nvSpPr>
        <p:spPr bwMode="auto">
          <a:xfrm>
            <a:off x="7740964" y="3344939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6" name="Freeform 217"/>
          <p:cNvSpPr>
            <a:spLocks noEditPoints="1"/>
          </p:cNvSpPr>
          <p:nvPr/>
        </p:nvSpPr>
        <p:spPr bwMode="auto">
          <a:xfrm>
            <a:off x="8323504" y="3344939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8" name="Freeform 217"/>
          <p:cNvSpPr>
            <a:spLocks noEditPoints="1"/>
          </p:cNvSpPr>
          <p:nvPr/>
        </p:nvSpPr>
        <p:spPr bwMode="auto">
          <a:xfrm>
            <a:off x="6576859" y="3860227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9" name="Freeform 217"/>
          <p:cNvSpPr>
            <a:spLocks noEditPoints="1"/>
          </p:cNvSpPr>
          <p:nvPr/>
        </p:nvSpPr>
        <p:spPr bwMode="auto">
          <a:xfrm>
            <a:off x="7169495" y="3855540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0" name="Freeform 217"/>
          <p:cNvSpPr>
            <a:spLocks noEditPoints="1"/>
          </p:cNvSpPr>
          <p:nvPr/>
        </p:nvSpPr>
        <p:spPr bwMode="auto">
          <a:xfrm>
            <a:off x="7737896" y="3855540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1" name="Freeform 217"/>
          <p:cNvSpPr>
            <a:spLocks noEditPoints="1"/>
          </p:cNvSpPr>
          <p:nvPr/>
        </p:nvSpPr>
        <p:spPr bwMode="auto">
          <a:xfrm>
            <a:off x="8320436" y="3855540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3" name="Freeform 217"/>
          <p:cNvSpPr>
            <a:spLocks noEditPoints="1"/>
          </p:cNvSpPr>
          <p:nvPr/>
        </p:nvSpPr>
        <p:spPr bwMode="auto">
          <a:xfrm>
            <a:off x="6576859" y="4370831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4" name="Freeform 217"/>
          <p:cNvSpPr>
            <a:spLocks noEditPoints="1"/>
          </p:cNvSpPr>
          <p:nvPr/>
        </p:nvSpPr>
        <p:spPr bwMode="auto">
          <a:xfrm>
            <a:off x="7169495" y="4366144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5" name="Freeform 217"/>
          <p:cNvSpPr>
            <a:spLocks noEditPoints="1"/>
          </p:cNvSpPr>
          <p:nvPr/>
        </p:nvSpPr>
        <p:spPr bwMode="auto">
          <a:xfrm>
            <a:off x="7737896" y="4366144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6" name="Freeform 217"/>
          <p:cNvSpPr>
            <a:spLocks noEditPoints="1"/>
          </p:cNvSpPr>
          <p:nvPr/>
        </p:nvSpPr>
        <p:spPr bwMode="auto">
          <a:xfrm>
            <a:off x="8320436" y="4366144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1" name="Freeform 230"/>
          <p:cNvSpPr>
            <a:spLocks noEditPoints="1"/>
          </p:cNvSpPr>
          <p:nvPr/>
        </p:nvSpPr>
        <p:spPr bwMode="auto">
          <a:xfrm>
            <a:off x="1260567" y="2001841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2" name="Freeform 230"/>
          <p:cNvSpPr>
            <a:spLocks noEditPoints="1"/>
          </p:cNvSpPr>
          <p:nvPr/>
        </p:nvSpPr>
        <p:spPr bwMode="auto">
          <a:xfrm>
            <a:off x="1721869" y="2001841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3" name="Freeform 230"/>
          <p:cNvSpPr>
            <a:spLocks noEditPoints="1"/>
          </p:cNvSpPr>
          <p:nvPr/>
        </p:nvSpPr>
        <p:spPr bwMode="auto">
          <a:xfrm>
            <a:off x="2183171" y="2001841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4" name="Freeform 230"/>
          <p:cNvSpPr>
            <a:spLocks noEditPoints="1"/>
          </p:cNvSpPr>
          <p:nvPr/>
        </p:nvSpPr>
        <p:spPr bwMode="auto">
          <a:xfrm>
            <a:off x="2644472" y="2001841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7" name="Freeform 230"/>
          <p:cNvSpPr>
            <a:spLocks noEditPoints="1"/>
          </p:cNvSpPr>
          <p:nvPr/>
        </p:nvSpPr>
        <p:spPr bwMode="auto">
          <a:xfrm>
            <a:off x="1260565" y="2604559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8" name="Freeform 230"/>
          <p:cNvSpPr>
            <a:spLocks noEditPoints="1"/>
          </p:cNvSpPr>
          <p:nvPr/>
        </p:nvSpPr>
        <p:spPr bwMode="auto">
          <a:xfrm>
            <a:off x="1721867" y="2604559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9" name="Freeform 230"/>
          <p:cNvSpPr>
            <a:spLocks noEditPoints="1"/>
          </p:cNvSpPr>
          <p:nvPr/>
        </p:nvSpPr>
        <p:spPr bwMode="auto">
          <a:xfrm>
            <a:off x="2183169" y="2604559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0" name="Freeform 230"/>
          <p:cNvSpPr>
            <a:spLocks noEditPoints="1"/>
          </p:cNvSpPr>
          <p:nvPr/>
        </p:nvSpPr>
        <p:spPr bwMode="auto">
          <a:xfrm>
            <a:off x="2644471" y="2604559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3" name="Freeform 230"/>
          <p:cNvSpPr>
            <a:spLocks noEditPoints="1"/>
          </p:cNvSpPr>
          <p:nvPr/>
        </p:nvSpPr>
        <p:spPr bwMode="auto">
          <a:xfrm>
            <a:off x="1256807" y="3157419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4" name="Freeform 230"/>
          <p:cNvSpPr>
            <a:spLocks noEditPoints="1"/>
          </p:cNvSpPr>
          <p:nvPr/>
        </p:nvSpPr>
        <p:spPr bwMode="auto">
          <a:xfrm>
            <a:off x="1718108" y="3157419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5" name="Freeform 230"/>
          <p:cNvSpPr>
            <a:spLocks noEditPoints="1"/>
          </p:cNvSpPr>
          <p:nvPr/>
        </p:nvSpPr>
        <p:spPr bwMode="auto">
          <a:xfrm>
            <a:off x="2179409" y="3157419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6" name="Freeform 230"/>
          <p:cNvSpPr>
            <a:spLocks noEditPoints="1"/>
          </p:cNvSpPr>
          <p:nvPr/>
        </p:nvSpPr>
        <p:spPr bwMode="auto">
          <a:xfrm>
            <a:off x="2640711" y="3157419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9" name="Freeform 230"/>
          <p:cNvSpPr>
            <a:spLocks noEditPoints="1"/>
          </p:cNvSpPr>
          <p:nvPr/>
        </p:nvSpPr>
        <p:spPr bwMode="auto">
          <a:xfrm>
            <a:off x="1256805" y="3760136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0" name="Freeform 230"/>
          <p:cNvSpPr>
            <a:spLocks noEditPoints="1"/>
          </p:cNvSpPr>
          <p:nvPr/>
        </p:nvSpPr>
        <p:spPr bwMode="auto">
          <a:xfrm>
            <a:off x="1718107" y="3760136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1" name="Freeform 230"/>
          <p:cNvSpPr>
            <a:spLocks noEditPoints="1"/>
          </p:cNvSpPr>
          <p:nvPr/>
        </p:nvSpPr>
        <p:spPr bwMode="auto">
          <a:xfrm>
            <a:off x="2179408" y="3760136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2" name="Freeform 230"/>
          <p:cNvSpPr>
            <a:spLocks noEditPoints="1"/>
          </p:cNvSpPr>
          <p:nvPr/>
        </p:nvSpPr>
        <p:spPr bwMode="auto">
          <a:xfrm>
            <a:off x="2640711" y="3760136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" name="Freeform 230"/>
          <p:cNvSpPr>
            <a:spLocks noEditPoints="1"/>
          </p:cNvSpPr>
          <p:nvPr/>
        </p:nvSpPr>
        <p:spPr bwMode="auto">
          <a:xfrm>
            <a:off x="1256805" y="4362433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3" name="Freeform 230"/>
          <p:cNvSpPr>
            <a:spLocks noEditPoints="1"/>
          </p:cNvSpPr>
          <p:nvPr/>
        </p:nvSpPr>
        <p:spPr bwMode="auto">
          <a:xfrm>
            <a:off x="1718107" y="4362433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4" name="Freeform 230"/>
          <p:cNvSpPr>
            <a:spLocks noEditPoints="1"/>
          </p:cNvSpPr>
          <p:nvPr/>
        </p:nvSpPr>
        <p:spPr bwMode="auto">
          <a:xfrm>
            <a:off x="2179408" y="4362433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5" name="Freeform 230"/>
          <p:cNvSpPr>
            <a:spLocks noEditPoints="1"/>
          </p:cNvSpPr>
          <p:nvPr/>
        </p:nvSpPr>
        <p:spPr bwMode="auto">
          <a:xfrm>
            <a:off x="2640711" y="4362433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62839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方正姚体" pitchFamily="2" charset="-122"/>
                <a:ea typeface="方正姚体" pitchFamily="2" charset="-122"/>
              </a:rPr>
              <a:t>Chapter 5	</a:t>
            </a:r>
            <a:r>
              <a:rPr kumimoji="1" lang="zh-CN" altLang="en-US" dirty="0" smtClean="0">
                <a:latin typeface="方正姚体" pitchFamily="2" charset="-122"/>
                <a:ea typeface="方正姚体" pitchFamily="2" charset="-122"/>
              </a:rPr>
              <a:t>技术及架构</a:t>
            </a:r>
            <a:endParaRPr kumimoji="1"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193159" y="1962785"/>
            <a:ext cx="3285561" cy="49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1067" dirty="0" smtClean="0"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r>
              <a:rPr lang="zh-CN" altLang="en-US" sz="1067" dirty="0">
                <a:latin typeface="Microsoft YaHei" charset="0"/>
                <a:ea typeface="Microsoft YaHei" charset="0"/>
                <a:cs typeface="Microsoft YaHei" charset="0"/>
              </a:rPr>
              <a:t>网络</a:t>
            </a:r>
            <a:r>
              <a:rPr lang="zh-CN" altLang="en-US" sz="1067" dirty="0" smtClean="0">
                <a:latin typeface="Microsoft YaHei" charset="0"/>
                <a:ea typeface="Microsoft YaHei" charset="0"/>
                <a:cs typeface="Microsoft YaHei" charset="0"/>
              </a:rPr>
              <a:t>中博客站点爬取博客信息</a:t>
            </a:r>
            <a:endParaRPr lang="en-US" altLang="zh-CN" sz="1067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1067" dirty="0">
                <a:latin typeface="Microsoft YaHei" charset="0"/>
                <a:ea typeface="Microsoft YaHei" charset="0"/>
                <a:cs typeface="Microsoft YaHei" charset="0"/>
              </a:rPr>
              <a:t>并</a:t>
            </a:r>
            <a:r>
              <a:rPr lang="zh-CN" altLang="en-US" sz="1067" dirty="0" smtClean="0">
                <a:latin typeface="Microsoft YaHei" charset="0"/>
                <a:ea typeface="Microsoft YaHei" charset="0"/>
                <a:cs typeface="Microsoft YaHei" charset="0"/>
              </a:rPr>
              <a:t>将所需数据元素提取</a:t>
            </a:r>
            <a:endParaRPr lang="zh-CN" altLang="en-US" sz="1067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7716755" y="2100127"/>
            <a:ext cx="328979" cy="275211"/>
            <a:chOff x="6235762" y="3175631"/>
            <a:chExt cx="728369" cy="609323"/>
          </a:xfrm>
          <a:solidFill>
            <a:schemeClr val="accent2"/>
          </a:solidFill>
        </p:grpSpPr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6235762" y="3175631"/>
              <a:ext cx="728369" cy="241223"/>
            </a:xfrm>
            <a:custGeom>
              <a:avLst/>
              <a:gdLst>
                <a:gd name="T0" fmla="*/ 628 w 930"/>
                <a:gd name="T1" fmla="*/ 118 h 308"/>
                <a:gd name="T2" fmla="*/ 628 w 930"/>
                <a:gd name="T3" fmla="*/ 0 h 308"/>
                <a:gd name="T4" fmla="*/ 302 w 930"/>
                <a:gd name="T5" fmla="*/ 0 h 308"/>
                <a:gd name="T6" fmla="*/ 302 w 930"/>
                <a:gd name="T7" fmla="*/ 118 h 308"/>
                <a:gd name="T8" fmla="*/ 0 w 930"/>
                <a:gd name="T9" fmla="*/ 118 h 308"/>
                <a:gd name="T10" fmla="*/ 0 w 930"/>
                <a:gd name="T11" fmla="*/ 308 h 308"/>
                <a:gd name="T12" fmla="*/ 930 w 930"/>
                <a:gd name="T13" fmla="*/ 308 h 308"/>
                <a:gd name="T14" fmla="*/ 930 w 930"/>
                <a:gd name="T15" fmla="*/ 118 h 308"/>
                <a:gd name="T16" fmla="*/ 628 w 930"/>
                <a:gd name="T17" fmla="*/ 118 h 308"/>
                <a:gd name="T18" fmla="*/ 590 w 930"/>
                <a:gd name="T19" fmla="*/ 116 h 308"/>
                <a:gd name="T20" fmla="*/ 342 w 930"/>
                <a:gd name="T21" fmla="*/ 116 h 308"/>
                <a:gd name="T22" fmla="*/ 342 w 930"/>
                <a:gd name="T23" fmla="*/ 32 h 308"/>
                <a:gd name="T24" fmla="*/ 590 w 930"/>
                <a:gd name="T25" fmla="*/ 32 h 308"/>
                <a:gd name="T26" fmla="*/ 590 w 930"/>
                <a:gd name="T27" fmla="*/ 11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0" h="308">
                  <a:moveTo>
                    <a:pt x="628" y="118"/>
                  </a:moveTo>
                  <a:lnTo>
                    <a:pt x="628" y="0"/>
                  </a:lnTo>
                  <a:lnTo>
                    <a:pt x="302" y="0"/>
                  </a:lnTo>
                  <a:lnTo>
                    <a:pt x="302" y="118"/>
                  </a:lnTo>
                  <a:lnTo>
                    <a:pt x="0" y="118"/>
                  </a:lnTo>
                  <a:lnTo>
                    <a:pt x="0" y="308"/>
                  </a:lnTo>
                  <a:lnTo>
                    <a:pt x="930" y="308"/>
                  </a:lnTo>
                  <a:lnTo>
                    <a:pt x="930" y="118"/>
                  </a:lnTo>
                  <a:lnTo>
                    <a:pt x="628" y="118"/>
                  </a:lnTo>
                  <a:close/>
                  <a:moveTo>
                    <a:pt x="590" y="116"/>
                  </a:moveTo>
                  <a:lnTo>
                    <a:pt x="342" y="116"/>
                  </a:lnTo>
                  <a:lnTo>
                    <a:pt x="342" y="32"/>
                  </a:lnTo>
                  <a:lnTo>
                    <a:pt x="590" y="32"/>
                  </a:lnTo>
                  <a:lnTo>
                    <a:pt x="59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6235762" y="3445049"/>
              <a:ext cx="728369" cy="339905"/>
            </a:xfrm>
            <a:custGeom>
              <a:avLst/>
              <a:gdLst>
                <a:gd name="T0" fmla="*/ 750 w 930"/>
                <a:gd name="T1" fmla="*/ 88 h 434"/>
                <a:gd name="T2" fmla="*/ 666 w 930"/>
                <a:gd name="T3" fmla="*/ 88 h 434"/>
                <a:gd name="T4" fmla="*/ 666 w 930"/>
                <a:gd name="T5" fmla="*/ 0 h 434"/>
                <a:gd name="T6" fmla="*/ 256 w 930"/>
                <a:gd name="T7" fmla="*/ 0 h 434"/>
                <a:gd name="T8" fmla="*/ 256 w 930"/>
                <a:gd name="T9" fmla="*/ 88 h 434"/>
                <a:gd name="T10" fmla="*/ 172 w 930"/>
                <a:gd name="T11" fmla="*/ 88 h 434"/>
                <a:gd name="T12" fmla="*/ 172 w 930"/>
                <a:gd name="T13" fmla="*/ 0 h 434"/>
                <a:gd name="T14" fmla="*/ 0 w 930"/>
                <a:gd name="T15" fmla="*/ 0 h 434"/>
                <a:gd name="T16" fmla="*/ 0 w 930"/>
                <a:gd name="T17" fmla="*/ 434 h 434"/>
                <a:gd name="T18" fmla="*/ 930 w 930"/>
                <a:gd name="T19" fmla="*/ 434 h 434"/>
                <a:gd name="T20" fmla="*/ 930 w 930"/>
                <a:gd name="T21" fmla="*/ 0 h 434"/>
                <a:gd name="T22" fmla="*/ 750 w 930"/>
                <a:gd name="T23" fmla="*/ 0 h 434"/>
                <a:gd name="T24" fmla="*/ 750 w 930"/>
                <a:gd name="T25" fmla="*/ 8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0" h="434">
                  <a:moveTo>
                    <a:pt x="750" y="88"/>
                  </a:moveTo>
                  <a:lnTo>
                    <a:pt x="666" y="88"/>
                  </a:lnTo>
                  <a:lnTo>
                    <a:pt x="666" y="0"/>
                  </a:lnTo>
                  <a:lnTo>
                    <a:pt x="256" y="0"/>
                  </a:lnTo>
                  <a:lnTo>
                    <a:pt x="256" y="88"/>
                  </a:lnTo>
                  <a:lnTo>
                    <a:pt x="172" y="88"/>
                  </a:lnTo>
                  <a:lnTo>
                    <a:pt x="172" y="0"/>
                  </a:lnTo>
                  <a:lnTo>
                    <a:pt x="0" y="0"/>
                  </a:lnTo>
                  <a:lnTo>
                    <a:pt x="0" y="434"/>
                  </a:lnTo>
                  <a:lnTo>
                    <a:pt x="930" y="434"/>
                  </a:lnTo>
                  <a:lnTo>
                    <a:pt x="930" y="0"/>
                  </a:lnTo>
                  <a:lnTo>
                    <a:pt x="750" y="0"/>
                  </a:lnTo>
                  <a:lnTo>
                    <a:pt x="75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8193159" y="2659971"/>
            <a:ext cx="3285561" cy="49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1067" dirty="0" smtClean="0">
                <a:latin typeface="Microsoft YaHei" charset="0"/>
                <a:ea typeface="Microsoft YaHei" charset="0"/>
                <a:cs typeface="Microsoft YaHei" charset="0"/>
              </a:rPr>
              <a:t>根据原始数据统计词频建立分类</a:t>
            </a:r>
            <a:endParaRPr lang="en-US" altLang="zh-CN" sz="1067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1067" dirty="0">
                <a:latin typeface="Microsoft YaHei" charset="0"/>
                <a:ea typeface="Microsoft YaHei" charset="0"/>
                <a:cs typeface="Microsoft YaHei" charset="0"/>
              </a:rPr>
              <a:t>将</a:t>
            </a:r>
            <a:r>
              <a:rPr lang="zh-CN" altLang="en-US" sz="1067" dirty="0" smtClean="0">
                <a:latin typeface="Microsoft YaHei" charset="0"/>
                <a:ea typeface="Microsoft YaHei" charset="0"/>
                <a:cs typeface="Microsoft YaHei" charset="0"/>
              </a:rPr>
              <a:t>数据分类存储</a:t>
            </a:r>
            <a:endParaRPr lang="zh-CN" altLang="en-US" sz="1067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46" name="组 45"/>
          <p:cNvGrpSpPr/>
          <p:nvPr/>
        </p:nvGrpSpPr>
        <p:grpSpPr>
          <a:xfrm>
            <a:off x="7716755" y="2797313"/>
            <a:ext cx="328979" cy="275211"/>
            <a:chOff x="6235762" y="3175631"/>
            <a:chExt cx="728369" cy="609323"/>
          </a:xfrm>
          <a:solidFill>
            <a:schemeClr val="accent2"/>
          </a:solidFill>
        </p:grpSpPr>
        <p:sp>
          <p:nvSpPr>
            <p:cNvPr id="47" name="Freeform 12"/>
            <p:cNvSpPr>
              <a:spLocks noEditPoints="1"/>
            </p:cNvSpPr>
            <p:nvPr/>
          </p:nvSpPr>
          <p:spPr bwMode="auto">
            <a:xfrm>
              <a:off x="6235762" y="3175631"/>
              <a:ext cx="728369" cy="241223"/>
            </a:xfrm>
            <a:custGeom>
              <a:avLst/>
              <a:gdLst>
                <a:gd name="T0" fmla="*/ 628 w 930"/>
                <a:gd name="T1" fmla="*/ 118 h 308"/>
                <a:gd name="T2" fmla="*/ 628 w 930"/>
                <a:gd name="T3" fmla="*/ 0 h 308"/>
                <a:gd name="T4" fmla="*/ 302 w 930"/>
                <a:gd name="T5" fmla="*/ 0 h 308"/>
                <a:gd name="T6" fmla="*/ 302 w 930"/>
                <a:gd name="T7" fmla="*/ 118 h 308"/>
                <a:gd name="T8" fmla="*/ 0 w 930"/>
                <a:gd name="T9" fmla="*/ 118 h 308"/>
                <a:gd name="T10" fmla="*/ 0 w 930"/>
                <a:gd name="T11" fmla="*/ 308 h 308"/>
                <a:gd name="T12" fmla="*/ 930 w 930"/>
                <a:gd name="T13" fmla="*/ 308 h 308"/>
                <a:gd name="T14" fmla="*/ 930 w 930"/>
                <a:gd name="T15" fmla="*/ 118 h 308"/>
                <a:gd name="T16" fmla="*/ 628 w 930"/>
                <a:gd name="T17" fmla="*/ 118 h 308"/>
                <a:gd name="T18" fmla="*/ 590 w 930"/>
                <a:gd name="T19" fmla="*/ 116 h 308"/>
                <a:gd name="T20" fmla="*/ 342 w 930"/>
                <a:gd name="T21" fmla="*/ 116 h 308"/>
                <a:gd name="T22" fmla="*/ 342 w 930"/>
                <a:gd name="T23" fmla="*/ 32 h 308"/>
                <a:gd name="T24" fmla="*/ 590 w 930"/>
                <a:gd name="T25" fmla="*/ 32 h 308"/>
                <a:gd name="T26" fmla="*/ 590 w 930"/>
                <a:gd name="T27" fmla="*/ 11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0" h="308">
                  <a:moveTo>
                    <a:pt x="628" y="118"/>
                  </a:moveTo>
                  <a:lnTo>
                    <a:pt x="628" y="0"/>
                  </a:lnTo>
                  <a:lnTo>
                    <a:pt x="302" y="0"/>
                  </a:lnTo>
                  <a:lnTo>
                    <a:pt x="302" y="118"/>
                  </a:lnTo>
                  <a:lnTo>
                    <a:pt x="0" y="118"/>
                  </a:lnTo>
                  <a:lnTo>
                    <a:pt x="0" y="308"/>
                  </a:lnTo>
                  <a:lnTo>
                    <a:pt x="930" y="308"/>
                  </a:lnTo>
                  <a:lnTo>
                    <a:pt x="930" y="118"/>
                  </a:lnTo>
                  <a:lnTo>
                    <a:pt x="628" y="118"/>
                  </a:lnTo>
                  <a:close/>
                  <a:moveTo>
                    <a:pt x="590" y="116"/>
                  </a:moveTo>
                  <a:lnTo>
                    <a:pt x="342" y="116"/>
                  </a:lnTo>
                  <a:lnTo>
                    <a:pt x="342" y="32"/>
                  </a:lnTo>
                  <a:lnTo>
                    <a:pt x="590" y="32"/>
                  </a:lnTo>
                  <a:lnTo>
                    <a:pt x="59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6235762" y="3445049"/>
              <a:ext cx="728369" cy="339905"/>
            </a:xfrm>
            <a:custGeom>
              <a:avLst/>
              <a:gdLst>
                <a:gd name="T0" fmla="*/ 750 w 930"/>
                <a:gd name="T1" fmla="*/ 88 h 434"/>
                <a:gd name="T2" fmla="*/ 666 w 930"/>
                <a:gd name="T3" fmla="*/ 88 h 434"/>
                <a:gd name="T4" fmla="*/ 666 w 930"/>
                <a:gd name="T5" fmla="*/ 0 h 434"/>
                <a:gd name="T6" fmla="*/ 256 w 930"/>
                <a:gd name="T7" fmla="*/ 0 h 434"/>
                <a:gd name="T8" fmla="*/ 256 w 930"/>
                <a:gd name="T9" fmla="*/ 88 h 434"/>
                <a:gd name="T10" fmla="*/ 172 w 930"/>
                <a:gd name="T11" fmla="*/ 88 h 434"/>
                <a:gd name="T12" fmla="*/ 172 w 930"/>
                <a:gd name="T13" fmla="*/ 0 h 434"/>
                <a:gd name="T14" fmla="*/ 0 w 930"/>
                <a:gd name="T15" fmla="*/ 0 h 434"/>
                <a:gd name="T16" fmla="*/ 0 w 930"/>
                <a:gd name="T17" fmla="*/ 434 h 434"/>
                <a:gd name="T18" fmla="*/ 930 w 930"/>
                <a:gd name="T19" fmla="*/ 434 h 434"/>
                <a:gd name="T20" fmla="*/ 930 w 930"/>
                <a:gd name="T21" fmla="*/ 0 h 434"/>
                <a:gd name="T22" fmla="*/ 750 w 930"/>
                <a:gd name="T23" fmla="*/ 0 h 434"/>
                <a:gd name="T24" fmla="*/ 750 w 930"/>
                <a:gd name="T25" fmla="*/ 8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0" h="434">
                  <a:moveTo>
                    <a:pt x="750" y="88"/>
                  </a:moveTo>
                  <a:lnTo>
                    <a:pt x="666" y="88"/>
                  </a:lnTo>
                  <a:lnTo>
                    <a:pt x="666" y="0"/>
                  </a:lnTo>
                  <a:lnTo>
                    <a:pt x="256" y="0"/>
                  </a:lnTo>
                  <a:lnTo>
                    <a:pt x="256" y="88"/>
                  </a:lnTo>
                  <a:lnTo>
                    <a:pt x="172" y="88"/>
                  </a:lnTo>
                  <a:lnTo>
                    <a:pt x="172" y="0"/>
                  </a:lnTo>
                  <a:lnTo>
                    <a:pt x="0" y="0"/>
                  </a:lnTo>
                  <a:lnTo>
                    <a:pt x="0" y="434"/>
                  </a:lnTo>
                  <a:lnTo>
                    <a:pt x="930" y="434"/>
                  </a:lnTo>
                  <a:lnTo>
                    <a:pt x="930" y="0"/>
                  </a:lnTo>
                  <a:lnTo>
                    <a:pt x="750" y="0"/>
                  </a:lnTo>
                  <a:lnTo>
                    <a:pt x="75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8193159" y="3357158"/>
            <a:ext cx="3285561" cy="49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1067" dirty="0" smtClean="0">
                <a:latin typeface="Microsoft YaHei" charset="0"/>
                <a:ea typeface="Microsoft YaHei" charset="0"/>
                <a:cs typeface="Microsoft YaHei" charset="0"/>
              </a:rPr>
              <a:t>用户进入网站浏览分类</a:t>
            </a:r>
            <a:endParaRPr lang="en-US" altLang="zh-CN" sz="1067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1067" dirty="0">
                <a:latin typeface="Microsoft YaHei" charset="0"/>
                <a:ea typeface="Microsoft YaHei" charset="0"/>
                <a:cs typeface="Microsoft YaHei" charset="0"/>
              </a:rPr>
              <a:t>选择</a:t>
            </a:r>
            <a:r>
              <a:rPr lang="zh-CN" altLang="en-US" sz="1067" dirty="0" smtClean="0">
                <a:latin typeface="Microsoft YaHei" charset="0"/>
                <a:ea typeface="Microsoft YaHei" charset="0"/>
                <a:cs typeface="Microsoft YaHei" charset="0"/>
              </a:rPr>
              <a:t>分类或文章点击发出请求</a:t>
            </a:r>
            <a:endParaRPr lang="en-US" altLang="zh-CN" sz="1067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1" name="组 50"/>
          <p:cNvGrpSpPr/>
          <p:nvPr/>
        </p:nvGrpSpPr>
        <p:grpSpPr>
          <a:xfrm>
            <a:off x="7716755" y="3494500"/>
            <a:ext cx="328979" cy="275211"/>
            <a:chOff x="6235762" y="3175631"/>
            <a:chExt cx="728369" cy="609323"/>
          </a:xfrm>
          <a:solidFill>
            <a:schemeClr val="accent2"/>
          </a:solidFill>
        </p:grpSpPr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6235762" y="3175631"/>
              <a:ext cx="728369" cy="241223"/>
            </a:xfrm>
            <a:custGeom>
              <a:avLst/>
              <a:gdLst>
                <a:gd name="T0" fmla="*/ 628 w 930"/>
                <a:gd name="T1" fmla="*/ 118 h 308"/>
                <a:gd name="T2" fmla="*/ 628 w 930"/>
                <a:gd name="T3" fmla="*/ 0 h 308"/>
                <a:gd name="T4" fmla="*/ 302 w 930"/>
                <a:gd name="T5" fmla="*/ 0 h 308"/>
                <a:gd name="T6" fmla="*/ 302 w 930"/>
                <a:gd name="T7" fmla="*/ 118 h 308"/>
                <a:gd name="T8" fmla="*/ 0 w 930"/>
                <a:gd name="T9" fmla="*/ 118 h 308"/>
                <a:gd name="T10" fmla="*/ 0 w 930"/>
                <a:gd name="T11" fmla="*/ 308 h 308"/>
                <a:gd name="T12" fmla="*/ 930 w 930"/>
                <a:gd name="T13" fmla="*/ 308 h 308"/>
                <a:gd name="T14" fmla="*/ 930 w 930"/>
                <a:gd name="T15" fmla="*/ 118 h 308"/>
                <a:gd name="T16" fmla="*/ 628 w 930"/>
                <a:gd name="T17" fmla="*/ 118 h 308"/>
                <a:gd name="T18" fmla="*/ 590 w 930"/>
                <a:gd name="T19" fmla="*/ 116 h 308"/>
                <a:gd name="T20" fmla="*/ 342 w 930"/>
                <a:gd name="T21" fmla="*/ 116 h 308"/>
                <a:gd name="T22" fmla="*/ 342 w 930"/>
                <a:gd name="T23" fmla="*/ 32 h 308"/>
                <a:gd name="T24" fmla="*/ 590 w 930"/>
                <a:gd name="T25" fmla="*/ 32 h 308"/>
                <a:gd name="T26" fmla="*/ 590 w 930"/>
                <a:gd name="T27" fmla="*/ 11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0" h="308">
                  <a:moveTo>
                    <a:pt x="628" y="118"/>
                  </a:moveTo>
                  <a:lnTo>
                    <a:pt x="628" y="0"/>
                  </a:lnTo>
                  <a:lnTo>
                    <a:pt x="302" y="0"/>
                  </a:lnTo>
                  <a:lnTo>
                    <a:pt x="302" y="118"/>
                  </a:lnTo>
                  <a:lnTo>
                    <a:pt x="0" y="118"/>
                  </a:lnTo>
                  <a:lnTo>
                    <a:pt x="0" y="308"/>
                  </a:lnTo>
                  <a:lnTo>
                    <a:pt x="930" y="308"/>
                  </a:lnTo>
                  <a:lnTo>
                    <a:pt x="930" y="118"/>
                  </a:lnTo>
                  <a:lnTo>
                    <a:pt x="628" y="118"/>
                  </a:lnTo>
                  <a:close/>
                  <a:moveTo>
                    <a:pt x="590" y="116"/>
                  </a:moveTo>
                  <a:lnTo>
                    <a:pt x="342" y="116"/>
                  </a:lnTo>
                  <a:lnTo>
                    <a:pt x="342" y="32"/>
                  </a:lnTo>
                  <a:lnTo>
                    <a:pt x="590" y="32"/>
                  </a:lnTo>
                  <a:lnTo>
                    <a:pt x="59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6235762" y="3445049"/>
              <a:ext cx="728369" cy="339905"/>
            </a:xfrm>
            <a:custGeom>
              <a:avLst/>
              <a:gdLst>
                <a:gd name="T0" fmla="*/ 750 w 930"/>
                <a:gd name="T1" fmla="*/ 88 h 434"/>
                <a:gd name="T2" fmla="*/ 666 w 930"/>
                <a:gd name="T3" fmla="*/ 88 h 434"/>
                <a:gd name="T4" fmla="*/ 666 w 930"/>
                <a:gd name="T5" fmla="*/ 0 h 434"/>
                <a:gd name="T6" fmla="*/ 256 w 930"/>
                <a:gd name="T7" fmla="*/ 0 h 434"/>
                <a:gd name="T8" fmla="*/ 256 w 930"/>
                <a:gd name="T9" fmla="*/ 88 h 434"/>
                <a:gd name="T10" fmla="*/ 172 w 930"/>
                <a:gd name="T11" fmla="*/ 88 h 434"/>
                <a:gd name="T12" fmla="*/ 172 w 930"/>
                <a:gd name="T13" fmla="*/ 0 h 434"/>
                <a:gd name="T14" fmla="*/ 0 w 930"/>
                <a:gd name="T15" fmla="*/ 0 h 434"/>
                <a:gd name="T16" fmla="*/ 0 w 930"/>
                <a:gd name="T17" fmla="*/ 434 h 434"/>
                <a:gd name="T18" fmla="*/ 930 w 930"/>
                <a:gd name="T19" fmla="*/ 434 h 434"/>
                <a:gd name="T20" fmla="*/ 930 w 930"/>
                <a:gd name="T21" fmla="*/ 0 h 434"/>
                <a:gd name="T22" fmla="*/ 750 w 930"/>
                <a:gd name="T23" fmla="*/ 0 h 434"/>
                <a:gd name="T24" fmla="*/ 750 w 930"/>
                <a:gd name="T25" fmla="*/ 8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0" h="434">
                  <a:moveTo>
                    <a:pt x="750" y="88"/>
                  </a:moveTo>
                  <a:lnTo>
                    <a:pt x="666" y="88"/>
                  </a:lnTo>
                  <a:lnTo>
                    <a:pt x="666" y="0"/>
                  </a:lnTo>
                  <a:lnTo>
                    <a:pt x="256" y="0"/>
                  </a:lnTo>
                  <a:lnTo>
                    <a:pt x="256" y="88"/>
                  </a:lnTo>
                  <a:lnTo>
                    <a:pt x="172" y="88"/>
                  </a:lnTo>
                  <a:lnTo>
                    <a:pt x="172" y="0"/>
                  </a:lnTo>
                  <a:lnTo>
                    <a:pt x="0" y="0"/>
                  </a:lnTo>
                  <a:lnTo>
                    <a:pt x="0" y="434"/>
                  </a:lnTo>
                  <a:lnTo>
                    <a:pt x="930" y="434"/>
                  </a:lnTo>
                  <a:lnTo>
                    <a:pt x="930" y="0"/>
                  </a:lnTo>
                  <a:lnTo>
                    <a:pt x="750" y="0"/>
                  </a:lnTo>
                  <a:lnTo>
                    <a:pt x="75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8193159" y="4054345"/>
            <a:ext cx="3285561" cy="49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1067" dirty="0" smtClean="0">
                <a:latin typeface="Microsoft YaHei" charset="0"/>
                <a:ea typeface="Microsoft YaHei" charset="0"/>
                <a:cs typeface="Microsoft YaHei" charset="0"/>
              </a:rPr>
              <a:t>获取用户请求查询数据</a:t>
            </a:r>
            <a:endParaRPr lang="en-US" altLang="zh-CN" sz="1067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1067" dirty="0" smtClean="0">
                <a:latin typeface="Microsoft YaHei" charset="0"/>
                <a:ea typeface="Microsoft YaHei" charset="0"/>
                <a:cs typeface="Microsoft YaHei" charset="0"/>
              </a:rPr>
              <a:t>获取数据并渲染页面返回给用户</a:t>
            </a:r>
            <a:endParaRPr lang="zh-CN" altLang="en-US" sz="1067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6" name="组 55"/>
          <p:cNvGrpSpPr/>
          <p:nvPr/>
        </p:nvGrpSpPr>
        <p:grpSpPr>
          <a:xfrm>
            <a:off x="7716755" y="4191687"/>
            <a:ext cx="328979" cy="275211"/>
            <a:chOff x="6235762" y="3175631"/>
            <a:chExt cx="728369" cy="609323"/>
          </a:xfrm>
          <a:solidFill>
            <a:schemeClr val="accent2"/>
          </a:solidFill>
        </p:grpSpPr>
        <p:sp>
          <p:nvSpPr>
            <p:cNvPr id="57" name="Freeform 12"/>
            <p:cNvSpPr>
              <a:spLocks noEditPoints="1"/>
            </p:cNvSpPr>
            <p:nvPr/>
          </p:nvSpPr>
          <p:spPr bwMode="auto">
            <a:xfrm>
              <a:off x="6235762" y="3175631"/>
              <a:ext cx="728369" cy="241223"/>
            </a:xfrm>
            <a:custGeom>
              <a:avLst/>
              <a:gdLst>
                <a:gd name="T0" fmla="*/ 628 w 930"/>
                <a:gd name="T1" fmla="*/ 118 h 308"/>
                <a:gd name="T2" fmla="*/ 628 w 930"/>
                <a:gd name="T3" fmla="*/ 0 h 308"/>
                <a:gd name="T4" fmla="*/ 302 w 930"/>
                <a:gd name="T5" fmla="*/ 0 h 308"/>
                <a:gd name="T6" fmla="*/ 302 w 930"/>
                <a:gd name="T7" fmla="*/ 118 h 308"/>
                <a:gd name="T8" fmla="*/ 0 w 930"/>
                <a:gd name="T9" fmla="*/ 118 h 308"/>
                <a:gd name="T10" fmla="*/ 0 w 930"/>
                <a:gd name="T11" fmla="*/ 308 h 308"/>
                <a:gd name="T12" fmla="*/ 930 w 930"/>
                <a:gd name="T13" fmla="*/ 308 h 308"/>
                <a:gd name="T14" fmla="*/ 930 w 930"/>
                <a:gd name="T15" fmla="*/ 118 h 308"/>
                <a:gd name="T16" fmla="*/ 628 w 930"/>
                <a:gd name="T17" fmla="*/ 118 h 308"/>
                <a:gd name="T18" fmla="*/ 590 w 930"/>
                <a:gd name="T19" fmla="*/ 116 h 308"/>
                <a:gd name="T20" fmla="*/ 342 w 930"/>
                <a:gd name="T21" fmla="*/ 116 h 308"/>
                <a:gd name="T22" fmla="*/ 342 w 930"/>
                <a:gd name="T23" fmla="*/ 32 h 308"/>
                <a:gd name="T24" fmla="*/ 590 w 930"/>
                <a:gd name="T25" fmla="*/ 32 h 308"/>
                <a:gd name="T26" fmla="*/ 590 w 930"/>
                <a:gd name="T27" fmla="*/ 11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0" h="308">
                  <a:moveTo>
                    <a:pt x="628" y="118"/>
                  </a:moveTo>
                  <a:lnTo>
                    <a:pt x="628" y="0"/>
                  </a:lnTo>
                  <a:lnTo>
                    <a:pt x="302" y="0"/>
                  </a:lnTo>
                  <a:lnTo>
                    <a:pt x="302" y="118"/>
                  </a:lnTo>
                  <a:lnTo>
                    <a:pt x="0" y="118"/>
                  </a:lnTo>
                  <a:lnTo>
                    <a:pt x="0" y="308"/>
                  </a:lnTo>
                  <a:lnTo>
                    <a:pt x="930" y="308"/>
                  </a:lnTo>
                  <a:lnTo>
                    <a:pt x="930" y="118"/>
                  </a:lnTo>
                  <a:lnTo>
                    <a:pt x="628" y="118"/>
                  </a:lnTo>
                  <a:close/>
                  <a:moveTo>
                    <a:pt x="590" y="116"/>
                  </a:moveTo>
                  <a:lnTo>
                    <a:pt x="342" y="116"/>
                  </a:lnTo>
                  <a:lnTo>
                    <a:pt x="342" y="32"/>
                  </a:lnTo>
                  <a:lnTo>
                    <a:pt x="590" y="32"/>
                  </a:lnTo>
                  <a:lnTo>
                    <a:pt x="59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6235762" y="3445049"/>
              <a:ext cx="728369" cy="339905"/>
            </a:xfrm>
            <a:custGeom>
              <a:avLst/>
              <a:gdLst>
                <a:gd name="T0" fmla="*/ 750 w 930"/>
                <a:gd name="T1" fmla="*/ 88 h 434"/>
                <a:gd name="T2" fmla="*/ 666 w 930"/>
                <a:gd name="T3" fmla="*/ 88 h 434"/>
                <a:gd name="T4" fmla="*/ 666 w 930"/>
                <a:gd name="T5" fmla="*/ 0 h 434"/>
                <a:gd name="T6" fmla="*/ 256 w 930"/>
                <a:gd name="T7" fmla="*/ 0 h 434"/>
                <a:gd name="T8" fmla="*/ 256 w 930"/>
                <a:gd name="T9" fmla="*/ 88 h 434"/>
                <a:gd name="T10" fmla="*/ 172 w 930"/>
                <a:gd name="T11" fmla="*/ 88 h 434"/>
                <a:gd name="T12" fmla="*/ 172 w 930"/>
                <a:gd name="T13" fmla="*/ 0 h 434"/>
                <a:gd name="T14" fmla="*/ 0 w 930"/>
                <a:gd name="T15" fmla="*/ 0 h 434"/>
                <a:gd name="T16" fmla="*/ 0 w 930"/>
                <a:gd name="T17" fmla="*/ 434 h 434"/>
                <a:gd name="T18" fmla="*/ 930 w 930"/>
                <a:gd name="T19" fmla="*/ 434 h 434"/>
                <a:gd name="T20" fmla="*/ 930 w 930"/>
                <a:gd name="T21" fmla="*/ 0 h 434"/>
                <a:gd name="T22" fmla="*/ 750 w 930"/>
                <a:gd name="T23" fmla="*/ 0 h 434"/>
                <a:gd name="T24" fmla="*/ 750 w 930"/>
                <a:gd name="T25" fmla="*/ 8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0" h="434">
                  <a:moveTo>
                    <a:pt x="750" y="88"/>
                  </a:moveTo>
                  <a:lnTo>
                    <a:pt x="666" y="88"/>
                  </a:lnTo>
                  <a:lnTo>
                    <a:pt x="666" y="0"/>
                  </a:lnTo>
                  <a:lnTo>
                    <a:pt x="256" y="0"/>
                  </a:lnTo>
                  <a:lnTo>
                    <a:pt x="256" y="88"/>
                  </a:lnTo>
                  <a:lnTo>
                    <a:pt x="172" y="88"/>
                  </a:lnTo>
                  <a:lnTo>
                    <a:pt x="172" y="0"/>
                  </a:lnTo>
                  <a:lnTo>
                    <a:pt x="0" y="0"/>
                  </a:lnTo>
                  <a:lnTo>
                    <a:pt x="0" y="434"/>
                  </a:lnTo>
                  <a:lnTo>
                    <a:pt x="930" y="434"/>
                  </a:lnTo>
                  <a:lnTo>
                    <a:pt x="930" y="0"/>
                  </a:lnTo>
                  <a:lnTo>
                    <a:pt x="750" y="0"/>
                  </a:lnTo>
                  <a:lnTo>
                    <a:pt x="75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  <a14:imgEffect>
                      <a14:colorTemperature colorTemp="88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65" y="1622336"/>
            <a:ext cx="6662251" cy="408969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2641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方正姚体" pitchFamily="2" charset="-122"/>
                <a:ea typeface="方正姚体" pitchFamily="2" charset="-122"/>
              </a:rPr>
              <a:t>Chapter 5	</a:t>
            </a:r>
            <a:r>
              <a:rPr kumimoji="1" lang="zh-CN" altLang="en-US" dirty="0" smtClean="0">
                <a:latin typeface="方正姚体" pitchFamily="2" charset="-122"/>
                <a:ea typeface="方正姚体" pitchFamily="2" charset="-122"/>
              </a:rPr>
              <a:t>技术及架构</a:t>
            </a:r>
            <a:endParaRPr kumimoji="1"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7848784" y="1962785"/>
            <a:ext cx="3285561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1067" dirty="0" smtClean="0">
                <a:latin typeface="Microsoft YaHei" charset="0"/>
                <a:ea typeface="Microsoft YaHei" charset="0"/>
                <a:cs typeface="Microsoft YaHei" charset="0"/>
              </a:rPr>
              <a:t>数据爬取</a:t>
            </a:r>
            <a:endParaRPr lang="en-US" altLang="zh-CN" sz="1067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1067" dirty="0" smtClean="0">
                <a:latin typeface="Microsoft YaHei" charset="0"/>
                <a:ea typeface="Microsoft YaHei" charset="0"/>
                <a:cs typeface="Microsoft YaHei" charset="0"/>
              </a:rPr>
              <a:t>使用 </a:t>
            </a:r>
            <a:r>
              <a:rPr lang="en-US" altLang="zh-CN" sz="1067" dirty="0" err="1" smtClean="0">
                <a:latin typeface="Microsoft YaHei" charset="0"/>
                <a:ea typeface="Microsoft YaHei" charset="0"/>
                <a:cs typeface="Microsoft YaHei" charset="0"/>
              </a:rPr>
              <a:t>HttpClient</a:t>
            </a:r>
            <a:r>
              <a:rPr lang="en-US" altLang="zh-CN" sz="1067" dirty="0" smtClean="0">
                <a:latin typeface="Microsoft YaHei" charset="0"/>
                <a:ea typeface="Microsoft YaHei" charset="0"/>
                <a:cs typeface="Microsoft YaHei" charset="0"/>
              </a:rPr>
              <a:t> Fluent </a:t>
            </a:r>
            <a:r>
              <a:rPr lang="zh-CN" altLang="en-US" sz="1067" dirty="0" smtClean="0">
                <a:latin typeface="Microsoft YaHei" charset="0"/>
                <a:ea typeface="Microsoft YaHei" charset="0"/>
                <a:cs typeface="Microsoft YaHei" charset="0"/>
              </a:rPr>
              <a:t>工具包抓取页面数据</a:t>
            </a:r>
            <a:endParaRPr lang="zh-CN" altLang="en-US" sz="1067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7372380" y="2100127"/>
            <a:ext cx="328979" cy="275211"/>
            <a:chOff x="6235762" y="3175631"/>
            <a:chExt cx="728369" cy="609323"/>
          </a:xfrm>
          <a:solidFill>
            <a:schemeClr val="accent2"/>
          </a:solidFill>
        </p:grpSpPr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6235762" y="3175631"/>
              <a:ext cx="728369" cy="241223"/>
            </a:xfrm>
            <a:custGeom>
              <a:avLst/>
              <a:gdLst>
                <a:gd name="T0" fmla="*/ 628 w 930"/>
                <a:gd name="T1" fmla="*/ 118 h 308"/>
                <a:gd name="T2" fmla="*/ 628 w 930"/>
                <a:gd name="T3" fmla="*/ 0 h 308"/>
                <a:gd name="T4" fmla="*/ 302 w 930"/>
                <a:gd name="T5" fmla="*/ 0 h 308"/>
                <a:gd name="T6" fmla="*/ 302 w 930"/>
                <a:gd name="T7" fmla="*/ 118 h 308"/>
                <a:gd name="T8" fmla="*/ 0 w 930"/>
                <a:gd name="T9" fmla="*/ 118 h 308"/>
                <a:gd name="T10" fmla="*/ 0 w 930"/>
                <a:gd name="T11" fmla="*/ 308 h 308"/>
                <a:gd name="T12" fmla="*/ 930 w 930"/>
                <a:gd name="T13" fmla="*/ 308 h 308"/>
                <a:gd name="T14" fmla="*/ 930 w 930"/>
                <a:gd name="T15" fmla="*/ 118 h 308"/>
                <a:gd name="T16" fmla="*/ 628 w 930"/>
                <a:gd name="T17" fmla="*/ 118 h 308"/>
                <a:gd name="T18" fmla="*/ 590 w 930"/>
                <a:gd name="T19" fmla="*/ 116 h 308"/>
                <a:gd name="T20" fmla="*/ 342 w 930"/>
                <a:gd name="T21" fmla="*/ 116 h 308"/>
                <a:gd name="T22" fmla="*/ 342 w 930"/>
                <a:gd name="T23" fmla="*/ 32 h 308"/>
                <a:gd name="T24" fmla="*/ 590 w 930"/>
                <a:gd name="T25" fmla="*/ 32 h 308"/>
                <a:gd name="T26" fmla="*/ 590 w 930"/>
                <a:gd name="T27" fmla="*/ 11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0" h="308">
                  <a:moveTo>
                    <a:pt x="628" y="118"/>
                  </a:moveTo>
                  <a:lnTo>
                    <a:pt x="628" y="0"/>
                  </a:lnTo>
                  <a:lnTo>
                    <a:pt x="302" y="0"/>
                  </a:lnTo>
                  <a:lnTo>
                    <a:pt x="302" y="118"/>
                  </a:lnTo>
                  <a:lnTo>
                    <a:pt x="0" y="118"/>
                  </a:lnTo>
                  <a:lnTo>
                    <a:pt x="0" y="308"/>
                  </a:lnTo>
                  <a:lnTo>
                    <a:pt x="930" y="308"/>
                  </a:lnTo>
                  <a:lnTo>
                    <a:pt x="930" y="118"/>
                  </a:lnTo>
                  <a:lnTo>
                    <a:pt x="628" y="118"/>
                  </a:lnTo>
                  <a:close/>
                  <a:moveTo>
                    <a:pt x="590" y="116"/>
                  </a:moveTo>
                  <a:lnTo>
                    <a:pt x="342" y="116"/>
                  </a:lnTo>
                  <a:lnTo>
                    <a:pt x="342" y="32"/>
                  </a:lnTo>
                  <a:lnTo>
                    <a:pt x="590" y="32"/>
                  </a:lnTo>
                  <a:lnTo>
                    <a:pt x="59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6235762" y="3445049"/>
              <a:ext cx="728369" cy="339905"/>
            </a:xfrm>
            <a:custGeom>
              <a:avLst/>
              <a:gdLst>
                <a:gd name="T0" fmla="*/ 750 w 930"/>
                <a:gd name="T1" fmla="*/ 88 h 434"/>
                <a:gd name="T2" fmla="*/ 666 w 930"/>
                <a:gd name="T3" fmla="*/ 88 h 434"/>
                <a:gd name="T4" fmla="*/ 666 w 930"/>
                <a:gd name="T5" fmla="*/ 0 h 434"/>
                <a:gd name="T6" fmla="*/ 256 w 930"/>
                <a:gd name="T7" fmla="*/ 0 h 434"/>
                <a:gd name="T8" fmla="*/ 256 w 930"/>
                <a:gd name="T9" fmla="*/ 88 h 434"/>
                <a:gd name="T10" fmla="*/ 172 w 930"/>
                <a:gd name="T11" fmla="*/ 88 h 434"/>
                <a:gd name="T12" fmla="*/ 172 w 930"/>
                <a:gd name="T13" fmla="*/ 0 h 434"/>
                <a:gd name="T14" fmla="*/ 0 w 930"/>
                <a:gd name="T15" fmla="*/ 0 h 434"/>
                <a:gd name="T16" fmla="*/ 0 w 930"/>
                <a:gd name="T17" fmla="*/ 434 h 434"/>
                <a:gd name="T18" fmla="*/ 930 w 930"/>
                <a:gd name="T19" fmla="*/ 434 h 434"/>
                <a:gd name="T20" fmla="*/ 930 w 930"/>
                <a:gd name="T21" fmla="*/ 0 h 434"/>
                <a:gd name="T22" fmla="*/ 750 w 930"/>
                <a:gd name="T23" fmla="*/ 0 h 434"/>
                <a:gd name="T24" fmla="*/ 750 w 930"/>
                <a:gd name="T25" fmla="*/ 8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0" h="434">
                  <a:moveTo>
                    <a:pt x="750" y="88"/>
                  </a:moveTo>
                  <a:lnTo>
                    <a:pt x="666" y="88"/>
                  </a:lnTo>
                  <a:lnTo>
                    <a:pt x="666" y="0"/>
                  </a:lnTo>
                  <a:lnTo>
                    <a:pt x="256" y="0"/>
                  </a:lnTo>
                  <a:lnTo>
                    <a:pt x="256" y="88"/>
                  </a:lnTo>
                  <a:lnTo>
                    <a:pt x="172" y="88"/>
                  </a:lnTo>
                  <a:lnTo>
                    <a:pt x="172" y="0"/>
                  </a:lnTo>
                  <a:lnTo>
                    <a:pt x="0" y="0"/>
                  </a:lnTo>
                  <a:lnTo>
                    <a:pt x="0" y="434"/>
                  </a:lnTo>
                  <a:lnTo>
                    <a:pt x="930" y="434"/>
                  </a:lnTo>
                  <a:lnTo>
                    <a:pt x="930" y="0"/>
                  </a:lnTo>
                  <a:lnTo>
                    <a:pt x="750" y="0"/>
                  </a:lnTo>
                  <a:lnTo>
                    <a:pt x="75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7848784" y="2659971"/>
            <a:ext cx="3285561" cy="49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1067" dirty="0" smtClean="0">
                <a:latin typeface="Microsoft YaHei" charset="0"/>
                <a:ea typeface="Microsoft YaHei" charset="0"/>
                <a:cs typeface="Microsoft YaHei" charset="0"/>
              </a:rPr>
              <a:t>数据解析</a:t>
            </a:r>
            <a:endParaRPr lang="en-US" altLang="zh-CN" sz="1067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1067" dirty="0" smtClean="0">
                <a:latin typeface="Microsoft YaHei" charset="0"/>
                <a:ea typeface="Microsoft YaHei" charset="0"/>
                <a:cs typeface="Microsoft YaHei" charset="0"/>
              </a:rPr>
              <a:t>在</a:t>
            </a:r>
            <a:r>
              <a:rPr lang="zh-CN" altLang="en-US" sz="1067" dirty="0">
                <a:latin typeface="Microsoft YaHei" charset="0"/>
                <a:ea typeface="Microsoft YaHei" charset="0"/>
                <a:cs typeface="Microsoft YaHei" charset="0"/>
              </a:rPr>
              <a:t>爬去过程</a:t>
            </a:r>
            <a:r>
              <a:rPr lang="zh-CN" altLang="en-US" sz="1067" dirty="0" smtClean="0">
                <a:latin typeface="Microsoft YaHei" charset="0"/>
                <a:ea typeface="Microsoft YaHei" charset="0"/>
                <a:cs typeface="Microsoft YaHei" charset="0"/>
              </a:rPr>
              <a:t>中，使用 </a:t>
            </a:r>
            <a:r>
              <a:rPr lang="en-US" altLang="zh-CN" sz="1067" dirty="0" err="1" smtClean="0">
                <a:latin typeface="Microsoft YaHei" charset="0"/>
                <a:ea typeface="Microsoft YaHei" charset="0"/>
                <a:cs typeface="Microsoft YaHei" charset="0"/>
              </a:rPr>
              <a:t>HTMLParser</a:t>
            </a:r>
            <a:r>
              <a:rPr lang="en-US" altLang="zh-CN" sz="1067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067" dirty="0" smtClean="0">
                <a:latin typeface="Microsoft YaHei" charset="0"/>
                <a:ea typeface="Microsoft YaHei" charset="0"/>
                <a:cs typeface="Microsoft YaHei" charset="0"/>
              </a:rPr>
              <a:t>解析有效字段</a:t>
            </a:r>
            <a:endParaRPr lang="en-US" altLang="zh-CN" sz="1067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46" name="组 45"/>
          <p:cNvGrpSpPr/>
          <p:nvPr/>
        </p:nvGrpSpPr>
        <p:grpSpPr>
          <a:xfrm>
            <a:off x="7372380" y="2797313"/>
            <a:ext cx="328979" cy="275211"/>
            <a:chOff x="6235762" y="3175631"/>
            <a:chExt cx="728369" cy="609323"/>
          </a:xfrm>
          <a:solidFill>
            <a:schemeClr val="accent2"/>
          </a:solidFill>
        </p:grpSpPr>
        <p:sp>
          <p:nvSpPr>
            <p:cNvPr id="47" name="Freeform 12"/>
            <p:cNvSpPr>
              <a:spLocks noEditPoints="1"/>
            </p:cNvSpPr>
            <p:nvPr/>
          </p:nvSpPr>
          <p:spPr bwMode="auto">
            <a:xfrm>
              <a:off x="6235762" y="3175631"/>
              <a:ext cx="728369" cy="241223"/>
            </a:xfrm>
            <a:custGeom>
              <a:avLst/>
              <a:gdLst>
                <a:gd name="T0" fmla="*/ 628 w 930"/>
                <a:gd name="T1" fmla="*/ 118 h 308"/>
                <a:gd name="T2" fmla="*/ 628 w 930"/>
                <a:gd name="T3" fmla="*/ 0 h 308"/>
                <a:gd name="T4" fmla="*/ 302 w 930"/>
                <a:gd name="T5" fmla="*/ 0 h 308"/>
                <a:gd name="T6" fmla="*/ 302 w 930"/>
                <a:gd name="T7" fmla="*/ 118 h 308"/>
                <a:gd name="T8" fmla="*/ 0 w 930"/>
                <a:gd name="T9" fmla="*/ 118 h 308"/>
                <a:gd name="T10" fmla="*/ 0 w 930"/>
                <a:gd name="T11" fmla="*/ 308 h 308"/>
                <a:gd name="T12" fmla="*/ 930 w 930"/>
                <a:gd name="T13" fmla="*/ 308 h 308"/>
                <a:gd name="T14" fmla="*/ 930 w 930"/>
                <a:gd name="T15" fmla="*/ 118 h 308"/>
                <a:gd name="T16" fmla="*/ 628 w 930"/>
                <a:gd name="T17" fmla="*/ 118 h 308"/>
                <a:gd name="T18" fmla="*/ 590 w 930"/>
                <a:gd name="T19" fmla="*/ 116 h 308"/>
                <a:gd name="T20" fmla="*/ 342 w 930"/>
                <a:gd name="T21" fmla="*/ 116 h 308"/>
                <a:gd name="T22" fmla="*/ 342 w 930"/>
                <a:gd name="T23" fmla="*/ 32 h 308"/>
                <a:gd name="T24" fmla="*/ 590 w 930"/>
                <a:gd name="T25" fmla="*/ 32 h 308"/>
                <a:gd name="T26" fmla="*/ 590 w 930"/>
                <a:gd name="T27" fmla="*/ 11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0" h="308">
                  <a:moveTo>
                    <a:pt x="628" y="118"/>
                  </a:moveTo>
                  <a:lnTo>
                    <a:pt x="628" y="0"/>
                  </a:lnTo>
                  <a:lnTo>
                    <a:pt x="302" y="0"/>
                  </a:lnTo>
                  <a:lnTo>
                    <a:pt x="302" y="118"/>
                  </a:lnTo>
                  <a:lnTo>
                    <a:pt x="0" y="118"/>
                  </a:lnTo>
                  <a:lnTo>
                    <a:pt x="0" y="308"/>
                  </a:lnTo>
                  <a:lnTo>
                    <a:pt x="930" y="308"/>
                  </a:lnTo>
                  <a:lnTo>
                    <a:pt x="930" y="118"/>
                  </a:lnTo>
                  <a:lnTo>
                    <a:pt x="628" y="118"/>
                  </a:lnTo>
                  <a:close/>
                  <a:moveTo>
                    <a:pt x="590" y="116"/>
                  </a:moveTo>
                  <a:lnTo>
                    <a:pt x="342" y="116"/>
                  </a:lnTo>
                  <a:lnTo>
                    <a:pt x="342" y="32"/>
                  </a:lnTo>
                  <a:lnTo>
                    <a:pt x="590" y="32"/>
                  </a:lnTo>
                  <a:lnTo>
                    <a:pt x="59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6235762" y="3445049"/>
              <a:ext cx="728369" cy="339905"/>
            </a:xfrm>
            <a:custGeom>
              <a:avLst/>
              <a:gdLst>
                <a:gd name="T0" fmla="*/ 750 w 930"/>
                <a:gd name="T1" fmla="*/ 88 h 434"/>
                <a:gd name="T2" fmla="*/ 666 w 930"/>
                <a:gd name="T3" fmla="*/ 88 h 434"/>
                <a:gd name="T4" fmla="*/ 666 w 930"/>
                <a:gd name="T5" fmla="*/ 0 h 434"/>
                <a:gd name="T6" fmla="*/ 256 w 930"/>
                <a:gd name="T7" fmla="*/ 0 h 434"/>
                <a:gd name="T8" fmla="*/ 256 w 930"/>
                <a:gd name="T9" fmla="*/ 88 h 434"/>
                <a:gd name="T10" fmla="*/ 172 w 930"/>
                <a:gd name="T11" fmla="*/ 88 h 434"/>
                <a:gd name="T12" fmla="*/ 172 w 930"/>
                <a:gd name="T13" fmla="*/ 0 h 434"/>
                <a:gd name="T14" fmla="*/ 0 w 930"/>
                <a:gd name="T15" fmla="*/ 0 h 434"/>
                <a:gd name="T16" fmla="*/ 0 w 930"/>
                <a:gd name="T17" fmla="*/ 434 h 434"/>
                <a:gd name="T18" fmla="*/ 930 w 930"/>
                <a:gd name="T19" fmla="*/ 434 h 434"/>
                <a:gd name="T20" fmla="*/ 930 w 930"/>
                <a:gd name="T21" fmla="*/ 0 h 434"/>
                <a:gd name="T22" fmla="*/ 750 w 930"/>
                <a:gd name="T23" fmla="*/ 0 h 434"/>
                <a:gd name="T24" fmla="*/ 750 w 930"/>
                <a:gd name="T25" fmla="*/ 8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0" h="434">
                  <a:moveTo>
                    <a:pt x="750" y="88"/>
                  </a:moveTo>
                  <a:lnTo>
                    <a:pt x="666" y="88"/>
                  </a:lnTo>
                  <a:lnTo>
                    <a:pt x="666" y="0"/>
                  </a:lnTo>
                  <a:lnTo>
                    <a:pt x="256" y="0"/>
                  </a:lnTo>
                  <a:lnTo>
                    <a:pt x="256" y="88"/>
                  </a:lnTo>
                  <a:lnTo>
                    <a:pt x="172" y="88"/>
                  </a:lnTo>
                  <a:lnTo>
                    <a:pt x="172" y="0"/>
                  </a:lnTo>
                  <a:lnTo>
                    <a:pt x="0" y="0"/>
                  </a:lnTo>
                  <a:lnTo>
                    <a:pt x="0" y="434"/>
                  </a:lnTo>
                  <a:lnTo>
                    <a:pt x="930" y="434"/>
                  </a:lnTo>
                  <a:lnTo>
                    <a:pt x="930" y="0"/>
                  </a:lnTo>
                  <a:lnTo>
                    <a:pt x="750" y="0"/>
                  </a:lnTo>
                  <a:lnTo>
                    <a:pt x="75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7848784" y="3357158"/>
            <a:ext cx="3285561" cy="49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1067" dirty="0" smtClean="0">
                <a:latin typeface="Microsoft YaHei" charset="0"/>
                <a:ea typeface="Microsoft YaHei" charset="0"/>
                <a:cs typeface="Microsoft YaHei" charset="0"/>
              </a:rPr>
              <a:t>数据存储</a:t>
            </a:r>
            <a:endParaRPr lang="en-US" altLang="zh-CN" sz="1067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1067" dirty="0" smtClean="0">
                <a:latin typeface="Microsoft YaHei" charset="0"/>
                <a:ea typeface="Microsoft YaHei" charset="0"/>
                <a:cs typeface="Microsoft YaHei" charset="0"/>
              </a:rPr>
              <a:t>使用 </a:t>
            </a:r>
            <a:r>
              <a:rPr lang="en-US" altLang="zh-CN" sz="1067" dirty="0" smtClean="0">
                <a:latin typeface="Microsoft YaHei" charset="0"/>
                <a:ea typeface="Microsoft YaHei" charset="0"/>
                <a:cs typeface="Microsoft YaHei" charset="0"/>
              </a:rPr>
              <a:t>JDBC </a:t>
            </a:r>
            <a:r>
              <a:rPr lang="zh-CN" altLang="en-US" sz="1067" dirty="0" smtClean="0">
                <a:latin typeface="Microsoft YaHei" charset="0"/>
                <a:ea typeface="Microsoft YaHei" charset="0"/>
                <a:cs typeface="Microsoft YaHei" charset="0"/>
              </a:rPr>
              <a:t>技术将数据分类存入 </a:t>
            </a:r>
            <a:r>
              <a:rPr lang="en-US" altLang="zh-CN" sz="1067" dirty="0" smtClean="0">
                <a:latin typeface="Microsoft YaHei" charset="0"/>
                <a:ea typeface="Microsoft YaHei" charset="0"/>
                <a:cs typeface="Microsoft YaHei" charset="0"/>
              </a:rPr>
              <a:t>MySQL </a:t>
            </a:r>
            <a:r>
              <a:rPr lang="zh-CN" altLang="en-US" sz="1067" dirty="0" smtClean="0">
                <a:latin typeface="Microsoft YaHei" charset="0"/>
                <a:ea typeface="Microsoft YaHei" charset="0"/>
                <a:cs typeface="Microsoft YaHei" charset="0"/>
              </a:rPr>
              <a:t>数据库</a:t>
            </a:r>
            <a:endParaRPr lang="zh-CN" altLang="en-US" sz="1067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1" name="组 50"/>
          <p:cNvGrpSpPr/>
          <p:nvPr/>
        </p:nvGrpSpPr>
        <p:grpSpPr>
          <a:xfrm>
            <a:off x="7372380" y="3494500"/>
            <a:ext cx="328979" cy="275211"/>
            <a:chOff x="6235762" y="3175631"/>
            <a:chExt cx="728369" cy="609323"/>
          </a:xfrm>
          <a:solidFill>
            <a:schemeClr val="accent2"/>
          </a:solidFill>
        </p:grpSpPr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6235762" y="3175631"/>
              <a:ext cx="728369" cy="241223"/>
            </a:xfrm>
            <a:custGeom>
              <a:avLst/>
              <a:gdLst>
                <a:gd name="T0" fmla="*/ 628 w 930"/>
                <a:gd name="T1" fmla="*/ 118 h 308"/>
                <a:gd name="T2" fmla="*/ 628 w 930"/>
                <a:gd name="T3" fmla="*/ 0 h 308"/>
                <a:gd name="T4" fmla="*/ 302 w 930"/>
                <a:gd name="T5" fmla="*/ 0 h 308"/>
                <a:gd name="T6" fmla="*/ 302 w 930"/>
                <a:gd name="T7" fmla="*/ 118 h 308"/>
                <a:gd name="T8" fmla="*/ 0 w 930"/>
                <a:gd name="T9" fmla="*/ 118 h 308"/>
                <a:gd name="T10" fmla="*/ 0 w 930"/>
                <a:gd name="T11" fmla="*/ 308 h 308"/>
                <a:gd name="T12" fmla="*/ 930 w 930"/>
                <a:gd name="T13" fmla="*/ 308 h 308"/>
                <a:gd name="T14" fmla="*/ 930 w 930"/>
                <a:gd name="T15" fmla="*/ 118 h 308"/>
                <a:gd name="T16" fmla="*/ 628 w 930"/>
                <a:gd name="T17" fmla="*/ 118 h 308"/>
                <a:gd name="T18" fmla="*/ 590 w 930"/>
                <a:gd name="T19" fmla="*/ 116 h 308"/>
                <a:gd name="T20" fmla="*/ 342 w 930"/>
                <a:gd name="T21" fmla="*/ 116 h 308"/>
                <a:gd name="T22" fmla="*/ 342 w 930"/>
                <a:gd name="T23" fmla="*/ 32 h 308"/>
                <a:gd name="T24" fmla="*/ 590 w 930"/>
                <a:gd name="T25" fmla="*/ 32 h 308"/>
                <a:gd name="T26" fmla="*/ 590 w 930"/>
                <a:gd name="T27" fmla="*/ 11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0" h="308">
                  <a:moveTo>
                    <a:pt x="628" y="118"/>
                  </a:moveTo>
                  <a:lnTo>
                    <a:pt x="628" y="0"/>
                  </a:lnTo>
                  <a:lnTo>
                    <a:pt x="302" y="0"/>
                  </a:lnTo>
                  <a:lnTo>
                    <a:pt x="302" y="118"/>
                  </a:lnTo>
                  <a:lnTo>
                    <a:pt x="0" y="118"/>
                  </a:lnTo>
                  <a:lnTo>
                    <a:pt x="0" y="308"/>
                  </a:lnTo>
                  <a:lnTo>
                    <a:pt x="930" y="308"/>
                  </a:lnTo>
                  <a:lnTo>
                    <a:pt x="930" y="118"/>
                  </a:lnTo>
                  <a:lnTo>
                    <a:pt x="628" y="118"/>
                  </a:lnTo>
                  <a:close/>
                  <a:moveTo>
                    <a:pt x="590" y="116"/>
                  </a:moveTo>
                  <a:lnTo>
                    <a:pt x="342" y="116"/>
                  </a:lnTo>
                  <a:lnTo>
                    <a:pt x="342" y="32"/>
                  </a:lnTo>
                  <a:lnTo>
                    <a:pt x="590" y="32"/>
                  </a:lnTo>
                  <a:lnTo>
                    <a:pt x="59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6235762" y="3445049"/>
              <a:ext cx="728369" cy="339905"/>
            </a:xfrm>
            <a:custGeom>
              <a:avLst/>
              <a:gdLst>
                <a:gd name="T0" fmla="*/ 750 w 930"/>
                <a:gd name="T1" fmla="*/ 88 h 434"/>
                <a:gd name="T2" fmla="*/ 666 w 930"/>
                <a:gd name="T3" fmla="*/ 88 h 434"/>
                <a:gd name="T4" fmla="*/ 666 w 930"/>
                <a:gd name="T5" fmla="*/ 0 h 434"/>
                <a:gd name="T6" fmla="*/ 256 w 930"/>
                <a:gd name="T7" fmla="*/ 0 h 434"/>
                <a:gd name="T8" fmla="*/ 256 w 930"/>
                <a:gd name="T9" fmla="*/ 88 h 434"/>
                <a:gd name="T10" fmla="*/ 172 w 930"/>
                <a:gd name="T11" fmla="*/ 88 h 434"/>
                <a:gd name="T12" fmla="*/ 172 w 930"/>
                <a:gd name="T13" fmla="*/ 0 h 434"/>
                <a:gd name="T14" fmla="*/ 0 w 930"/>
                <a:gd name="T15" fmla="*/ 0 h 434"/>
                <a:gd name="T16" fmla="*/ 0 w 930"/>
                <a:gd name="T17" fmla="*/ 434 h 434"/>
                <a:gd name="T18" fmla="*/ 930 w 930"/>
                <a:gd name="T19" fmla="*/ 434 h 434"/>
                <a:gd name="T20" fmla="*/ 930 w 930"/>
                <a:gd name="T21" fmla="*/ 0 h 434"/>
                <a:gd name="T22" fmla="*/ 750 w 930"/>
                <a:gd name="T23" fmla="*/ 0 h 434"/>
                <a:gd name="T24" fmla="*/ 750 w 930"/>
                <a:gd name="T25" fmla="*/ 8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0" h="434">
                  <a:moveTo>
                    <a:pt x="750" y="88"/>
                  </a:moveTo>
                  <a:lnTo>
                    <a:pt x="666" y="88"/>
                  </a:lnTo>
                  <a:lnTo>
                    <a:pt x="666" y="0"/>
                  </a:lnTo>
                  <a:lnTo>
                    <a:pt x="256" y="0"/>
                  </a:lnTo>
                  <a:lnTo>
                    <a:pt x="256" y="88"/>
                  </a:lnTo>
                  <a:lnTo>
                    <a:pt x="172" y="88"/>
                  </a:lnTo>
                  <a:lnTo>
                    <a:pt x="172" y="0"/>
                  </a:lnTo>
                  <a:lnTo>
                    <a:pt x="0" y="0"/>
                  </a:lnTo>
                  <a:lnTo>
                    <a:pt x="0" y="434"/>
                  </a:lnTo>
                  <a:lnTo>
                    <a:pt x="930" y="434"/>
                  </a:lnTo>
                  <a:lnTo>
                    <a:pt x="930" y="0"/>
                  </a:lnTo>
                  <a:lnTo>
                    <a:pt x="750" y="0"/>
                  </a:lnTo>
                  <a:lnTo>
                    <a:pt x="75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7848784" y="4054345"/>
            <a:ext cx="3285561" cy="49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1067" dirty="0" smtClean="0">
                <a:latin typeface="Microsoft YaHei" charset="0"/>
                <a:ea typeface="Microsoft YaHei" charset="0"/>
                <a:cs typeface="Microsoft YaHei" charset="0"/>
              </a:rPr>
              <a:t>数据展示</a:t>
            </a:r>
            <a:endParaRPr lang="en-US" altLang="zh-CN" sz="1067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1067" dirty="0" smtClean="0">
                <a:latin typeface="Microsoft YaHei" charset="0"/>
                <a:ea typeface="Microsoft YaHei" charset="0"/>
                <a:cs typeface="Microsoft YaHei" charset="0"/>
              </a:rPr>
              <a:t>使用 </a:t>
            </a:r>
            <a:r>
              <a:rPr lang="en-US" altLang="zh-CN" sz="1067" dirty="0" smtClean="0">
                <a:latin typeface="Microsoft YaHei" charset="0"/>
                <a:ea typeface="Microsoft YaHei" charset="0"/>
                <a:cs typeface="Microsoft YaHei" charset="0"/>
              </a:rPr>
              <a:t>JSP CSS JavaScript </a:t>
            </a:r>
            <a:r>
              <a:rPr lang="zh-CN" altLang="en-US" sz="1067" dirty="0" smtClean="0">
                <a:latin typeface="Microsoft YaHei" charset="0"/>
                <a:ea typeface="Microsoft YaHei" charset="0"/>
                <a:cs typeface="Microsoft YaHei" charset="0"/>
              </a:rPr>
              <a:t>实现数据的展示</a:t>
            </a:r>
            <a:endParaRPr lang="zh-CN" altLang="en-US" sz="1067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6" name="组 55"/>
          <p:cNvGrpSpPr/>
          <p:nvPr/>
        </p:nvGrpSpPr>
        <p:grpSpPr>
          <a:xfrm>
            <a:off x="7372380" y="4191687"/>
            <a:ext cx="328979" cy="275211"/>
            <a:chOff x="6235762" y="3175631"/>
            <a:chExt cx="728369" cy="609323"/>
          </a:xfrm>
          <a:solidFill>
            <a:schemeClr val="accent2"/>
          </a:solidFill>
        </p:grpSpPr>
        <p:sp>
          <p:nvSpPr>
            <p:cNvPr id="57" name="Freeform 12"/>
            <p:cNvSpPr>
              <a:spLocks noEditPoints="1"/>
            </p:cNvSpPr>
            <p:nvPr/>
          </p:nvSpPr>
          <p:spPr bwMode="auto">
            <a:xfrm>
              <a:off x="6235762" y="3175631"/>
              <a:ext cx="728369" cy="241223"/>
            </a:xfrm>
            <a:custGeom>
              <a:avLst/>
              <a:gdLst>
                <a:gd name="T0" fmla="*/ 628 w 930"/>
                <a:gd name="T1" fmla="*/ 118 h 308"/>
                <a:gd name="T2" fmla="*/ 628 w 930"/>
                <a:gd name="T3" fmla="*/ 0 h 308"/>
                <a:gd name="T4" fmla="*/ 302 w 930"/>
                <a:gd name="T5" fmla="*/ 0 h 308"/>
                <a:gd name="T6" fmla="*/ 302 w 930"/>
                <a:gd name="T7" fmla="*/ 118 h 308"/>
                <a:gd name="T8" fmla="*/ 0 w 930"/>
                <a:gd name="T9" fmla="*/ 118 h 308"/>
                <a:gd name="T10" fmla="*/ 0 w 930"/>
                <a:gd name="T11" fmla="*/ 308 h 308"/>
                <a:gd name="T12" fmla="*/ 930 w 930"/>
                <a:gd name="T13" fmla="*/ 308 h 308"/>
                <a:gd name="T14" fmla="*/ 930 w 930"/>
                <a:gd name="T15" fmla="*/ 118 h 308"/>
                <a:gd name="T16" fmla="*/ 628 w 930"/>
                <a:gd name="T17" fmla="*/ 118 h 308"/>
                <a:gd name="T18" fmla="*/ 590 w 930"/>
                <a:gd name="T19" fmla="*/ 116 h 308"/>
                <a:gd name="T20" fmla="*/ 342 w 930"/>
                <a:gd name="T21" fmla="*/ 116 h 308"/>
                <a:gd name="T22" fmla="*/ 342 w 930"/>
                <a:gd name="T23" fmla="*/ 32 h 308"/>
                <a:gd name="T24" fmla="*/ 590 w 930"/>
                <a:gd name="T25" fmla="*/ 32 h 308"/>
                <a:gd name="T26" fmla="*/ 590 w 930"/>
                <a:gd name="T27" fmla="*/ 11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0" h="308">
                  <a:moveTo>
                    <a:pt x="628" y="118"/>
                  </a:moveTo>
                  <a:lnTo>
                    <a:pt x="628" y="0"/>
                  </a:lnTo>
                  <a:lnTo>
                    <a:pt x="302" y="0"/>
                  </a:lnTo>
                  <a:lnTo>
                    <a:pt x="302" y="118"/>
                  </a:lnTo>
                  <a:lnTo>
                    <a:pt x="0" y="118"/>
                  </a:lnTo>
                  <a:lnTo>
                    <a:pt x="0" y="308"/>
                  </a:lnTo>
                  <a:lnTo>
                    <a:pt x="930" y="308"/>
                  </a:lnTo>
                  <a:lnTo>
                    <a:pt x="930" y="118"/>
                  </a:lnTo>
                  <a:lnTo>
                    <a:pt x="628" y="118"/>
                  </a:lnTo>
                  <a:close/>
                  <a:moveTo>
                    <a:pt x="590" y="116"/>
                  </a:moveTo>
                  <a:lnTo>
                    <a:pt x="342" y="116"/>
                  </a:lnTo>
                  <a:lnTo>
                    <a:pt x="342" y="32"/>
                  </a:lnTo>
                  <a:lnTo>
                    <a:pt x="590" y="32"/>
                  </a:lnTo>
                  <a:lnTo>
                    <a:pt x="59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6235762" y="3445049"/>
              <a:ext cx="728369" cy="339905"/>
            </a:xfrm>
            <a:custGeom>
              <a:avLst/>
              <a:gdLst>
                <a:gd name="T0" fmla="*/ 750 w 930"/>
                <a:gd name="T1" fmla="*/ 88 h 434"/>
                <a:gd name="T2" fmla="*/ 666 w 930"/>
                <a:gd name="T3" fmla="*/ 88 h 434"/>
                <a:gd name="T4" fmla="*/ 666 w 930"/>
                <a:gd name="T5" fmla="*/ 0 h 434"/>
                <a:gd name="T6" fmla="*/ 256 w 930"/>
                <a:gd name="T7" fmla="*/ 0 h 434"/>
                <a:gd name="T8" fmla="*/ 256 w 930"/>
                <a:gd name="T9" fmla="*/ 88 h 434"/>
                <a:gd name="T10" fmla="*/ 172 w 930"/>
                <a:gd name="T11" fmla="*/ 88 h 434"/>
                <a:gd name="T12" fmla="*/ 172 w 930"/>
                <a:gd name="T13" fmla="*/ 0 h 434"/>
                <a:gd name="T14" fmla="*/ 0 w 930"/>
                <a:gd name="T15" fmla="*/ 0 h 434"/>
                <a:gd name="T16" fmla="*/ 0 w 930"/>
                <a:gd name="T17" fmla="*/ 434 h 434"/>
                <a:gd name="T18" fmla="*/ 930 w 930"/>
                <a:gd name="T19" fmla="*/ 434 h 434"/>
                <a:gd name="T20" fmla="*/ 930 w 930"/>
                <a:gd name="T21" fmla="*/ 0 h 434"/>
                <a:gd name="T22" fmla="*/ 750 w 930"/>
                <a:gd name="T23" fmla="*/ 0 h 434"/>
                <a:gd name="T24" fmla="*/ 750 w 930"/>
                <a:gd name="T25" fmla="*/ 8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0" h="434">
                  <a:moveTo>
                    <a:pt x="750" y="88"/>
                  </a:moveTo>
                  <a:lnTo>
                    <a:pt x="666" y="88"/>
                  </a:lnTo>
                  <a:lnTo>
                    <a:pt x="666" y="0"/>
                  </a:lnTo>
                  <a:lnTo>
                    <a:pt x="256" y="0"/>
                  </a:lnTo>
                  <a:lnTo>
                    <a:pt x="256" y="88"/>
                  </a:lnTo>
                  <a:lnTo>
                    <a:pt x="172" y="88"/>
                  </a:lnTo>
                  <a:lnTo>
                    <a:pt x="172" y="0"/>
                  </a:lnTo>
                  <a:lnTo>
                    <a:pt x="0" y="0"/>
                  </a:lnTo>
                  <a:lnTo>
                    <a:pt x="0" y="434"/>
                  </a:lnTo>
                  <a:lnTo>
                    <a:pt x="930" y="434"/>
                  </a:lnTo>
                  <a:lnTo>
                    <a:pt x="930" y="0"/>
                  </a:lnTo>
                  <a:lnTo>
                    <a:pt x="750" y="0"/>
                  </a:lnTo>
                  <a:lnTo>
                    <a:pt x="75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02837"/>
              </p:ext>
            </p:extLst>
          </p:nvPr>
        </p:nvGraphicFramePr>
        <p:xfrm>
          <a:off x="659004" y="2181595"/>
          <a:ext cx="5734464" cy="211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232"/>
                <a:gridCol w="2867232"/>
              </a:tblGrid>
              <a:tr h="529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数据爬取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HttpClient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29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数据解析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HTMLParser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29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数据存储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JDBC</a:t>
                      </a:r>
                      <a:r>
                        <a:rPr lang="en-US" altLang="zh-CN" baseline="0" dirty="0" smtClean="0"/>
                        <a:t> MySQL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29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数据展示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JSP CSS JavaScript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方正姚体" pitchFamily="2" charset="-122"/>
                <a:ea typeface="方正姚体" pitchFamily="2" charset="-122"/>
              </a:rPr>
              <a:t>Chapter 6</a:t>
            </a:r>
            <a:r>
              <a:rPr kumimoji="1" lang="en-US" altLang="zh-CN" dirty="0">
                <a:latin typeface="方正姚体" pitchFamily="2" charset="-122"/>
                <a:ea typeface="方正姚体" pitchFamily="2" charset="-122"/>
              </a:rPr>
              <a:t>	</a:t>
            </a:r>
            <a:r>
              <a:rPr kumimoji="1" lang="zh-CN" altLang="en-US" dirty="0" smtClean="0">
                <a:latin typeface="方正姚体" pitchFamily="2" charset="-122"/>
                <a:ea typeface="方正姚体" pitchFamily="2" charset="-122"/>
              </a:rPr>
              <a:t>系统展示</a:t>
            </a:r>
            <a:endParaRPr kumimoji="1"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3276601"/>
            <a:ext cx="12192000" cy="3581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6938945" y="1483497"/>
            <a:ext cx="4613897" cy="4228682"/>
          </a:xfrm>
          <a:prstGeom prst="rect">
            <a:avLst/>
          </a:prstGeom>
          <a:solidFill>
            <a:schemeClr val="tx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468950" y="1870960"/>
            <a:ext cx="3530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</a:rPr>
              <a:t>系统操作及效果展示</a:t>
            </a:r>
            <a:r>
              <a:rPr kumimoji="1" lang="en-US" altLang="zh-CN" sz="2800" b="1" dirty="0" smtClean="0">
                <a:solidFill>
                  <a:schemeClr val="bg1"/>
                </a:solidFill>
              </a:rPr>
              <a:t> 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34" y="1488324"/>
            <a:ext cx="4874826" cy="372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本框 8"/>
          <p:cNvSpPr txBox="1"/>
          <p:nvPr/>
        </p:nvSpPr>
        <p:spPr>
          <a:xfrm>
            <a:off x="7327698" y="2916164"/>
            <a:ext cx="3965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  用户进入系统界面后会看到一个居中显示的导航栏</a:t>
            </a:r>
            <a:endParaRPr lang="en-US" altLang="zh-CN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      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导航栏中是以编程语言命名的标签</a:t>
            </a:r>
            <a:endParaRPr lang="en-US" altLang="zh-CN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  用户将鼠标悬浮在对应的程序语言标签上，</a:t>
            </a:r>
            <a:endParaRPr lang="en-US" altLang="zh-CN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     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会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自动弹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出对应标签的字分类</a:t>
            </a:r>
            <a:endParaRPr lang="en-US" altLang="zh-CN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  用户点击子分类标签后，主界面会列出所属分类的</a:t>
            </a:r>
            <a:endParaRPr lang="en-US" altLang="zh-CN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     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博客文章</a:t>
            </a: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7" name="Picture 3" descr="C:\Documents and Settings\Administrator\桌面\i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83328" y="355469"/>
            <a:ext cx="4049486" cy="59748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945" y="3350555"/>
            <a:ext cx="1722269" cy="32006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79" t="13601" r="11881" b="13601"/>
          <a:stretch/>
        </p:blipFill>
        <p:spPr>
          <a:xfrm>
            <a:off x="4648462" y="2791813"/>
            <a:ext cx="2014236" cy="4028475"/>
          </a:xfrm>
          <a:custGeom>
            <a:avLst/>
            <a:gdLst>
              <a:gd name="connsiteX0" fmla="*/ 299897 w 1872208"/>
              <a:gd name="connsiteY0" fmla="*/ 648072 h 3744416"/>
              <a:gd name="connsiteX1" fmla="*/ 275978 w 1872208"/>
              <a:gd name="connsiteY1" fmla="*/ 671991 h 3744416"/>
              <a:gd name="connsiteX2" fmla="*/ 275978 w 1872208"/>
              <a:gd name="connsiteY2" fmla="*/ 3108153 h 3744416"/>
              <a:gd name="connsiteX3" fmla="*/ 299897 w 1872208"/>
              <a:gd name="connsiteY3" fmla="*/ 3132072 h 3744416"/>
              <a:gd name="connsiteX4" fmla="*/ 1659046 w 1872208"/>
              <a:gd name="connsiteY4" fmla="*/ 3132072 h 3744416"/>
              <a:gd name="connsiteX5" fmla="*/ 1682965 w 1872208"/>
              <a:gd name="connsiteY5" fmla="*/ 3108153 h 3744416"/>
              <a:gd name="connsiteX6" fmla="*/ 1682965 w 1872208"/>
              <a:gd name="connsiteY6" fmla="*/ 671991 h 3744416"/>
              <a:gd name="connsiteX7" fmla="*/ 1659046 w 1872208"/>
              <a:gd name="connsiteY7" fmla="*/ 648072 h 3744416"/>
              <a:gd name="connsiteX8" fmla="*/ 0 w 1872208"/>
              <a:gd name="connsiteY8" fmla="*/ 0 h 3744416"/>
              <a:gd name="connsiteX9" fmla="*/ 1872208 w 1872208"/>
              <a:gd name="connsiteY9" fmla="*/ 0 h 3744416"/>
              <a:gd name="connsiteX10" fmla="*/ 1872208 w 1872208"/>
              <a:gd name="connsiteY10" fmla="*/ 3744416 h 3744416"/>
              <a:gd name="connsiteX11" fmla="*/ 0 w 1872208"/>
              <a:gd name="connsiteY11" fmla="*/ 3744416 h 37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72208" h="3744416">
                <a:moveTo>
                  <a:pt x="299897" y="648072"/>
                </a:moveTo>
                <a:cubicBezTo>
                  <a:pt x="286687" y="648072"/>
                  <a:pt x="275978" y="658781"/>
                  <a:pt x="275978" y="671991"/>
                </a:cubicBezTo>
                <a:lnTo>
                  <a:pt x="275978" y="3108153"/>
                </a:lnTo>
                <a:cubicBezTo>
                  <a:pt x="275978" y="3121363"/>
                  <a:pt x="286687" y="3132072"/>
                  <a:pt x="299897" y="3132072"/>
                </a:cubicBezTo>
                <a:lnTo>
                  <a:pt x="1659046" y="3132072"/>
                </a:lnTo>
                <a:cubicBezTo>
                  <a:pt x="1672256" y="3132072"/>
                  <a:pt x="1682965" y="3121363"/>
                  <a:pt x="1682965" y="3108153"/>
                </a:cubicBezTo>
                <a:lnTo>
                  <a:pt x="1682965" y="671991"/>
                </a:lnTo>
                <a:cubicBezTo>
                  <a:pt x="1682965" y="658781"/>
                  <a:pt x="1672256" y="648072"/>
                  <a:pt x="1659046" y="648072"/>
                </a:cubicBezTo>
                <a:close/>
                <a:moveTo>
                  <a:pt x="0" y="0"/>
                </a:moveTo>
                <a:lnTo>
                  <a:pt x="1872208" y="0"/>
                </a:lnTo>
                <a:lnTo>
                  <a:pt x="1872208" y="3744416"/>
                </a:lnTo>
                <a:lnTo>
                  <a:pt x="0" y="37444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41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3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E2143"/>
      </a:accent1>
      <a:accent2>
        <a:srgbClr val="A92D54"/>
      </a:accent2>
      <a:accent3>
        <a:srgbClr val="BB3963"/>
      </a:accent3>
      <a:accent4>
        <a:srgbClr val="E23F75"/>
      </a:accent4>
      <a:accent5>
        <a:srgbClr val="F94C84"/>
      </a:accent5>
      <a:accent6>
        <a:srgbClr val="515151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1613</TotalTime>
  <Words>653</Words>
  <Application>Microsoft Office PowerPoint</Application>
  <PresentationFormat>自定义</PresentationFormat>
  <Paragraphs>126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Nicholas_Wang</cp:lastModifiedBy>
  <cp:revision>188</cp:revision>
  <dcterms:created xsi:type="dcterms:W3CDTF">2015-08-18T02:51:41Z</dcterms:created>
  <dcterms:modified xsi:type="dcterms:W3CDTF">2016-01-06T11:44:14Z</dcterms:modified>
</cp:coreProperties>
</file>