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0"/>
  </p:notesMasterIdLst>
  <p:handoutMasterIdLst>
    <p:handoutMasterId r:id="rId21"/>
  </p:handoutMasterIdLst>
  <p:sldIdLst>
    <p:sldId id="289" r:id="rId5"/>
    <p:sldId id="288" r:id="rId6"/>
    <p:sldId id="292" r:id="rId7"/>
    <p:sldId id="261" r:id="rId8"/>
    <p:sldId id="290" r:id="rId9"/>
    <p:sldId id="291" r:id="rId10"/>
    <p:sldId id="263" r:id="rId11"/>
    <p:sldId id="268" r:id="rId12"/>
    <p:sldId id="295" r:id="rId13"/>
    <p:sldId id="296" r:id="rId14"/>
    <p:sldId id="297" r:id="rId15"/>
    <p:sldId id="298" r:id="rId16"/>
    <p:sldId id="299" r:id="rId17"/>
    <p:sldId id="300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2" autoAdjust="0"/>
    <p:restoredTop sz="94694" autoAdjust="0"/>
  </p:normalViewPr>
  <p:slideViewPr>
    <p:cSldViewPr snapToGrid="0">
      <p:cViewPr varScale="1">
        <p:scale>
          <a:sx n="152" d="100"/>
          <a:sy n="152" d="100"/>
        </p:scale>
        <p:origin x="6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9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78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0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6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4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2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3" r:id="rId14"/>
    <p:sldLayoutId id="2147483687" r:id="rId15"/>
    <p:sldLayoutId id="2147483688" r:id="rId16"/>
    <p:sldLayoutId id="21474836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Software Project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7DAB987-D7FC-8702-DE8B-090C5A998DFE}"/>
              </a:ext>
            </a:extLst>
          </p:cNvPr>
          <p:cNvSpPr txBox="1"/>
          <p:nvPr/>
        </p:nvSpPr>
        <p:spPr>
          <a:xfrm>
            <a:off x="82296" y="5575375"/>
            <a:ext cx="3565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Nicholi D’Amato</a:t>
            </a:r>
          </a:p>
          <a:p>
            <a:r>
              <a:rPr lang="en-US" dirty="0"/>
              <a:t>CST 499 Computer Software Capstone</a:t>
            </a:r>
          </a:p>
          <a:p>
            <a:r>
              <a:rPr lang="en-US" dirty="0"/>
              <a:t>Instructor: Joseph </a:t>
            </a:r>
            <a:r>
              <a:rPr lang="en-US" dirty="0" err="1"/>
              <a:t>Rangitsch</a:t>
            </a:r>
            <a:endParaRPr lang="en-US" dirty="0"/>
          </a:p>
          <a:p>
            <a:r>
              <a:rPr lang="en-US" dirty="0"/>
              <a:t>5/6/2024</a:t>
            </a: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Login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login page takes any valid combination of email and password and creates a session for use.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39CC7-F245-8AFA-5CD6-359B0CD00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1324739"/>
            <a:ext cx="5756151" cy="47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0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88" y="365125"/>
            <a:ext cx="4978117" cy="1325563"/>
          </a:xfrm>
          <a:noFill/>
        </p:spPr>
        <p:txBody>
          <a:bodyPr>
            <a:noAutofit/>
          </a:bodyPr>
          <a:lstStyle/>
          <a:p>
            <a:r>
              <a:rPr lang="en-US" dirty="0"/>
              <a:t> Class Registration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8338" y="2091339"/>
            <a:ext cx="2816352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Student can view their registered class, the classes they are on the waitlist for, and the available class.</a:t>
            </a:r>
          </a:p>
          <a:p>
            <a:r>
              <a:rPr lang="en-US" dirty="0"/>
              <a:t>For available classes, the student can filter the list to those classes available in the spring or summer semester, or all.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7702B-9FE9-42DF-F0FB-2AAE5092C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09" y="1806418"/>
            <a:ext cx="6197507" cy="45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2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88" y="365125"/>
            <a:ext cx="4978117" cy="1325563"/>
          </a:xfrm>
          <a:noFill/>
        </p:spPr>
        <p:txBody>
          <a:bodyPr>
            <a:noAutofit/>
          </a:bodyPr>
          <a:lstStyle/>
          <a:p>
            <a:r>
              <a:rPr lang="en-US" dirty="0"/>
              <a:t> Databases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8338" y="2091339"/>
            <a:ext cx="2816352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database is 2 main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Classes – list of all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– list of all students</a:t>
            </a:r>
          </a:p>
          <a:p>
            <a:r>
              <a:rPr lang="en-US" dirty="0"/>
              <a:t>Along with 2 association tables.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Registrations – student to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Waitlist – student to waitlist and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2ECBE-D701-EA93-9283-E0C35952F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38" y="251969"/>
            <a:ext cx="2505425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514C12-D578-FB69-9994-73B829F05E50}"/>
              </a:ext>
            </a:extLst>
          </p:cNvPr>
          <p:cNvSpPr/>
          <p:nvPr/>
        </p:nvSpPr>
        <p:spPr>
          <a:xfrm>
            <a:off x="466344" y="365125"/>
            <a:ext cx="5629656" cy="63191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88" y="365125"/>
            <a:ext cx="4978117" cy="1325563"/>
          </a:xfrm>
          <a:noFill/>
        </p:spPr>
        <p:txBody>
          <a:bodyPr>
            <a:noAutofit/>
          </a:bodyPr>
          <a:lstStyle/>
          <a:p>
            <a:r>
              <a:rPr lang="en-US" dirty="0"/>
              <a:t> Register for a Class PHP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8338" y="2091339"/>
            <a:ext cx="2816352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registering for a class, we check if the class has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Available – add the user to the class and update the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Unavailable – Add the user to the waitlist.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CDB7C-8ABD-6858-9B53-390CFD336B05}"/>
              </a:ext>
            </a:extLst>
          </p:cNvPr>
          <p:cNvSpPr txBox="1"/>
          <p:nvPr/>
        </p:nvSpPr>
        <p:spPr>
          <a:xfrm>
            <a:off x="466344" y="365125"/>
            <a:ext cx="4187952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RegisterForAClass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ClassAvailability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&gt; </a:t>
            </a:r>
            <a:r>
              <a:rPr lang="en-US" sz="1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INSERT INTO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registrations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VALUES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UpdateAvailability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header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"Location: 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classes.php?error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=Registered."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r>
              <a:rPr lang="en-U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AddToWaitlist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header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"Location: 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classes.php?error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=Added to waitlist."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B2D0B-E4F5-36A5-D4F3-68CECFE2BB30}"/>
              </a:ext>
            </a:extLst>
          </p:cNvPr>
          <p:cNvSpPr txBox="1"/>
          <p:nvPr/>
        </p:nvSpPr>
        <p:spPr>
          <a:xfrm>
            <a:off x="457200" y="3524694"/>
            <a:ext cx="6126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UpdateAvailability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spot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&gt;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classes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id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classes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id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C19907-FE3A-A5E2-A7B5-C74AF94B5E27}"/>
              </a:ext>
            </a:extLst>
          </p:cNvPr>
          <p:cNvSpPr txBox="1"/>
          <p:nvPr/>
        </p:nvSpPr>
        <p:spPr>
          <a:xfrm>
            <a:off x="457200" y="5281643"/>
            <a:ext cx="61264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AddToWaitlist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(position)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Position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waitlist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$row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fetch_assoc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$row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'Position'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is_null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   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INSERT INTO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waitlist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VALUES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7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514C12-D578-FB69-9994-73B829F05E50}"/>
              </a:ext>
            </a:extLst>
          </p:cNvPr>
          <p:cNvSpPr/>
          <p:nvPr/>
        </p:nvSpPr>
        <p:spPr>
          <a:xfrm>
            <a:off x="466344" y="365125"/>
            <a:ext cx="5629656" cy="63191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88" y="365125"/>
            <a:ext cx="4978117" cy="1325563"/>
          </a:xfrm>
          <a:noFill/>
        </p:spPr>
        <p:txBody>
          <a:bodyPr>
            <a:noAutofit/>
          </a:bodyPr>
          <a:lstStyle/>
          <a:p>
            <a:r>
              <a:rPr lang="en-US" dirty="0"/>
              <a:t> Withdraw from a Class PHP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8338" y="2091339"/>
            <a:ext cx="2816352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withdrawing from a class, the user is removed from the class.</a:t>
            </a:r>
          </a:p>
          <a:p>
            <a:r>
              <a:rPr lang="en-US" dirty="0"/>
              <a:t>The availability is updated.</a:t>
            </a:r>
          </a:p>
          <a:p>
            <a:r>
              <a:rPr lang="en-US" dirty="0"/>
              <a:t>If there is a waitlist, a user is added from 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B2D0B-E4F5-36A5-D4F3-68CECFE2BB30}"/>
              </a:ext>
            </a:extLst>
          </p:cNvPr>
          <p:cNvSpPr txBox="1"/>
          <p:nvPr/>
        </p:nvSpPr>
        <p:spPr>
          <a:xfrm>
            <a:off x="384048" y="2708958"/>
            <a:ext cx="6126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UpdateAvailability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spot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&gt;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classes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id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classes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id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B2A71-D8B3-0E4F-8E2E-74420517A551}"/>
              </a:ext>
            </a:extLst>
          </p:cNvPr>
          <p:cNvSpPr txBox="1"/>
          <p:nvPr/>
        </p:nvSpPr>
        <p:spPr>
          <a:xfrm>
            <a:off x="457200" y="445806"/>
            <a:ext cx="6126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WithdrawFromClass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 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registrations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UpadteAvailability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AddFromWaitlist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header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"Location: 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classes.php?error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ECE30-37EB-9437-772A-5CB2C5BCE160}"/>
              </a:ext>
            </a:extLst>
          </p:cNvPr>
          <p:cNvSpPr txBox="1"/>
          <p:nvPr/>
        </p:nvSpPr>
        <p:spPr>
          <a:xfrm>
            <a:off x="457200" y="4602778"/>
            <a:ext cx="6126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AddFromWaitlist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waitlist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order by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position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desc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limit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$row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fetch_assoc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$row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  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is_null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exit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RegisterForAClass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WithdrawFromWaitlist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9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sz="5400" dirty="0"/>
              <a:t>Nicholi D’Amato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SRS Document</a:t>
            </a:r>
          </a:p>
          <a:p>
            <a:r>
              <a:rPr lang="en-US" dirty="0"/>
              <a:t>UML Design Model</a:t>
            </a:r>
          </a:p>
          <a:p>
            <a:r>
              <a:rPr lang="en-US" dirty="0"/>
              <a:t>Landing, Login and Enrollment Pages</a:t>
            </a:r>
          </a:p>
          <a:p>
            <a:r>
              <a:rPr lang="en-US" dirty="0"/>
              <a:t>SQL Databases</a:t>
            </a:r>
          </a:p>
          <a:p>
            <a:r>
              <a:rPr lang="en-US" dirty="0"/>
              <a:t>PHP Code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SRS Document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SRS Document for our purposes was best utilized for showing the requirements for specific use cases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of Events  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Flow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  <a:tab pos="108585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Flow 1 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 Flow 1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 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Notes/Issues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9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SRS Document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742950" marR="0" lvl="1" indent="-285750">
              <a:spcBef>
                <a:spcPts val="140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sz="1400" b="1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Register a User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should be able to register with the website and unlock additional features.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High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Carl Gnome (marketing)	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Customer, central bank computer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of Events  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Flow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clicks ‘Register’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Prompted with required fields.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Registered with the website.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  <a:tab pos="108585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Flow 1 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If required information is not available.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error message is shown to the user.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 Flow 1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attempts to register an already registered username.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error message is shown to the user.</a:t>
            </a:r>
          </a:p>
          <a:p>
            <a:pPr marL="6858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has not logged in.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is registered in the database.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Notes/Issues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new user should have a unique ID associated with a password. The system should guard against two users using the same ID for registration.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Profiles must include some key information about the applicant including name, phone, email, and any other information you may see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SRS Document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742950" marR="0" lvl="1" indent="-285750">
              <a:spcBef>
                <a:spcPts val="140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sz="1400" b="1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Login a User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should be able to login after being registered.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High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Carl Gnome (marketing)	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Customer, central bank computer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of Events  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Flow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clicks ‘Log In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Prompted with User ID and Password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Logged in to website.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  <a:tab pos="108585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Flow 1 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Wrong User ID and Password combination.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error message is shown to the user.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 Flow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has not logged in.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has already registered.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is logged in.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Notes/Issues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registration, users can login to the system at any time using the ID and the password created during the registration process.</a:t>
            </a:r>
          </a:p>
        </p:txBody>
      </p:sp>
    </p:spTree>
    <p:extLst>
      <p:ext uri="{BB962C8B-B14F-4D97-AF65-F5344CB8AC3E}">
        <p14:creationId xmlns:p14="http://schemas.microsoft.com/office/powerpoint/2010/main" val="196168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SRS Document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742950" marR="0" lvl="1" indent="-285750">
              <a:spcBef>
                <a:spcPts val="140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sz="1400" b="1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Register for a Class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Users can register for classes.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High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Carl Gnome (marketing)	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Customer, central bank computer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of Events  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Flow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selects ‘Classes’.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selected ‘Register’ on a class.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added to the class roster.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  <a:tab pos="108585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Flow 1 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Class is full.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is prompted to be added to the wait list.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confirms, the user is added to the wait list.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 Flow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has not logged in.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has already registered.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is logged in.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Notes/Issues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course should have a maximum number of enrollments that may be different depending on the course.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user wants to enroll into a course and the course is full, the student can add themselves onto a waiting list.</a:t>
            </a:r>
          </a:p>
        </p:txBody>
      </p:sp>
    </p:spTree>
    <p:extLst>
      <p:ext uri="{BB962C8B-B14F-4D97-AF65-F5344CB8AC3E}">
        <p14:creationId xmlns:p14="http://schemas.microsoft.com/office/powerpoint/2010/main" val="212544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UML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UML Models for Use Cases and the </a:t>
            </a:r>
          </a:p>
          <a:p>
            <a:r>
              <a:rPr lang="en-US" dirty="0"/>
              <a:t>Class Diagram help us organize the work</a:t>
            </a:r>
          </a:p>
          <a:p>
            <a:r>
              <a:rPr lang="en-US" dirty="0"/>
              <a:t>To be performed and guide our thoughts.</a:t>
            </a:r>
          </a:p>
          <a:p>
            <a:endParaRPr lang="en-US" dirty="0"/>
          </a:p>
          <a:p>
            <a:r>
              <a:rPr lang="en-US" dirty="0"/>
              <a:t>By using the SRS document we can</a:t>
            </a:r>
          </a:p>
          <a:p>
            <a:r>
              <a:rPr lang="en-US" dirty="0"/>
              <a:t>Create practical organization diagrams </a:t>
            </a:r>
          </a:p>
          <a:p>
            <a:r>
              <a:rPr lang="en-US" dirty="0"/>
              <a:t>Before we start work and save time.</a:t>
            </a:r>
          </a:p>
        </p:txBody>
      </p:sp>
      <p:pic>
        <p:nvPicPr>
          <p:cNvPr id="7" name="Picture 6" descr="A diagram of a website&#10;&#10;Description automatically generated">
            <a:extLst>
              <a:ext uri="{FF2B5EF4-FFF2-40B4-BE49-F238E27FC236}">
                <a16:creationId xmlns:a16="http://schemas.microsoft.com/office/drawing/2014/main" id="{BD0AF86F-3702-10B2-D73B-1491F3C03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19" y="575500"/>
            <a:ext cx="5200650" cy="1628775"/>
          </a:xfrm>
          <a:prstGeom prst="rect">
            <a:avLst/>
          </a:prstGeom>
        </p:spPr>
      </p:pic>
      <p:pic>
        <p:nvPicPr>
          <p:cNvPr id="10" name="Picture 9" descr="A diagram of a class&#10;&#10;Description automatically generated">
            <a:extLst>
              <a:ext uri="{FF2B5EF4-FFF2-40B4-BE49-F238E27FC236}">
                <a16:creationId xmlns:a16="http://schemas.microsoft.com/office/drawing/2014/main" id="{A370E4E9-D586-182A-00B5-FF7F79EAA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27" y="2272475"/>
            <a:ext cx="74390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Landing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landing page is simple, and has links to the various needed pages for work.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88CF3-B1F4-A3C1-6BCD-6879C6C73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133" y="1690688"/>
            <a:ext cx="5119603" cy="42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Registration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registration page takes in relevant user information and creates a database entry for them.</a:t>
            </a:r>
          </a:p>
          <a:p>
            <a:r>
              <a:rPr lang="en-US" dirty="0"/>
              <a:t>Currently the only utilized fields are the Email, Password, and </a:t>
            </a:r>
            <a:r>
              <a:rPr lang="en-US" dirty="0" err="1"/>
              <a:t>Firstname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53CD9-9CF0-A794-218D-D9C238659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752" y="1690688"/>
            <a:ext cx="6069589" cy="41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8559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{D6401B6F-666D-4097-9D65-FFE9D50E96D2}tf22797433_win32</Template>
  <TotalTime>1271</TotalTime>
  <Words>1497</Words>
  <Application>Microsoft Office PowerPoint</Application>
  <PresentationFormat>Widescreen</PresentationFormat>
  <Paragraphs>202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Consolas</vt:lpstr>
      <vt:lpstr>Times</vt:lpstr>
      <vt:lpstr>Univers Condensed Light</vt:lpstr>
      <vt:lpstr>Walbaum Display Light</vt:lpstr>
      <vt:lpstr>AngleLinesVTI</vt:lpstr>
      <vt:lpstr>Final Software Project</vt:lpstr>
      <vt:lpstr>AGENDA</vt:lpstr>
      <vt:lpstr>SRS Document</vt:lpstr>
      <vt:lpstr>SRS Document</vt:lpstr>
      <vt:lpstr>SRS Document</vt:lpstr>
      <vt:lpstr>SRS Document</vt:lpstr>
      <vt:lpstr>UML Model</vt:lpstr>
      <vt:lpstr>Landing Page</vt:lpstr>
      <vt:lpstr>Registration Page</vt:lpstr>
      <vt:lpstr>Login Page</vt:lpstr>
      <vt:lpstr> Class Registration Page</vt:lpstr>
      <vt:lpstr> Databases</vt:lpstr>
      <vt:lpstr> Register for a Class PHP</vt:lpstr>
      <vt:lpstr> Withdraw from a Class PHP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Software Project</dc:title>
  <dc:creator>Nicholi Damato</dc:creator>
  <cp:lastModifiedBy>Nicholi Damato</cp:lastModifiedBy>
  <cp:revision>18</cp:revision>
  <dcterms:created xsi:type="dcterms:W3CDTF">2024-05-06T18:50:11Z</dcterms:created>
  <dcterms:modified xsi:type="dcterms:W3CDTF">2024-05-07T16:04:11Z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