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7" r:id="rId4"/>
    <p:sldId id="272" r:id="rId5"/>
    <p:sldId id="268" r:id="rId6"/>
    <p:sldId id="269" r:id="rId7"/>
    <p:sldId id="270" r:id="rId8"/>
    <p:sldId id="27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6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2/11/2023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2/11/2023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2/11/2023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2/11/2023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2/11/2023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2/11/2023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2/11/2023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Seasonal flu prediction model</a:t>
            </a:r>
          </a:p>
        </p:txBody>
      </p:sp>
      <p:sp>
        <p:nvSpPr>
          <p:cNvPr id="3" name="Subtitle 2"/>
          <p:cNvSpPr>
            <a:spLocks noGrp="1"/>
          </p:cNvSpPr>
          <p:nvPr>
            <p:ph type="subTitle" idx="1"/>
          </p:nvPr>
        </p:nvSpPr>
        <p:spPr/>
        <p:txBody>
          <a:bodyPr/>
          <a:lstStyle/>
          <a:p>
            <a:r>
              <a:rPr lang="en-US" dirty="0"/>
              <a:t>By nicholus magak</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Business Understanding</a:t>
            </a:r>
          </a:p>
        </p:txBody>
      </p:sp>
      <p:sp>
        <p:nvSpPr>
          <p:cNvPr id="4" name="Content Placeholder 3"/>
          <p:cNvSpPr>
            <a:spLocks noGrp="1"/>
          </p:cNvSpPr>
          <p:nvPr>
            <p:ph sz="half" idx="2"/>
          </p:nvPr>
        </p:nvSpPr>
        <p:spPr>
          <a:xfrm>
            <a:off x="1066800" y="2590799"/>
            <a:ext cx="8458200" cy="3810033"/>
          </a:xfrm>
        </p:spPr>
        <p:txBody>
          <a:bodyPr>
            <a:normAutofit fontScale="77500" lnSpcReduction="20000"/>
          </a:bodyPr>
          <a:lstStyle/>
          <a:p>
            <a:pPr marL="0" indent="0" rtl="0">
              <a:buNone/>
            </a:pPr>
            <a:r>
              <a:rPr lang="en-US" b="1" dirty="0">
                <a:solidFill>
                  <a:srgbClr val="000000"/>
                </a:solidFill>
                <a:effectLst/>
                <a:latin typeface="Times New Roman" panose="02020603050405020304" pitchFamily="18" charset="0"/>
                <a:cs typeface="Times New Roman" panose="02020603050405020304" pitchFamily="18" charset="0"/>
              </a:rPr>
              <a:t>Premise:</a:t>
            </a:r>
          </a:p>
          <a:p>
            <a:pPr algn="l" rtl="0"/>
            <a:r>
              <a:rPr lang="en-US" dirty="0">
                <a:solidFill>
                  <a:srgbClr val="000000"/>
                </a:solidFill>
                <a:effectLst/>
                <a:latin typeface="Times New Roman" panose="02020603050405020304" pitchFamily="18" charset="0"/>
                <a:cs typeface="Times New Roman" panose="02020603050405020304" pitchFamily="18" charset="0"/>
              </a:rPr>
              <a:t>As the world struggles to vaccinate the global population against COVID-19, an understanding of how people’s backgrounds, opinions, and health behaviors are related to their personal vaccination patterns can provide guidance for future public health efforts. Your audience could be someone guiding those public health efforts.</a:t>
            </a:r>
          </a:p>
          <a:p>
            <a:pPr marL="0" indent="0" rtl="0">
              <a:buNone/>
            </a:pPr>
            <a:r>
              <a:rPr lang="en-US" b="1" dirty="0">
                <a:solidFill>
                  <a:srgbClr val="000000"/>
                </a:solidFill>
                <a:effectLst/>
                <a:latin typeface="Times New Roman" panose="02020603050405020304" pitchFamily="18" charset="0"/>
                <a:cs typeface="Times New Roman" panose="02020603050405020304" pitchFamily="18" charset="0"/>
              </a:rPr>
              <a:t>Desired outcome:</a:t>
            </a:r>
          </a:p>
          <a:p>
            <a:pPr algn="l" rtl="0"/>
            <a:r>
              <a:rPr lang="en-US" dirty="0">
                <a:solidFill>
                  <a:srgbClr val="000000"/>
                </a:solidFill>
                <a:effectLst/>
                <a:latin typeface="Times New Roman" panose="02020603050405020304" pitchFamily="18" charset="0"/>
                <a:cs typeface="Times New Roman" panose="02020603050405020304" pitchFamily="18" charset="0"/>
              </a:rPr>
              <a:t>Create a model that can accurately predict whether a person, based on their attributes given in the data both categorical and continuous is most likely given the seasonal flu (or depending if there is time, the H1N1) vaccine(s).</a:t>
            </a:r>
          </a:p>
          <a:p>
            <a:pPr algn="l" rtl="0"/>
            <a:r>
              <a:rPr lang="en-US" dirty="0">
                <a:solidFill>
                  <a:srgbClr val="000000"/>
                </a:solidFill>
                <a:effectLst/>
                <a:latin typeface="Times New Roman" panose="02020603050405020304" pitchFamily="18" charset="0"/>
                <a:cs typeface="Times New Roman" panose="02020603050405020304" pitchFamily="18" charset="0"/>
              </a:rPr>
              <a:t>Eventually, the prediction algorithm can be used in identifying people with potential illness to the seasonal flu and either prevent or have a concrete solution in place due to early detection.</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effectLst/>
                <a:latin typeface="Helvetica Neue"/>
              </a:rPr>
              <a:t>2. Data </a:t>
            </a:r>
          </a:p>
        </p:txBody>
      </p:sp>
      <p:sp>
        <p:nvSpPr>
          <p:cNvPr id="4" name="Content Placeholder 3"/>
          <p:cNvSpPr>
            <a:spLocks noGrp="1"/>
          </p:cNvSpPr>
          <p:nvPr>
            <p:ph sz="half" idx="2"/>
          </p:nvPr>
        </p:nvSpPr>
        <p:spPr>
          <a:xfrm>
            <a:off x="1066800" y="2590799"/>
            <a:ext cx="9067800" cy="3810033"/>
          </a:xfrm>
        </p:spPr>
        <p:txBody>
          <a:bodyPr/>
          <a:lstStyle/>
          <a:p>
            <a:r>
              <a:rPr lang="en-US" dirty="0"/>
              <a:t>The data consists of features/ variables that describe the outcome we want to predict i.e., Seasonal flu vaccinated or unvaccinated.</a:t>
            </a:r>
          </a:p>
          <a:p>
            <a:r>
              <a:rPr lang="en-US" dirty="0"/>
              <a:t>Due to the balanced data, the goal of the prediction was to focus on the model’s ability to achieve accuracy, which is how correctly</a:t>
            </a:r>
          </a:p>
        </p:txBody>
      </p:sp>
    </p:spTree>
    <p:extLst>
      <p:ext uri="{BB962C8B-B14F-4D97-AF65-F5344CB8AC3E}">
        <p14:creationId xmlns:p14="http://schemas.microsoft.com/office/powerpoint/2010/main" val="12281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effectLst/>
                <a:latin typeface="Helvetica Neue"/>
              </a:rPr>
              <a:t>2. Data </a:t>
            </a:r>
          </a:p>
        </p:txBody>
      </p:sp>
      <p:sp>
        <p:nvSpPr>
          <p:cNvPr id="4" name="Content Placeholder 3"/>
          <p:cNvSpPr>
            <a:spLocks noGrp="1"/>
          </p:cNvSpPr>
          <p:nvPr>
            <p:ph sz="half" idx="2"/>
          </p:nvPr>
        </p:nvSpPr>
        <p:spPr>
          <a:xfrm>
            <a:off x="1066800" y="2590799"/>
            <a:ext cx="9067800" cy="3810033"/>
          </a:xfrm>
        </p:spPr>
        <p:txBody>
          <a:bodyPr/>
          <a:lstStyle/>
          <a:p>
            <a:pPr marL="0" indent="0">
              <a:buNone/>
            </a:pPr>
            <a:endParaRPr lang="en-US" dirty="0"/>
          </a:p>
        </p:txBody>
      </p:sp>
    </p:spTree>
    <p:extLst>
      <p:ext uri="{BB962C8B-B14F-4D97-AF65-F5344CB8AC3E}">
        <p14:creationId xmlns:p14="http://schemas.microsoft.com/office/powerpoint/2010/main" val="2113619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effectLst/>
                <a:latin typeface="Helvetica Neue"/>
              </a:rPr>
              <a:t>3. Methods</a:t>
            </a:r>
          </a:p>
        </p:txBody>
      </p:sp>
      <p:sp>
        <p:nvSpPr>
          <p:cNvPr id="4" name="Content Placeholder 3"/>
          <p:cNvSpPr>
            <a:spLocks noGrp="1"/>
          </p:cNvSpPr>
          <p:nvPr>
            <p:ph sz="half" idx="2"/>
          </p:nvPr>
        </p:nvSpPr>
        <p:spPr>
          <a:xfrm>
            <a:off x="1066800" y="2590799"/>
            <a:ext cx="8686800" cy="3810033"/>
          </a:xfrm>
        </p:spPr>
        <p:txBody>
          <a:bodyPr/>
          <a:lstStyle/>
          <a:p>
            <a:r>
              <a:rPr lang="en-US" dirty="0"/>
              <a:t>The methods used to build the classification model are: Logistic Regression, Decision Tree Classifier, and Gaussian Naïve Bayes Classifier.</a:t>
            </a:r>
          </a:p>
          <a:p>
            <a:r>
              <a:rPr lang="en-US" dirty="0"/>
              <a:t>All the 3 methods were trained from data prepped from a train split. This ensured that we would have less chances of overfitting the model and having poor performance on the test set.</a:t>
            </a:r>
          </a:p>
        </p:txBody>
      </p:sp>
    </p:spTree>
    <p:extLst>
      <p:ext uri="{BB962C8B-B14F-4D97-AF65-F5344CB8AC3E}">
        <p14:creationId xmlns:p14="http://schemas.microsoft.com/office/powerpoint/2010/main" val="168995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a:effectLst/>
              </a:rPr>
              <a:t>4. Modeling</a:t>
            </a:r>
          </a:p>
        </p:txBody>
      </p:sp>
      <p:pic>
        <p:nvPicPr>
          <p:cNvPr id="4" name="Picture 3" descr="Chart, line chart&#10;&#10;Description automatically generated">
            <a:extLst>
              <a:ext uri="{FF2B5EF4-FFF2-40B4-BE49-F238E27FC236}">
                <a16:creationId xmlns:a16="http://schemas.microsoft.com/office/drawing/2014/main" id="{A80FFF45-48EF-EA14-7FAF-D4EE9150A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36594"/>
            <a:ext cx="4800600" cy="3153235"/>
          </a:xfrm>
          <a:prstGeom prst="rect">
            <a:avLst/>
          </a:prstGeom>
          <a:noFill/>
        </p:spPr>
      </p:pic>
      <p:sp>
        <p:nvSpPr>
          <p:cNvPr id="9" name="Content Placeholder 3">
            <a:extLst>
              <a:ext uri="{FF2B5EF4-FFF2-40B4-BE49-F238E27FC236}">
                <a16:creationId xmlns:a16="http://schemas.microsoft.com/office/drawing/2014/main" id="{5F2DABC6-91E7-2535-B5D3-98CD6DF422E4}"/>
              </a:ext>
            </a:extLst>
          </p:cNvPr>
          <p:cNvSpPr>
            <a:spLocks noGrp="1"/>
          </p:cNvSpPr>
          <p:nvPr>
            <p:ph sz="half" idx="2"/>
          </p:nvPr>
        </p:nvSpPr>
        <p:spPr>
          <a:xfrm>
            <a:off x="6324600" y="1825624"/>
            <a:ext cx="4800600" cy="4575175"/>
          </a:xfrm>
        </p:spPr>
        <p:txBody>
          <a:bodyPr/>
          <a:lstStyle/>
          <a:p>
            <a:r>
              <a:rPr lang="en-US" dirty="0"/>
              <a:t>The ROC score of the of the Decision Tree is 0.75</a:t>
            </a:r>
          </a:p>
          <a:p>
            <a:r>
              <a:rPr lang="en-US" dirty="0"/>
              <a:t>This </a:t>
            </a:r>
            <a:r>
              <a:rPr lang="en-US"/>
              <a:t>means that</a:t>
            </a:r>
          </a:p>
        </p:txBody>
      </p:sp>
    </p:spTree>
    <p:extLst>
      <p:ext uri="{BB962C8B-B14F-4D97-AF65-F5344CB8AC3E}">
        <p14:creationId xmlns:p14="http://schemas.microsoft.com/office/powerpoint/2010/main" val="263299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a:effectLst/>
              </a:rPr>
              <a:t>4. Modeling</a:t>
            </a:r>
          </a:p>
        </p:txBody>
      </p:sp>
      <p:pic>
        <p:nvPicPr>
          <p:cNvPr id="4" name="Picture 3" descr="Chart, line chart&#10;&#10;Description automatically generated">
            <a:extLst>
              <a:ext uri="{FF2B5EF4-FFF2-40B4-BE49-F238E27FC236}">
                <a16:creationId xmlns:a16="http://schemas.microsoft.com/office/drawing/2014/main" id="{1E72942A-7992-1911-928B-C2776FDD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14785"/>
            <a:ext cx="4800600" cy="3396852"/>
          </a:xfrm>
          <a:prstGeom prst="rect">
            <a:avLst/>
          </a:prstGeom>
          <a:noFill/>
        </p:spPr>
      </p:pic>
      <p:sp>
        <p:nvSpPr>
          <p:cNvPr id="9" name="Content Placeholder 3">
            <a:extLst>
              <a:ext uri="{FF2B5EF4-FFF2-40B4-BE49-F238E27FC236}">
                <a16:creationId xmlns:a16="http://schemas.microsoft.com/office/drawing/2014/main" id="{24F16D62-898A-3795-D37A-5ED7F9D6E06F}"/>
              </a:ext>
            </a:extLst>
          </p:cNvPr>
          <p:cNvSpPr>
            <a:spLocks noGrp="1"/>
          </p:cNvSpPr>
          <p:nvPr>
            <p:ph sz="half" idx="2"/>
          </p:nvPr>
        </p:nvSpPr>
        <p:spPr>
          <a:xfrm>
            <a:off x="6324600" y="1825624"/>
            <a:ext cx="4800600" cy="4575175"/>
          </a:xfrm>
        </p:spPr>
        <p:txBody>
          <a:bodyPr/>
          <a:lstStyle/>
          <a:p>
            <a:endParaRPr lang="en-US"/>
          </a:p>
        </p:txBody>
      </p:sp>
    </p:spTree>
    <p:extLst>
      <p:ext uri="{BB962C8B-B14F-4D97-AF65-F5344CB8AC3E}">
        <p14:creationId xmlns:p14="http://schemas.microsoft.com/office/powerpoint/2010/main" val="1596114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a:effectLst/>
              </a:rPr>
              <a:t>4. Modeling</a:t>
            </a:r>
          </a:p>
        </p:txBody>
      </p:sp>
      <p:pic>
        <p:nvPicPr>
          <p:cNvPr id="4" name="Picture 3" descr="Chart, line chart&#10;&#10;Description automatically generated">
            <a:extLst>
              <a:ext uri="{FF2B5EF4-FFF2-40B4-BE49-F238E27FC236}">
                <a16:creationId xmlns:a16="http://schemas.microsoft.com/office/drawing/2014/main" id="{DF027D1C-C8D5-CF1C-CCE1-75134B37B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75719"/>
            <a:ext cx="4800600" cy="3274985"/>
          </a:xfrm>
          <a:prstGeom prst="rect">
            <a:avLst/>
          </a:prstGeom>
          <a:noFill/>
        </p:spPr>
      </p:pic>
      <p:sp>
        <p:nvSpPr>
          <p:cNvPr id="9" name="Content Placeholder 3">
            <a:extLst>
              <a:ext uri="{FF2B5EF4-FFF2-40B4-BE49-F238E27FC236}">
                <a16:creationId xmlns:a16="http://schemas.microsoft.com/office/drawing/2014/main" id="{E44A4FBA-7D92-CA63-459F-9364539BF4D6}"/>
              </a:ext>
            </a:extLst>
          </p:cNvPr>
          <p:cNvSpPr>
            <a:spLocks noGrp="1"/>
          </p:cNvSpPr>
          <p:nvPr>
            <p:ph sz="half" idx="2"/>
          </p:nvPr>
        </p:nvSpPr>
        <p:spPr>
          <a:xfrm>
            <a:off x="6324600" y="1825624"/>
            <a:ext cx="4800600" cy="4575175"/>
          </a:xfrm>
        </p:spPr>
        <p:txBody>
          <a:bodyPr/>
          <a:lstStyle/>
          <a:p>
            <a:endParaRPr lang="en-US"/>
          </a:p>
        </p:txBody>
      </p:sp>
    </p:spTree>
    <p:extLst>
      <p:ext uri="{BB962C8B-B14F-4D97-AF65-F5344CB8AC3E}">
        <p14:creationId xmlns:p14="http://schemas.microsoft.com/office/powerpoint/2010/main" val="37246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8C49FFF-AD89-0908-F61F-67ADCBEEF8B2}"/>
              </a:ext>
            </a:extLst>
          </p:cNvPr>
          <p:cNvSpPr>
            <a:spLocks noGrp="1"/>
          </p:cNvSpPr>
          <p:nvPr>
            <p:ph type="title"/>
          </p:nvPr>
        </p:nvSpPr>
        <p:spPr>
          <a:xfrm>
            <a:off x="1066800" y="99220"/>
            <a:ext cx="10058400" cy="1325563"/>
          </a:xfrm>
        </p:spPr>
        <p:txBody>
          <a:bodyPr/>
          <a:lstStyle/>
          <a:p>
            <a:r>
              <a:rPr lang="en-US" dirty="0"/>
              <a:t>Conclusion</a:t>
            </a:r>
          </a:p>
        </p:txBody>
      </p:sp>
      <p:sp>
        <p:nvSpPr>
          <p:cNvPr id="13" name="Content Placeholder 2">
            <a:extLst>
              <a:ext uri="{FF2B5EF4-FFF2-40B4-BE49-F238E27FC236}">
                <a16:creationId xmlns:a16="http://schemas.microsoft.com/office/drawing/2014/main" id="{C06FE100-7545-A1C5-D714-3F554B949A54}"/>
              </a:ext>
            </a:extLst>
          </p:cNvPr>
          <p:cNvSpPr>
            <a:spLocks noGrp="1"/>
          </p:cNvSpPr>
          <p:nvPr>
            <p:ph idx="1"/>
          </p:nvPr>
        </p:nvSpPr>
        <p:spPr>
          <a:xfrm>
            <a:off x="1524000" y="1828799"/>
            <a:ext cx="9144000" cy="4572001"/>
          </a:xfrm>
        </p:spPr>
        <p:txBody>
          <a:bodyPr/>
          <a:lstStyle/>
          <a:p>
            <a:endParaRPr lang="en-US" dirty="0"/>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351</TotalTime>
  <Words>288</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Helvetica Neue</vt:lpstr>
      <vt:lpstr>Arial</vt:lpstr>
      <vt:lpstr>Franklin Gothic Medium</vt:lpstr>
      <vt:lpstr>Times New Roman</vt:lpstr>
      <vt:lpstr>Medical Design 16x9</vt:lpstr>
      <vt:lpstr>Seasonal flu prediction model</vt:lpstr>
      <vt:lpstr>1. Business Understanding</vt:lpstr>
      <vt:lpstr>2. Data </vt:lpstr>
      <vt:lpstr>2. Data </vt:lpstr>
      <vt:lpstr>3. Methods</vt:lpstr>
      <vt:lpstr>4. Modeling</vt:lpstr>
      <vt:lpstr>4. Modeling</vt:lpstr>
      <vt:lpstr>4. Modeling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flu prediction model</dc:title>
  <dc:creator>Nicholus Magak</dc:creator>
  <cp:lastModifiedBy>Nicholus Magak</cp:lastModifiedBy>
  <cp:revision>8</cp:revision>
  <dcterms:created xsi:type="dcterms:W3CDTF">2023-02-10T17:42:21Z</dcterms:created>
  <dcterms:modified xsi:type="dcterms:W3CDTF">2023-02-11T11:40:46Z</dcterms:modified>
</cp:coreProperties>
</file>