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2" r:id="rId3"/>
    <p:sldId id="273" r:id="rId4"/>
    <p:sldId id="267" r:id="rId5"/>
    <p:sldId id="272" r:id="rId6"/>
    <p:sldId id="268" r:id="rId7"/>
    <p:sldId id="269" r:id="rId8"/>
    <p:sldId id="270" r:id="rId9"/>
    <p:sldId id="27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2/12/2023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2/12/2023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2/12/2023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2/12/2023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2/12/2023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Seasonal flu prediction model</a:t>
            </a:r>
          </a:p>
        </p:txBody>
      </p:sp>
      <p:sp>
        <p:nvSpPr>
          <p:cNvPr id="3" name="Subtitle 2"/>
          <p:cNvSpPr>
            <a:spLocks noGrp="1"/>
          </p:cNvSpPr>
          <p:nvPr>
            <p:ph type="subTitle" idx="1"/>
          </p:nvPr>
        </p:nvSpPr>
        <p:spPr/>
        <p:txBody>
          <a:bodyPr/>
          <a:lstStyle/>
          <a:p>
            <a:r>
              <a:rPr lang="en-US" dirty="0"/>
              <a:t>By nicholus magak</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C49FFF-AD89-0908-F61F-67ADCBEEF8B2}"/>
              </a:ext>
            </a:extLst>
          </p:cNvPr>
          <p:cNvSpPr>
            <a:spLocks noGrp="1"/>
          </p:cNvSpPr>
          <p:nvPr>
            <p:ph type="title"/>
          </p:nvPr>
        </p:nvSpPr>
        <p:spPr>
          <a:xfrm>
            <a:off x="1066800" y="99220"/>
            <a:ext cx="10058400" cy="1325563"/>
          </a:xfrm>
        </p:spPr>
        <p:txBody>
          <a:bodyPr/>
          <a:lstStyle/>
          <a:p>
            <a:r>
              <a:rPr lang="en-US" dirty="0"/>
              <a:t>Conclusion</a:t>
            </a:r>
          </a:p>
        </p:txBody>
      </p:sp>
      <p:sp>
        <p:nvSpPr>
          <p:cNvPr id="13" name="Content Placeholder 2">
            <a:extLst>
              <a:ext uri="{FF2B5EF4-FFF2-40B4-BE49-F238E27FC236}">
                <a16:creationId xmlns:a16="http://schemas.microsoft.com/office/drawing/2014/main" id="{C06FE100-7545-A1C5-D714-3F554B949A54}"/>
              </a:ext>
            </a:extLst>
          </p:cNvPr>
          <p:cNvSpPr>
            <a:spLocks noGrp="1"/>
          </p:cNvSpPr>
          <p:nvPr>
            <p:ph idx="1"/>
          </p:nvPr>
        </p:nvSpPr>
        <p:spPr>
          <a:xfrm>
            <a:off x="1524000" y="1828799"/>
            <a:ext cx="9144000" cy="4572001"/>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Yes, the model did well, but I believe with what we have seen from the individual models, if we were to combine their strengths and potentially avoid some of their weaknesses through an ensembled model, we would have an aggregate that would surpass the logistic regression.</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Business Understanding</a:t>
            </a:r>
          </a:p>
        </p:txBody>
      </p:sp>
      <p:sp>
        <p:nvSpPr>
          <p:cNvPr id="4" name="Content Placeholder 3"/>
          <p:cNvSpPr>
            <a:spLocks noGrp="1"/>
          </p:cNvSpPr>
          <p:nvPr>
            <p:ph sz="half" idx="2"/>
          </p:nvPr>
        </p:nvSpPr>
        <p:spPr>
          <a:xfrm>
            <a:off x="1066800" y="2057401"/>
            <a:ext cx="8458200" cy="3429000"/>
          </a:xfrm>
        </p:spPr>
        <p:txBody>
          <a:bodyPr>
            <a:noAutofit/>
          </a:bodyPr>
          <a:lstStyle/>
          <a:p>
            <a:pPr marL="0" indent="0" rtl="0">
              <a:lnSpc>
                <a:spcPct val="170000"/>
              </a:lnSpc>
              <a:buNone/>
            </a:pPr>
            <a:r>
              <a:rPr lang="en-US" sz="1900" b="1" dirty="0">
                <a:solidFill>
                  <a:srgbClr val="000000"/>
                </a:solidFill>
                <a:effectLst/>
                <a:latin typeface="Times New Roman" panose="02020603050405020304" pitchFamily="18" charset="0"/>
                <a:cs typeface="Times New Roman" panose="02020603050405020304" pitchFamily="18" charset="0"/>
              </a:rPr>
              <a:t>Premise:</a:t>
            </a:r>
          </a:p>
          <a:p>
            <a:pPr algn="l" rtl="0">
              <a:lnSpc>
                <a:spcPct val="170000"/>
              </a:lnSpc>
            </a:pPr>
            <a:r>
              <a:rPr lang="en-US" sz="1900" dirty="0">
                <a:solidFill>
                  <a:srgbClr val="000000"/>
                </a:solidFill>
                <a:effectLst/>
                <a:latin typeface="Times New Roman" panose="02020603050405020304" pitchFamily="18" charset="0"/>
                <a:cs typeface="Times New Roman" panose="02020603050405020304" pitchFamily="18" charset="0"/>
              </a:rPr>
              <a:t>As the world struggles to vaccinate the global population against COVID-19, an understanding of how people’s backgrounds, opinions, and health behaviors are related to their personal vaccination patterns can provide guidance for future public health efforts. Your audience could be someone guiding those public health efforts.</a:t>
            </a:r>
          </a:p>
          <a:p>
            <a:pPr marL="0" indent="0" rtl="0">
              <a:lnSpc>
                <a:spcPct val="170000"/>
              </a:lnSpc>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Business Understanding</a:t>
            </a:r>
          </a:p>
        </p:txBody>
      </p:sp>
      <p:sp>
        <p:nvSpPr>
          <p:cNvPr id="4" name="Content Placeholder 3"/>
          <p:cNvSpPr>
            <a:spLocks noGrp="1"/>
          </p:cNvSpPr>
          <p:nvPr>
            <p:ph sz="half" idx="2"/>
          </p:nvPr>
        </p:nvSpPr>
        <p:spPr>
          <a:xfrm>
            <a:off x="1066800" y="2057401"/>
            <a:ext cx="8458200" cy="3429000"/>
          </a:xfrm>
        </p:spPr>
        <p:txBody>
          <a:bodyPr>
            <a:noAutofit/>
          </a:bodyPr>
          <a:lstStyle/>
          <a:p>
            <a:pPr marL="0" indent="0" rtl="0">
              <a:lnSpc>
                <a:spcPct val="170000"/>
              </a:lnSpc>
              <a:buNone/>
            </a:pPr>
            <a:r>
              <a:rPr lang="en-US" sz="1900" b="1" dirty="0">
                <a:solidFill>
                  <a:srgbClr val="000000"/>
                </a:solidFill>
                <a:effectLst/>
                <a:latin typeface="Times New Roman" panose="02020603050405020304" pitchFamily="18" charset="0"/>
                <a:cs typeface="Times New Roman" panose="02020603050405020304" pitchFamily="18" charset="0"/>
              </a:rPr>
              <a:t>Desired outcome:</a:t>
            </a:r>
          </a:p>
          <a:p>
            <a:pPr algn="l" rtl="0">
              <a:lnSpc>
                <a:spcPct val="170000"/>
              </a:lnSpc>
            </a:pPr>
            <a:r>
              <a:rPr lang="en-US" sz="1900" dirty="0">
                <a:solidFill>
                  <a:srgbClr val="000000"/>
                </a:solidFill>
                <a:effectLst/>
                <a:latin typeface="Times New Roman" panose="02020603050405020304" pitchFamily="18" charset="0"/>
                <a:cs typeface="Times New Roman" panose="02020603050405020304" pitchFamily="18" charset="0"/>
              </a:rPr>
              <a:t>Create a model that can accurately predict whether a person, based on their attributes given in the data both categorical and continuous is most likely given the seasonal flu (or depending if there is time, the H1N1) vaccine(s).</a:t>
            </a:r>
          </a:p>
          <a:p>
            <a:pPr algn="l" rtl="0">
              <a:lnSpc>
                <a:spcPct val="170000"/>
              </a:lnSpc>
            </a:pPr>
            <a:r>
              <a:rPr lang="en-US" sz="1900" dirty="0">
                <a:solidFill>
                  <a:srgbClr val="000000"/>
                </a:solidFill>
                <a:effectLst/>
                <a:latin typeface="Times New Roman" panose="02020603050405020304" pitchFamily="18" charset="0"/>
                <a:cs typeface="Times New Roman" panose="02020603050405020304" pitchFamily="18" charset="0"/>
              </a:rPr>
              <a:t>Eventually, the prediction algorithm can be used in identifying people with potential illness to the seasonal flu and either prevent or have a concrete solution in place due to early detection.</a:t>
            </a:r>
            <a:br>
              <a:rPr lang="en-US" sz="1900" b="0" i="0" dirty="0">
                <a:solidFill>
                  <a:srgbClr val="000000"/>
                </a:solidFill>
                <a:effectLst/>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710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2. Data </a:t>
            </a:r>
          </a:p>
        </p:txBody>
      </p:sp>
      <p:sp>
        <p:nvSpPr>
          <p:cNvPr id="4" name="Content Placeholder 3"/>
          <p:cNvSpPr>
            <a:spLocks noGrp="1"/>
          </p:cNvSpPr>
          <p:nvPr>
            <p:ph sz="half" idx="2"/>
          </p:nvPr>
        </p:nvSpPr>
        <p:spPr>
          <a:xfrm>
            <a:off x="1066800" y="2590799"/>
            <a:ext cx="9067800" cy="3810033"/>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The data consists of features/ variables that describe the outcome we want to predict i.e., Seasonal flu vaccinated or unvaccinated.</a:t>
            </a:r>
          </a:p>
          <a:p>
            <a:pPr>
              <a:lnSpc>
                <a:spcPct val="150000"/>
              </a:lnSpc>
            </a:pPr>
            <a:r>
              <a:rPr lang="en-US" sz="1900" dirty="0">
                <a:latin typeface="Times New Roman" panose="02020603050405020304" pitchFamily="18" charset="0"/>
                <a:cs typeface="Times New Roman" panose="02020603050405020304" pitchFamily="18" charset="0"/>
              </a:rPr>
              <a:t>Due to the balanced data, the goal of the prediction was to focus on the model’s ability to achieve accuracy.</a:t>
            </a:r>
          </a:p>
        </p:txBody>
      </p:sp>
    </p:spTree>
    <p:extLst>
      <p:ext uri="{BB962C8B-B14F-4D97-AF65-F5344CB8AC3E}">
        <p14:creationId xmlns:p14="http://schemas.microsoft.com/office/powerpoint/2010/main" val="12281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b="1" i="0">
                <a:effectLst/>
              </a:rPr>
              <a:t>2. Data </a:t>
            </a:r>
          </a:p>
        </p:txBody>
      </p:sp>
      <p:pic>
        <p:nvPicPr>
          <p:cNvPr id="5" name="Content Placeholder 4" descr="A picture containing table&#10;&#10;Description automatically generated">
            <a:extLst>
              <a:ext uri="{FF2B5EF4-FFF2-40B4-BE49-F238E27FC236}">
                <a16:creationId xmlns:a16="http://schemas.microsoft.com/office/drawing/2014/main" id="{14F2DFC0-BC54-9840-C593-11A26A615E7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862023"/>
            <a:ext cx="7008810" cy="5133952"/>
          </a:xfrm>
          <a:noFill/>
        </p:spPr>
      </p:pic>
      <p:sp>
        <p:nvSpPr>
          <p:cNvPr id="10" name="Text Placeholder 3">
            <a:extLst>
              <a:ext uri="{FF2B5EF4-FFF2-40B4-BE49-F238E27FC236}">
                <a16:creationId xmlns:a16="http://schemas.microsoft.com/office/drawing/2014/main" id="{1936D909-9787-643B-FA66-723C8416B1AD}"/>
              </a:ext>
            </a:extLst>
          </p:cNvPr>
          <p:cNvSpPr>
            <a:spLocks noGrp="1"/>
          </p:cNvSpPr>
          <p:nvPr>
            <p:ph type="body" sz="half" idx="2"/>
          </p:nvPr>
        </p:nvSpPr>
        <p:spPr>
          <a:xfrm>
            <a:off x="7635240" y="5029200"/>
            <a:ext cx="3932237" cy="1374648"/>
          </a:xfrm>
        </p:spPr>
        <p:txBody>
          <a:bodyPr/>
          <a:lstStyle/>
          <a:p>
            <a:r>
              <a:rPr lang="en-US" dirty="0"/>
              <a:t>Layout of the columns and the data shape of the dataset.</a:t>
            </a:r>
          </a:p>
        </p:txBody>
      </p:sp>
    </p:spTree>
    <p:extLst>
      <p:ext uri="{BB962C8B-B14F-4D97-AF65-F5344CB8AC3E}">
        <p14:creationId xmlns:p14="http://schemas.microsoft.com/office/powerpoint/2010/main" val="1895791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3. Methods</a:t>
            </a:r>
          </a:p>
        </p:txBody>
      </p:sp>
      <p:sp>
        <p:nvSpPr>
          <p:cNvPr id="4" name="Content Placeholder 3"/>
          <p:cNvSpPr>
            <a:spLocks noGrp="1"/>
          </p:cNvSpPr>
          <p:nvPr>
            <p:ph sz="half" idx="2"/>
          </p:nvPr>
        </p:nvSpPr>
        <p:spPr>
          <a:xfrm>
            <a:off x="1066800" y="2209800"/>
            <a:ext cx="8686800" cy="3810033"/>
          </a:xfrm>
        </p:spPr>
        <p:txBody>
          <a:bodyPr>
            <a:normAutofit fontScale="92500"/>
          </a:bodyPr>
          <a:lstStyle/>
          <a:p>
            <a:pPr>
              <a:lnSpc>
                <a:spcPct val="150000"/>
              </a:lnSpc>
            </a:pPr>
            <a:r>
              <a:rPr lang="en-US" sz="1900" dirty="0">
                <a:latin typeface="Times New Roman" panose="02020603050405020304" pitchFamily="18" charset="0"/>
                <a:cs typeface="Times New Roman" panose="02020603050405020304" pitchFamily="18" charset="0"/>
              </a:rPr>
              <a:t>The methods used to build the classification model are: Logistic Regression, Decision Tree Classifier, and Gaussian Naïve Bayes Classifier.</a:t>
            </a:r>
          </a:p>
          <a:p>
            <a:pPr>
              <a:lnSpc>
                <a:spcPct val="150000"/>
              </a:lnSpc>
            </a:pPr>
            <a:r>
              <a:rPr lang="en-US" sz="1900" dirty="0">
                <a:latin typeface="Times New Roman" panose="02020603050405020304" pitchFamily="18" charset="0"/>
                <a:cs typeface="Times New Roman" panose="02020603050405020304" pitchFamily="18" charset="0"/>
              </a:rPr>
              <a:t>All the 3 methods were trained from data prepped from a train split. This ensured that we would have less chances of overfitting the model and having poor performance on the test set.</a:t>
            </a:r>
          </a:p>
          <a:p>
            <a:pPr>
              <a:lnSpc>
                <a:spcPct val="150000"/>
              </a:lnSpc>
            </a:pPr>
            <a:r>
              <a:rPr lang="en-US" sz="1900" dirty="0">
                <a:latin typeface="Times New Roman" panose="02020603050405020304" pitchFamily="18" charset="0"/>
                <a:cs typeface="Times New Roman" panose="02020603050405020304" pitchFamily="18" charset="0"/>
              </a:rPr>
              <a:t>Each of the methods had their own levels of tuning with their own respective hyperparameters. The models underwent training through grid search cross validation hence the result is the best potential fit out of the give parameters and hyperparameters.</a:t>
            </a:r>
          </a:p>
        </p:txBody>
      </p:sp>
    </p:spTree>
    <p:extLst>
      <p:ext uri="{BB962C8B-B14F-4D97-AF65-F5344CB8AC3E}">
        <p14:creationId xmlns:p14="http://schemas.microsoft.com/office/powerpoint/2010/main" val="168995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dirty="0">
                <a:effectLst/>
              </a:rPr>
              <a:t>4. Results</a:t>
            </a:r>
          </a:p>
        </p:txBody>
      </p:sp>
      <p:pic>
        <p:nvPicPr>
          <p:cNvPr id="4" name="Picture 3" descr="Chart, line chart&#10;&#10;Description automatically generated">
            <a:extLst>
              <a:ext uri="{FF2B5EF4-FFF2-40B4-BE49-F238E27FC236}">
                <a16:creationId xmlns:a16="http://schemas.microsoft.com/office/drawing/2014/main" id="{A80FFF45-48EF-EA14-7FAF-D4EE9150A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36594"/>
            <a:ext cx="4800600" cy="3153235"/>
          </a:xfrm>
          <a:prstGeom prst="rect">
            <a:avLst/>
          </a:prstGeom>
          <a:noFill/>
        </p:spPr>
      </p:pic>
      <p:sp>
        <p:nvSpPr>
          <p:cNvPr id="9" name="Content Placeholder 3">
            <a:extLst>
              <a:ext uri="{FF2B5EF4-FFF2-40B4-BE49-F238E27FC236}">
                <a16:creationId xmlns:a16="http://schemas.microsoft.com/office/drawing/2014/main" id="{5F2DABC6-91E7-2535-B5D3-98CD6DF422E4}"/>
              </a:ext>
            </a:extLst>
          </p:cNvPr>
          <p:cNvSpPr>
            <a:spLocks noGrp="1"/>
          </p:cNvSpPr>
          <p:nvPr>
            <p:ph sz="half" idx="2"/>
          </p:nvPr>
        </p:nvSpPr>
        <p:spPr>
          <a:xfrm>
            <a:off x="6324600" y="1825624"/>
            <a:ext cx="4800600" cy="4575175"/>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When the data was fit onto a Decision tree classifier and the model used to predict test data, the ROC was 0.75.</a:t>
            </a:r>
          </a:p>
          <a:p>
            <a:pPr>
              <a:lnSpc>
                <a:spcPct val="150000"/>
              </a:lnSpc>
            </a:pPr>
            <a:r>
              <a:rPr lang="en-US" sz="1900" dirty="0">
                <a:latin typeface="Times New Roman" panose="02020603050405020304" pitchFamily="18" charset="0"/>
                <a:cs typeface="Times New Roman" panose="02020603050405020304" pitchFamily="18" charset="0"/>
              </a:rPr>
              <a:t>The outcome was generally very good, however, there are more models available, hence it was important to know if this model had the best predictive ability or there was a chance to get a better mapping.</a:t>
            </a:r>
          </a:p>
        </p:txBody>
      </p:sp>
    </p:spTree>
    <p:extLst>
      <p:ext uri="{BB962C8B-B14F-4D97-AF65-F5344CB8AC3E}">
        <p14:creationId xmlns:p14="http://schemas.microsoft.com/office/powerpoint/2010/main" val="26329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dirty="0">
                <a:effectLst/>
              </a:rPr>
              <a:t>4. Results</a:t>
            </a:r>
          </a:p>
        </p:txBody>
      </p:sp>
      <p:pic>
        <p:nvPicPr>
          <p:cNvPr id="4" name="Picture 3" descr="Chart, line chart&#10;&#10;Description automatically generated">
            <a:extLst>
              <a:ext uri="{FF2B5EF4-FFF2-40B4-BE49-F238E27FC236}">
                <a16:creationId xmlns:a16="http://schemas.microsoft.com/office/drawing/2014/main" id="{1E72942A-7992-1911-928B-C2776FDD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14785"/>
            <a:ext cx="4800600" cy="3396852"/>
          </a:xfrm>
          <a:prstGeom prst="rect">
            <a:avLst/>
          </a:prstGeom>
          <a:noFill/>
        </p:spPr>
      </p:pic>
      <p:sp>
        <p:nvSpPr>
          <p:cNvPr id="9" name="Content Placeholder 3">
            <a:extLst>
              <a:ext uri="{FF2B5EF4-FFF2-40B4-BE49-F238E27FC236}">
                <a16:creationId xmlns:a16="http://schemas.microsoft.com/office/drawing/2014/main" id="{24F16D62-898A-3795-D37A-5ED7F9D6E06F}"/>
              </a:ext>
            </a:extLst>
          </p:cNvPr>
          <p:cNvSpPr>
            <a:spLocks noGrp="1"/>
          </p:cNvSpPr>
          <p:nvPr>
            <p:ph sz="half" idx="2"/>
          </p:nvPr>
        </p:nvSpPr>
        <p:spPr>
          <a:xfrm>
            <a:off x="6324600" y="1825624"/>
            <a:ext cx="4800600" cy="4575175"/>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When Gaussian Naïve Bayes was used to predict the test data, the overall outcome wasn’t better than the decision tree.</a:t>
            </a:r>
          </a:p>
          <a:p>
            <a:pPr>
              <a:lnSpc>
                <a:spcPct val="150000"/>
              </a:lnSpc>
            </a:pPr>
            <a:r>
              <a:rPr lang="en-US" sz="1900" dirty="0">
                <a:latin typeface="Times New Roman" panose="02020603050405020304" pitchFamily="18" charset="0"/>
                <a:cs typeface="Times New Roman" panose="02020603050405020304" pitchFamily="18" charset="0"/>
              </a:rPr>
              <a:t>The difference wasn’t much to complain about, however, the search for a better model was still on. </a:t>
            </a:r>
          </a:p>
        </p:txBody>
      </p:sp>
    </p:spTree>
    <p:extLst>
      <p:ext uri="{BB962C8B-B14F-4D97-AF65-F5344CB8AC3E}">
        <p14:creationId xmlns:p14="http://schemas.microsoft.com/office/powerpoint/2010/main" val="15961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dirty="0">
                <a:effectLst/>
              </a:rPr>
              <a:t>4. Results</a:t>
            </a:r>
          </a:p>
        </p:txBody>
      </p:sp>
      <p:pic>
        <p:nvPicPr>
          <p:cNvPr id="4" name="Picture 3" descr="Chart, line chart&#10;&#10;Description automatically generated">
            <a:extLst>
              <a:ext uri="{FF2B5EF4-FFF2-40B4-BE49-F238E27FC236}">
                <a16:creationId xmlns:a16="http://schemas.microsoft.com/office/drawing/2014/main" id="{DF027D1C-C8D5-CF1C-CCE1-75134B37B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75719"/>
            <a:ext cx="4800600" cy="3274985"/>
          </a:xfrm>
          <a:prstGeom prst="rect">
            <a:avLst/>
          </a:prstGeom>
          <a:noFill/>
        </p:spPr>
      </p:pic>
      <p:sp>
        <p:nvSpPr>
          <p:cNvPr id="9" name="Content Placeholder 3">
            <a:extLst>
              <a:ext uri="{FF2B5EF4-FFF2-40B4-BE49-F238E27FC236}">
                <a16:creationId xmlns:a16="http://schemas.microsoft.com/office/drawing/2014/main" id="{E44A4FBA-7D92-CA63-459F-9364539BF4D6}"/>
              </a:ext>
            </a:extLst>
          </p:cNvPr>
          <p:cNvSpPr>
            <a:spLocks noGrp="1"/>
          </p:cNvSpPr>
          <p:nvPr>
            <p:ph sz="half" idx="2"/>
          </p:nvPr>
        </p:nvSpPr>
        <p:spPr>
          <a:xfrm>
            <a:off x="6324600" y="1825624"/>
            <a:ext cx="4800600" cy="4575175"/>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Finally, which was a tweak of the baseline, the tuned logistic regression. It performed the best out of the models created to fit the binary classification in the project.</a:t>
            </a:r>
          </a:p>
          <a:p>
            <a:pPr>
              <a:lnSpc>
                <a:spcPct val="150000"/>
              </a:lnSpc>
            </a:pPr>
            <a:r>
              <a:rPr lang="en-US" sz="1900" dirty="0">
                <a:latin typeface="Times New Roman" panose="02020603050405020304" pitchFamily="18" charset="0"/>
                <a:cs typeface="Times New Roman" panose="02020603050405020304" pitchFamily="18" charset="0"/>
              </a:rPr>
              <a:t>This is what I would use when it would come to prediction of who has or hasn’t received the seasonal flu vaccine. With a ROC of about 0.8, I feel this is an acceptable range of fit for the model to be public.</a:t>
            </a:r>
          </a:p>
        </p:txBody>
      </p:sp>
    </p:spTree>
    <p:extLst>
      <p:ext uri="{BB962C8B-B14F-4D97-AF65-F5344CB8AC3E}">
        <p14:creationId xmlns:p14="http://schemas.microsoft.com/office/powerpoint/2010/main" val="372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403</TotalTime>
  <Words>563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Arial</vt:lpstr>
      <vt:lpstr>Franklin Gothic Medium</vt:lpstr>
      <vt:lpstr>Times New Roman</vt:lpstr>
      <vt:lpstr>Medical Design 16x9</vt:lpstr>
      <vt:lpstr>Seasonal flu prediction model</vt:lpstr>
      <vt:lpstr>1. Business Understanding</vt:lpstr>
      <vt:lpstr>1. Business Understanding</vt:lpstr>
      <vt:lpstr>2. Data </vt:lpstr>
      <vt:lpstr>2. Data </vt:lpstr>
      <vt:lpstr>3. Methods</vt:lpstr>
      <vt:lpstr>4. Results</vt:lpstr>
      <vt:lpstr>4. Results</vt:lpstr>
      <vt:lpstr>4.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prediction model</dc:title>
  <dc:creator>Nicholus Magak</dc:creator>
  <cp:lastModifiedBy>Nicholus Magak</cp:lastModifiedBy>
  <cp:revision>13</cp:revision>
  <dcterms:created xsi:type="dcterms:W3CDTF">2023-02-10T17:42:21Z</dcterms:created>
  <dcterms:modified xsi:type="dcterms:W3CDTF">2023-02-12T19:32:18Z</dcterms:modified>
</cp:coreProperties>
</file>