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6" r:id="rId7"/>
    <p:sldId id="267" r:id="rId8"/>
    <p:sldId id="268" r:id="rId9"/>
    <p:sldId id="269" r:id="rId10"/>
    <p:sldId id="271" r:id="rId11"/>
    <p:sldId id="270"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539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11/10/2022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096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11/10/2022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184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235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32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660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256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11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957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7880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720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405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CF1FF12-78BB-3995-3BF5-08BB29C7E06F}"/>
              </a:ext>
            </a:extLst>
          </p:cNvPr>
          <p:cNvSpPr>
            <a:spLocks noGrp="1"/>
          </p:cNvSpPr>
          <p:nvPr>
            <p:ph type="ctrTitle"/>
          </p:nvPr>
        </p:nvSpPr>
        <p:spPr>
          <a:xfrm>
            <a:off x="484814" y="640080"/>
            <a:ext cx="3659246" cy="2850319"/>
          </a:xfrm>
        </p:spPr>
        <p:txBody>
          <a:bodyPr>
            <a:normAutofit/>
          </a:bodyPr>
          <a:lstStyle/>
          <a:p>
            <a:r>
              <a:rPr lang="en-US" sz="5400">
                <a:solidFill>
                  <a:srgbClr val="FFFFFF"/>
                </a:solidFill>
              </a:rPr>
              <a:t>Microsoft Studio Analysis</a:t>
            </a:r>
          </a:p>
        </p:txBody>
      </p:sp>
      <p:sp>
        <p:nvSpPr>
          <p:cNvPr id="3" name="Subtitle 2">
            <a:extLst>
              <a:ext uri="{FF2B5EF4-FFF2-40B4-BE49-F238E27FC236}">
                <a16:creationId xmlns:a16="http://schemas.microsoft.com/office/drawing/2014/main" id="{5A4CBDCA-233F-61F7-6A3D-4C50F30F0003}"/>
              </a:ext>
            </a:extLst>
          </p:cNvPr>
          <p:cNvSpPr>
            <a:spLocks noGrp="1"/>
          </p:cNvSpPr>
          <p:nvPr>
            <p:ph type="subTitle" idx="1"/>
          </p:nvPr>
        </p:nvSpPr>
        <p:spPr>
          <a:xfrm>
            <a:off x="484814" y="3812134"/>
            <a:ext cx="3659246" cy="2349823"/>
          </a:xfrm>
        </p:spPr>
        <p:txBody>
          <a:bodyPr>
            <a:normAutofit/>
          </a:bodyPr>
          <a:lstStyle/>
          <a:p>
            <a:r>
              <a:rPr lang="en-US" sz="1800">
                <a:solidFill>
                  <a:srgbClr val="FFFFFF"/>
                </a:solidFill>
              </a:rPr>
              <a:t>Nicholus Magak</a:t>
            </a:r>
          </a:p>
          <a:p>
            <a:r>
              <a:rPr lang="en-US" sz="1800">
                <a:solidFill>
                  <a:srgbClr val="FFFFFF"/>
                </a:solidFill>
              </a:rPr>
              <a:t>November 10, 2020</a:t>
            </a:r>
          </a:p>
        </p:txBody>
      </p:sp>
      <p:cxnSp>
        <p:nvCxnSpPr>
          <p:cNvPr id="22" name="Straight Connector 21">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Triangular abstract background">
            <a:extLst>
              <a:ext uri="{FF2B5EF4-FFF2-40B4-BE49-F238E27FC236}">
                <a16:creationId xmlns:a16="http://schemas.microsoft.com/office/drawing/2014/main" id="{26C6AF9A-F879-0017-E3E3-B76009C1E5B8}"/>
              </a:ext>
            </a:extLst>
          </p:cNvPr>
          <p:cNvPicPr>
            <a:picLocks noChangeAspect="1"/>
          </p:cNvPicPr>
          <p:nvPr/>
        </p:nvPicPr>
        <p:blipFill rotWithShape="1">
          <a:blip r:embed="rId2"/>
          <a:srcRect l="7767" r="18680" b="-1"/>
          <a:stretch/>
        </p:blipFill>
        <p:spPr>
          <a:xfrm>
            <a:off x="4635095" y="10"/>
            <a:ext cx="7556889" cy="6857990"/>
          </a:xfrm>
          <a:prstGeom prst="rect">
            <a:avLst/>
          </a:prstGeom>
        </p:spPr>
      </p:pic>
    </p:spTree>
    <p:extLst>
      <p:ext uri="{BB962C8B-B14F-4D97-AF65-F5344CB8AC3E}">
        <p14:creationId xmlns:p14="http://schemas.microsoft.com/office/powerpoint/2010/main" val="858519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7" name="Picture 6" descr="Chart, scatter chart&#10;&#10;Description automatically generated">
            <a:extLst>
              <a:ext uri="{FF2B5EF4-FFF2-40B4-BE49-F238E27FC236}">
                <a16:creationId xmlns:a16="http://schemas.microsoft.com/office/drawing/2014/main" id="{E2716371-A64A-DD38-58C7-75457DFC0702}"/>
              </a:ext>
            </a:extLst>
          </p:cNvPr>
          <p:cNvPicPr>
            <a:picLocks noChangeAspect="1"/>
          </p:cNvPicPr>
          <p:nvPr/>
        </p:nvPicPr>
        <p:blipFill rotWithShape="1">
          <a:blip r:embed="rId2">
            <a:extLst>
              <a:ext uri="{28A0092B-C50C-407E-A947-70E740481C1C}">
                <a14:useLocalDpi xmlns:a14="http://schemas.microsoft.com/office/drawing/2010/main" val="0"/>
              </a:ext>
            </a:extLst>
          </a:blip>
          <a:srcRect t="8444" r="1" b="7248"/>
          <a:stretch/>
        </p:blipFill>
        <p:spPr>
          <a:xfrm>
            <a:off x="2843" y="10"/>
            <a:ext cx="12186315" cy="6857990"/>
          </a:xfrm>
          <a:prstGeom prst="rect">
            <a:avLst/>
          </a:prstGeom>
        </p:spPr>
      </p:pic>
      <p:sp>
        <p:nvSpPr>
          <p:cNvPr id="26" name="Rectangle 25">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0DD67-AF68-1349-4F50-2731BECFE972}"/>
              </a:ext>
            </a:extLst>
          </p:cNvPr>
          <p:cNvSpPr>
            <a:spLocks noGrp="1"/>
          </p:cNvSpPr>
          <p:nvPr>
            <p:ph type="title"/>
          </p:nvPr>
        </p:nvSpPr>
        <p:spPr>
          <a:xfrm>
            <a:off x="948648" y="1419273"/>
            <a:ext cx="3153580" cy="1358188"/>
          </a:xfrm>
        </p:spPr>
        <p:txBody>
          <a:bodyPr>
            <a:normAutofit/>
          </a:bodyPr>
          <a:lstStyle/>
          <a:p>
            <a:r>
              <a:rPr lang="en-US" sz="3600">
                <a:solidFill>
                  <a:srgbClr val="FFFFFF"/>
                </a:solidFill>
              </a:rPr>
              <a:t>Solution (Q3)</a:t>
            </a:r>
          </a:p>
        </p:txBody>
      </p:sp>
      <p:cxnSp>
        <p:nvCxnSpPr>
          <p:cNvPr id="28" name="Straight Connector 27">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F4FB85CB-BE9F-C2CD-9555-B8C6AA7EDA18}"/>
              </a:ext>
            </a:extLst>
          </p:cNvPr>
          <p:cNvSpPr>
            <a:spLocks noGrp="1"/>
          </p:cNvSpPr>
          <p:nvPr>
            <p:ph idx="1"/>
          </p:nvPr>
        </p:nvSpPr>
        <p:spPr>
          <a:xfrm>
            <a:off x="948648" y="2978254"/>
            <a:ext cx="3153580" cy="2444238"/>
          </a:xfrm>
        </p:spPr>
        <p:txBody>
          <a:bodyPr>
            <a:normAutofit/>
          </a:bodyPr>
          <a:lstStyle/>
          <a:p>
            <a:pPr>
              <a:lnSpc>
                <a:spcPct val="100000"/>
              </a:lnSpc>
            </a:pPr>
            <a:r>
              <a:rPr lang="en-US" sz="1600" b="0" i="0">
                <a:solidFill>
                  <a:srgbClr val="FFFFFF"/>
                </a:solidFill>
                <a:effectLst/>
                <a:latin typeface="-apple-system"/>
              </a:rPr>
              <a:t>On top of that, I also wanted to find out if more reviews in a movies would likely mean that it is good, and viewers recommend movies they like to each other. This can be seen from the plot below which show how the more likeable movie had the greatest number of reviews and votes.</a:t>
            </a:r>
            <a:endParaRPr lang="en-US" sz="1600">
              <a:solidFill>
                <a:srgbClr val="FFFFFF"/>
              </a:solidFill>
            </a:endParaRPr>
          </a:p>
        </p:txBody>
      </p:sp>
      <p:sp>
        <p:nvSpPr>
          <p:cNvPr id="30"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46591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Popcorn and drink in an empty red theater">
            <a:extLst>
              <a:ext uri="{FF2B5EF4-FFF2-40B4-BE49-F238E27FC236}">
                <a16:creationId xmlns:a16="http://schemas.microsoft.com/office/drawing/2014/main" id="{65412393-6062-AF48-5196-3A2FDB2CD877}"/>
              </a:ext>
            </a:extLst>
          </p:cNvPr>
          <p:cNvPicPr>
            <a:picLocks noChangeAspect="1"/>
          </p:cNvPicPr>
          <p:nvPr/>
        </p:nvPicPr>
        <p:blipFill rotWithShape="1">
          <a:blip r:embed="rId2">
            <a:alphaModFix amt="35000"/>
          </a:blip>
          <a:srcRect t="7707" b="7707"/>
          <a:stretch/>
        </p:blipFill>
        <p:spPr>
          <a:xfrm>
            <a:off x="20" y="10"/>
            <a:ext cx="12191980" cy="6857990"/>
          </a:xfrm>
          <a:prstGeom prst="rect">
            <a:avLst/>
          </a:prstGeom>
        </p:spPr>
      </p:pic>
      <p:sp>
        <p:nvSpPr>
          <p:cNvPr id="25" name="rectangle">
            <a:extLst>
              <a:ext uri="{FF2B5EF4-FFF2-40B4-BE49-F238E27FC236}">
                <a16:creationId xmlns:a16="http://schemas.microsoft.com/office/drawing/2014/main" id="{5A5CD42F-AE21-4AA7-BD72-1BB06E7DB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21734"/>
            <a:ext cx="10915923" cy="5596408"/>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70DDF4-2EA1-A179-E32A-0A50FA1CB328}"/>
              </a:ext>
            </a:extLst>
          </p:cNvPr>
          <p:cNvSpPr>
            <a:spLocks noGrp="1"/>
          </p:cNvSpPr>
          <p:nvPr>
            <p:ph type="title"/>
          </p:nvPr>
        </p:nvSpPr>
        <p:spPr>
          <a:xfrm>
            <a:off x="1192696" y="665922"/>
            <a:ext cx="9800886" cy="1071438"/>
          </a:xfrm>
        </p:spPr>
        <p:txBody>
          <a:bodyPr>
            <a:normAutofit/>
          </a:bodyPr>
          <a:lstStyle/>
          <a:p>
            <a:r>
              <a:rPr lang="en-US" sz="4000">
                <a:solidFill>
                  <a:srgbClr val="FFFFFF"/>
                </a:solidFill>
              </a:rPr>
              <a:t>Solution (Q3)</a:t>
            </a:r>
          </a:p>
        </p:txBody>
      </p:sp>
      <p:cxnSp>
        <p:nvCxnSpPr>
          <p:cNvPr id="27" name="Straight Connector">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89" y="1910746"/>
            <a:ext cx="961813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0436F6-00D0-162A-0C0C-251F0E0BF27E}"/>
              </a:ext>
            </a:extLst>
          </p:cNvPr>
          <p:cNvSpPr>
            <a:spLocks noGrp="1"/>
          </p:cNvSpPr>
          <p:nvPr>
            <p:ph idx="1"/>
          </p:nvPr>
        </p:nvSpPr>
        <p:spPr>
          <a:xfrm>
            <a:off x="1308645" y="2108202"/>
            <a:ext cx="9607276" cy="3321622"/>
          </a:xfrm>
        </p:spPr>
        <p:txBody>
          <a:bodyPr>
            <a:normAutofit/>
          </a:bodyPr>
          <a:lstStyle/>
          <a:p>
            <a:pPr algn="l"/>
            <a:r>
              <a:rPr lang="en-US" sz="2400" b="1" i="0" dirty="0">
                <a:solidFill>
                  <a:srgbClr val="C9D1D9"/>
                </a:solidFill>
                <a:effectLst/>
                <a:latin typeface="-apple-system"/>
              </a:rPr>
              <a:t>The view would be that Microsoft Studios should investigate getting more familiar characters in a movie. This will end up exciting its audience causing the movie to get more views and overall ratings.</a:t>
            </a:r>
          </a:p>
        </p:txBody>
      </p:sp>
      <p:sp>
        <p:nvSpPr>
          <p:cNvPr id="29" name="!!footer rectangle">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191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DB37B-C0B5-B77E-C231-FE083428EB76}"/>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lnSpc>
                <a:spcPct val="90000"/>
              </a:lnSpc>
            </a:pPr>
            <a:r>
              <a:rPr lang="en-US" sz="8000">
                <a:solidFill>
                  <a:schemeClr val="tx1">
                    <a:lumMod val="85000"/>
                    <a:lumOff val="15000"/>
                  </a:schemeClr>
                </a:solidFill>
              </a:rPr>
              <a:t>Thank You!</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87210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FACFA0BC-01D6-8A97-00A6-AA03EA2B1A17}"/>
              </a:ext>
            </a:extLst>
          </p:cNvPr>
          <p:cNvPicPr>
            <a:picLocks noChangeAspect="1"/>
          </p:cNvPicPr>
          <p:nvPr/>
        </p:nvPicPr>
        <p:blipFill rotWithShape="1">
          <a:blip r:embed="rId2">
            <a:alphaModFix amt="35000"/>
          </a:blip>
          <a:srcRect t="12496" b="3234"/>
          <a:stretch/>
        </p:blipFill>
        <p:spPr>
          <a:xfrm>
            <a:off x="20" y="10"/>
            <a:ext cx="12191980" cy="6857990"/>
          </a:xfrm>
          <a:prstGeom prst="rect">
            <a:avLst/>
          </a:prstGeom>
        </p:spPr>
      </p:pic>
      <p:sp>
        <p:nvSpPr>
          <p:cNvPr id="2" name="Title 1">
            <a:extLst>
              <a:ext uri="{FF2B5EF4-FFF2-40B4-BE49-F238E27FC236}">
                <a16:creationId xmlns:a16="http://schemas.microsoft.com/office/drawing/2014/main" id="{3C613C06-2667-ED14-05F4-072A05916DFF}"/>
              </a:ext>
            </a:extLst>
          </p:cNvPr>
          <p:cNvSpPr>
            <a:spLocks noGrp="1"/>
          </p:cNvSpPr>
          <p:nvPr>
            <p:ph type="title"/>
          </p:nvPr>
        </p:nvSpPr>
        <p:spPr>
          <a:xfrm>
            <a:off x="1097280" y="286603"/>
            <a:ext cx="10058400" cy="1450757"/>
          </a:xfrm>
        </p:spPr>
        <p:txBody>
          <a:bodyPr>
            <a:normAutofit/>
          </a:bodyPr>
          <a:lstStyle/>
          <a:p>
            <a:r>
              <a:rPr lang="en-US" dirty="0"/>
              <a:t>Problem Statement</a:t>
            </a:r>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C986C6-6D01-DD4A-50B7-D70987707F8A}"/>
              </a:ext>
            </a:extLst>
          </p:cNvPr>
          <p:cNvSpPr>
            <a:spLocks noGrp="1"/>
          </p:cNvSpPr>
          <p:nvPr>
            <p:ph idx="1"/>
          </p:nvPr>
        </p:nvSpPr>
        <p:spPr>
          <a:xfrm>
            <a:off x="1097280" y="2108201"/>
            <a:ext cx="10058400" cy="3760891"/>
          </a:xfrm>
        </p:spPr>
        <p:txBody>
          <a:bodyPr>
            <a:normAutofit/>
          </a:bodyPr>
          <a:lstStyle/>
          <a:p>
            <a:pPr>
              <a:buFont typeface="Wingdings" panose="05000000000000000000" pitchFamily="2" charset="2"/>
              <a:buChar char="§"/>
            </a:pPr>
            <a:r>
              <a:rPr lang="en-US" dirty="0"/>
              <a:t>Microsoft wants to create original video content, just as other big companies. Their way forward was to create a new movie studio, but they don't know how to make movies.</a:t>
            </a:r>
          </a:p>
          <a:p>
            <a:pPr marL="0" indent="0">
              <a:buNone/>
            </a:pPr>
            <a:endParaRPr lang="en-US" dirty="0"/>
          </a:p>
          <a:p>
            <a:pPr>
              <a:buFont typeface="Wingdings" panose="05000000000000000000" pitchFamily="2" charset="2"/>
              <a:buChar char="§"/>
            </a:pPr>
            <a:r>
              <a:rPr lang="en-US" dirty="0"/>
              <a:t>Unfortunately, if they can not make the studio to appeal to an audience, then Microsoft may lose a potential area to gain customers and overall regular customers due to its inability to adapt to new media.</a:t>
            </a:r>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57223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DEFD77-6FCC-458C-1FFE-ABA11EBA5D47}"/>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Solution</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EB87B8-56FC-8E4A-2D39-E11B55F39A86}"/>
              </a:ext>
            </a:extLst>
          </p:cNvPr>
          <p:cNvSpPr>
            <a:spLocks noGrp="1"/>
          </p:cNvSpPr>
          <p:nvPr>
            <p:ph idx="1"/>
          </p:nvPr>
        </p:nvSpPr>
        <p:spPr>
          <a:xfrm>
            <a:off x="1097279" y="2546224"/>
            <a:ext cx="5977938" cy="3342747"/>
          </a:xfrm>
        </p:spPr>
        <p:txBody>
          <a:bodyPr>
            <a:normAutofit/>
          </a:bodyPr>
          <a:lstStyle/>
          <a:p>
            <a:r>
              <a:rPr lang="en-US" sz="1800">
                <a:solidFill>
                  <a:srgbClr val="FFFFFF"/>
                </a:solidFill>
              </a:rPr>
              <a:t>Finding the films that are doing the best in the box office, using EDA, then relaying the findings in the potential actions the head of the new studio can use to decide what type of films to create is the main goal.</a:t>
            </a:r>
          </a:p>
          <a:p>
            <a:endParaRPr lang="en-US" sz="1800">
              <a:solidFill>
                <a:srgbClr val="FFFFFF"/>
              </a:solidFill>
            </a:endParaRPr>
          </a:p>
        </p:txBody>
      </p:sp>
      <p:pic>
        <p:nvPicPr>
          <p:cNvPr id="5" name="Picture 4" descr="Film reel and slate">
            <a:extLst>
              <a:ext uri="{FF2B5EF4-FFF2-40B4-BE49-F238E27FC236}">
                <a16:creationId xmlns:a16="http://schemas.microsoft.com/office/drawing/2014/main" id="{B8512163-6FFB-9B65-54E6-89B4B06C4E47}"/>
              </a:ext>
            </a:extLst>
          </p:cNvPr>
          <p:cNvPicPr>
            <a:picLocks noChangeAspect="1"/>
          </p:cNvPicPr>
          <p:nvPr/>
        </p:nvPicPr>
        <p:blipFill rotWithShape="1">
          <a:blip r:embed="rId2"/>
          <a:srcRect l="17883" r="37537" b="-1"/>
          <a:stretch/>
        </p:blipFill>
        <p:spPr>
          <a:xfrm>
            <a:off x="7611902" y="10"/>
            <a:ext cx="4580097" cy="6857990"/>
          </a:xfrm>
          <a:prstGeom prst="rect">
            <a:avLst/>
          </a:prstGeom>
        </p:spPr>
      </p:pic>
    </p:spTree>
    <p:extLst>
      <p:ext uri="{BB962C8B-B14F-4D97-AF65-F5344CB8AC3E}">
        <p14:creationId xmlns:p14="http://schemas.microsoft.com/office/powerpoint/2010/main" val="42913484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DC947F-4128-C896-8DCA-7F9498BFBE0E}"/>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MVP</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B490CA-129F-FB15-2E41-88D5CA2C394E}"/>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The topics to explore:</a:t>
            </a:r>
          </a:p>
          <a:p>
            <a:pPr>
              <a:buFont typeface="Arial" panose="020B0604020202020204" pitchFamily="34" charset="0"/>
              <a:buChar char="•"/>
            </a:pPr>
            <a:r>
              <a:rPr lang="en-US" sz="1800" dirty="0">
                <a:solidFill>
                  <a:srgbClr val="FFFFFF"/>
                </a:solidFill>
              </a:rPr>
              <a:t> Most profitable movies</a:t>
            </a:r>
          </a:p>
          <a:p>
            <a:pPr>
              <a:buFont typeface="Arial" panose="020B0604020202020204" pitchFamily="34" charset="0"/>
              <a:buChar char="•"/>
            </a:pPr>
            <a:r>
              <a:rPr lang="en-US" sz="1800" dirty="0">
                <a:solidFill>
                  <a:srgbClr val="FFFFFF"/>
                </a:solidFill>
              </a:rPr>
              <a:t> Most popular genres</a:t>
            </a:r>
          </a:p>
          <a:p>
            <a:pPr>
              <a:buFont typeface="Arial" panose="020B0604020202020204" pitchFamily="34" charset="0"/>
              <a:buChar char="•"/>
            </a:pPr>
            <a:r>
              <a:rPr lang="en-US" sz="1800" dirty="0">
                <a:solidFill>
                  <a:srgbClr val="FFFFFF"/>
                </a:solidFill>
              </a:rPr>
              <a:t> Actor to likeability ratio</a:t>
            </a:r>
          </a:p>
          <a:p>
            <a:pPr marL="0" indent="0">
              <a:buNone/>
            </a:pPr>
            <a:endParaRPr lang="en-US" sz="1800" dirty="0">
              <a:solidFill>
                <a:srgbClr val="FFFFFF"/>
              </a:solidFill>
            </a:endParaRPr>
          </a:p>
        </p:txBody>
      </p:sp>
      <p:pic>
        <p:nvPicPr>
          <p:cNvPr id="5" name="Picture 4">
            <a:extLst>
              <a:ext uri="{FF2B5EF4-FFF2-40B4-BE49-F238E27FC236}">
                <a16:creationId xmlns:a16="http://schemas.microsoft.com/office/drawing/2014/main" id="{BF22E5EC-955D-0BBE-B7D6-CF20D5144225}"/>
              </a:ext>
            </a:extLst>
          </p:cNvPr>
          <p:cNvPicPr>
            <a:picLocks noChangeAspect="1"/>
          </p:cNvPicPr>
          <p:nvPr/>
        </p:nvPicPr>
        <p:blipFill rotWithShape="1">
          <a:blip r:embed="rId2"/>
          <a:srcRect l="19695" r="18480"/>
          <a:stretch/>
        </p:blipFill>
        <p:spPr>
          <a:xfrm>
            <a:off x="4654297" y="10"/>
            <a:ext cx="7537703" cy="6857990"/>
          </a:xfrm>
          <a:prstGeom prst="rect">
            <a:avLst/>
          </a:prstGeom>
        </p:spPr>
      </p:pic>
    </p:spTree>
    <p:extLst>
      <p:ext uri="{BB962C8B-B14F-4D97-AF65-F5344CB8AC3E}">
        <p14:creationId xmlns:p14="http://schemas.microsoft.com/office/powerpoint/2010/main" val="21967388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B0A70D-28C2-40A8-5BCF-276B58A8883F}"/>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Development Process</a:t>
            </a:r>
          </a:p>
        </p:txBody>
      </p:sp>
      <p:cxnSp>
        <p:nvCxnSpPr>
          <p:cNvPr id="21" name="Straight Connector 2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744E1B-05AC-503D-6DCC-0D9B2ACEDB5F}"/>
              </a:ext>
            </a:extLst>
          </p:cNvPr>
          <p:cNvSpPr>
            <a:spLocks noGrp="1"/>
          </p:cNvSpPr>
          <p:nvPr>
            <p:ph idx="1"/>
          </p:nvPr>
        </p:nvSpPr>
        <p:spPr>
          <a:xfrm>
            <a:off x="1097279" y="2546224"/>
            <a:ext cx="5977938" cy="3342747"/>
          </a:xfrm>
        </p:spPr>
        <p:txBody>
          <a:bodyPr>
            <a:normAutofit/>
          </a:bodyPr>
          <a:lstStyle/>
          <a:p>
            <a:r>
              <a:rPr lang="en-US" sz="2400" b="1" i="0" dirty="0">
                <a:solidFill>
                  <a:srgbClr val="FFFFFF"/>
                </a:solidFill>
                <a:effectLst/>
                <a:latin typeface="-apple-system"/>
              </a:rPr>
              <a:t>Q1: Which movies were the most profitable?</a:t>
            </a:r>
          </a:p>
          <a:p>
            <a:endParaRPr lang="en-US" sz="1800" b="1" i="0" dirty="0">
              <a:solidFill>
                <a:srgbClr val="FFFFFF"/>
              </a:solidFill>
              <a:effectLst/>
              <a:latin typeface="-apple-system"/>
            </a:endParaRPr>
          </a:p>
        </p:txBody>
      </p:sp>
      <p:pic>
        <p:nvPicPr>
          <p:cNvPr id="5" name="Picture 4" descr="Chart, bar chart&#10;&#10;Description automatically generated">
            <a:extLst>
              <a:ext uri="{FF2B5EF4-FFF2-40B4-BE49-F238E27FC236}">
                <a16:creationId xmlns:a16="http://schemas.microsoft.com/office/drawing/2014/main" id="{6C057C6B-899B-9D35-79A7-45801F5BEAB5}"/>
              </a:ext>
            </a:extLst>
          </p:cNvPr>
          <p:cNvPicPr>
            <a:picLocks noChangeAspect="1"/>
          </p:cNvPicPr>
          <p:nvPr/>
        </p:nvPicPr>
        <p:blipFill rotWithShape="1">
          <a:blip r:embed="rId2">
            <a:extLst>
              <a:ext uri="{28A0092B-C50C-407E-A947-70E740481C1C}">
                <a14:useLocalDpi xmlns:a14="http://schemas.microsoft.com/office/drawing/2010/main" val="0"/>
              </a:ext>
            </a:extLst>
          </a:blip>
          <a:srcRect l="7191" r="6169" b="1"/>
          <a:stretch/>
        </p:blipFill>
        <p:spPr>
          <a:xfrm>
            <a:off x="418070" y="3429001"/>
            <a:ext cx="5056567" cy="3429000"/>
          </a:xfrm>
          <a:prstGeom prst="rect">
            <a:avLst/>
          </a:prstGeom>
        </p:spPr>
      </p:pic>
      <p:pic>
        <p:nvPicPr>
          <p:cNvPr id="7" name="Picture 6" descr="Chart, bar chart&#10;&#10;Description automatically generated">
            <a:extLst>
              <a:ext uri="{FF2B5EF4-FFF2-40B4-BE49-F238E27FC236}">
                <a16:creationId xmlns:a16="http://schemas.microsoft.com/office/drawing/2014/main" id="{5D07F3A7-3444-E8FD-0192-A1355D7A975E}"/>
              </a:ext>
            </a:extLst>
          </p:cNvPr>
          <p:cNvPicPr>
            <a:picLocks noChangeAspect="1"/>
          </p:cNvPicPr>
          <p:nvPr/>
        </p:nvPicPr>
        <p:blipFill rotWithShape="1">
          <a:blip r:embed="rId3">
            <a:extLst>
              <a:ext uri="{28A0092B-C50C-407E-A947-70E740481C1C}">
                <a14:useLocalDpi xmlns:a14="http://schemas.microsoft.com/office/drawing/2010/main" val="0"/>
              </a:ext>
            </a:extLst>
          </a:blip>
          <a:srcRect l="5875" r="4775" b="-4"/>
          <a:stretch/>
        </p:blipFill>
        <p:spPr>
          <a:xfrm>
            <a:off x="7075218" y="3429000"/>
            <a:ext cx="4848440" cy="3429001"/>
          </a:xfrm>
          <a:prstGeom prst="rect">
            <a:avLst/>
          </a:prstGeom>
        </p:spPr>
      </p:pic>
    </p:spTree>
    <p:extLst>
      <p:ext uri="{BB962C8B-B14F-4D97-AF65-F5344CB8AC3E}">
        <p14:creationId xmlns:p14="http://schemas.microsoft.com/office/powerpoint/2010/main" val="41076125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0DDF4-2EA1-A179-E32A-0A50FA1CB328}"/>
              </a:ext>
            </a:extLst>
          </p:cNvPr>
          <p:cNvSpPr>
            <a:spLocks noGrp="1"/>
          </p:cNvSpPr>
          <p:nvPr>
            <p:ph type="title"/>
          </p:nvPr>
        </p:nvSpPr>
        <p:spPr>
          <a:xfrm>
            <a:off x="949047" y="643466"/>
            <a:ext cx="2771273" cy="5470463"/>
          </a:xfrm>
        </p:spPr>
        <p:txBody>
          <a:bodyPr anchor="ctr">
            <a:normAutofit/>
          </a:bodyPr>
          <a:lstStyle/>
          <a:p>
            <a:r>
              <a:rPr lang="en-US" sz="3600" dirty="0"/>
              <a:t>Solution (Q1)</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0436F6-00D0-162A-0C0C-251F0E0BF27E}"/>
              </a:ext>
            </a:extLst>
          </p:cNvPr>
          <p:cNvSpPr>
            <a:spLocks noGrp="1"/>
          </p:cNvSpPr>
          <p:nvPr>
            <p:ph idx="1"/>
          </p:nvPr>
        </p:nvSpPr>
        <p:spPr>
          <a:xfrm>
            <a:off x="4428565" y="643466"/>
            <a:ext cx="6818427" cy="5470462"/>
          </a:xfrm>
        </p:spPr>
        <p:txBody>
          <a:bodyPr anchor="ctr">
            <a:normAutofit/>
          </a:bodyPr>
          <a:lstStyle/>
          <a:p>
            <a:r>
              <a:rPr lang="en-US" b="1" i="0" dirty="0">
                <a:solidFill>
                  <a:srgbClr val="C9D1D9"/>
                </a:solidFill>
                <a:effectLst/>
                <a:latin typeface="-apple-system"/>
              </a:rPr>
              <a:t>When both most successful movies from BV in foreign and domestic regions were placed together, I found the average of the budget and, if Microsoft is to make a big impact on the market, then their production budget should be around $175,000,000</a:t>
            </a:r>
          </a:p>
        </p:txBody>
      </p:sp>
    </p:spTree>
    <p:extLst>
      <p:ext uri="{BB962C8B-B14F-4D97-AF65-F5344CB8AC3E}">
        <p14:creationId xmlns:p14="http://schemas.microsoft.com/office/powerpoint/2010/main" val="842361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B0A70D-28C2-40A8-5BCF-276B58A8883F}"/>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Development Process</a:t>
            </a:r>
          </a:p>
        </p:txBody>
      </p:sp>
      <p:cxnSp>
        <p:nvCxnSpPr>
          <p:cNvPr id="31"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744E1B-05AC-503D-6DCC-0D9B2ACEDB5F}"/>
              </a:ext>
            </a:extLst>
          </p:cNvPr>
          <p:cNvSpPr>
            <a:spLocks noGrp="1"/>
          </p:cNvSpPr>
          <p:nvPr>
            <p:ph idx="1"/>
          </p:nvPr>
        </p:nvSpPr>
        <p:spPr>
          <a:xfrm>
            <a:off x="643467" y="2546224"/>
            <a:ext cx="3448259" cy="3342747"/>
          </a:xfrm>
        </p:spPr>
        <p:txBody>
          <a:bodyPr>
            <a:normAutofit/>
          </a:bodyPr>
          <a:lstStyle/>
          <a:p>
            <a:r>
              <a:rPr lang="en-US" sz="1800" b="1" i="0">
                <a:solidFill>
                  <a:srgbClr val="FFFFFF"/>
                </a:solidFill>
                <a:effectLst/>
                <a:latin typeface="-apple-system"/>
              </a:rPr>
              <a:t>Q2: Most popular genre?</a:t>
            </a:r>
          </a:p>
          <a:p>
            <a:endParaRPr lang="en-US" sz="1800" b="1" i="0" dirty="0">
              <a:solidFill>
                <a:srgbClr val="FFFFFF"/>
              </a:solidFill>
              <a:effectLst/>
              <a:latin typeface="-apple-system"/>
            </a:endParaRPr>
          </a:p>
        </p:txBody>
      </p:sp>
      <p:pic>
        <p:nvPicPr>
          <p:cNvPr id="6" name="Picture 5" descr="Chart, bar chart&#10;&#10;Description automatically generated">
            <a:extLst>
              <a:ext uri="{FF2B5EF4-FFF2-40B4-BE49-F238E27FC236}">
                <a16:creationId xmlns:a16="http://schemas.microsoft.com/office/drawing/2014/main" id="{49617BF4-0656-4676-4D2A-3818BB0BAB6F}"/>
              </a:ext>
            </a:extLst>
          </p:cNvPr>
          <p:cNvPicPr>
            <a:picLocks noChangeAspect="1"/>
          </p:cNvPicPr>
          <p:nvPr/>
        </p:nvPicPr>
        <p:blipFill rotWithShape="1">
          <a:blip r:embed="rId2">
            <a:extLst>
              <a:ext uri="{28A0092B-C50C-407E-A947-70E740481C1C}">
                <a14:useLocalDpi xmlns:a14="http://schemas.microsoft.com/office/drawing/2010/main" val="0"/>
              </a:ext>
            </a:extLst>
          </a:blip>
          <a:srcRect l="3435" r="22926" b="2"/>
          <a:stretch/>
        </p:blipFill>
        <p:spPr>
          <a:xfrm>
            <a:off x="4815397" y="10"/>
            <a:ext cx="7376602" cy="6857990"/>
          </a:xfrm>
          <a:prstGeom prst="rect">
            <a:avLst/>
          </a:prstGeom>
        </p:spPr>
      </p:pic>
    </p:spTree>
    <p:extLst>
      <p:ext uri="{BB962C8B-B14F-4D97-AF65-F5344CB8AC3E}">
        <p14:creationId xmlns:p14="http://schemas.microsoft.com/office/powerpoint/2010/main" val="4924615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70DDF4-2EA1-A179-E32A-0A50FA1CB328}"/>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Solution (Q2)</a:t>
            </a:r>
          </a:p>
        </p:txBody>
      </p:sp>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0436F6-00D0-162A-0C0C-251F0E0BF27E}"/>
              </a:ext>
            </a:extLst>
          </p:cNvPr>
          <p:cNvSpPr>
            <a:spLocks noGrp="1"/>
          </p:cNvSpPr>
          <p:nvPr>
            <p:ph idx="1"/>
          </p:nvPr>
        </p:nvSpPr>
        <p:spPr>
          <a:xfrm>
            <a:off x="643467" y="2546224"/>
            <a:ext cx="3448259" cy="3342747"/>
          </a:xfrm>
        </p:spPr>
        <p:txBody>
          <a:bodyPr>
            <a:normAutofit/>
          </a:bodyPr>
          <a:lstStyle/>
          <a:p>
            <a:r>
              <a:rPr lang="en-US" sz="1800" b="1" i="0">
                <a:solidFill>
                  <a:srgbClr val="FFFFFF"/>
                </a:solidFill>
                <a:effectLst/>
                <a:latin typeface="-apple-system"/>
              </a:rPr>
              <a:t>The way forward is to focus on the Drama genre in order to reach the most views possible because they are the most rated per view.</a:t>
            </a:r>
          </a:p>
        </p:txBody>
      </p:sp>
      <p:pic>
        <p:nvPicPr>
          <p:cNvPr id="12" name="Picture 11" descr="A ladder in the desert">
            <a:extLst>
              <a:ext uri="{FF2B5EF4-FFF2-40B4-BE49-F238E27FC236}">
                <a16:creationId xmlns:a16="http://schemas.microsoft.com/office/drawing/2014/main" id="{D589D651-FA5F-8328-36D3-FFCE4F5689CA}"/>
              </a:ext>
            </a:extLst>
          </p:cNvPr>
          <p:cNvPicPr>
            <a:picLocks noChangeAspect="1"/>
          </p:cNvPicPr>
          <p:nvPr/>
        </p:nvPicPr>
        <p:blipFill rotWithShape="1">
          <a:blip r:embed="rId2"/>
          <a:srcRect l="19698" r="6935" b="-1"/>
          <a:stretch/>
        </p:blipFill>
        <p:spPr>
          <a:xfrm>
            <a:off x="4654296" y="10"/>
            <a:ext cx="7537703" cy="6857990"/>
          </a:xfrm>
          <a:prstGeom prst="rect">
            <a:avLst/>
          </a:prstGeom>
        </p:spPr>
      </p:pic>
    </p:spTree>
    <p:extLst>
      <p:ext uri="{BB962C8B-B14F-4D97-AF65-F5344CB8AC3E}">
        <p14:creationId xmlns:p14="http://schemas.microsoft.com/office/powerpoint/2010/main" val="37574293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B0A70D-28C2-40A8-5BCF-276B58A8883F}"/>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Development Process</a:t>
            </a:r>
          </a:p>
        </p:txBody>
      </p:sp>
      <p:cxnSp>
        <p:nvCxnSpPr>
          <p:cNvPr id="21" name="Straight Connector 2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744E1B-05AC-503D-6DCC-0D9B2ACEDB5F}"/>
              </a:ext>
            </a:extLst>
          </p:cNvPr>
          <p:cNvSpPr>
            <a:spLocks noGrp="1"/>
          </p:cNvSpPr>
          <p:nvPr>
            <p:ph idx="1"/>
          </p:nvPr>
        </p:nvSpPr>
        <p:spPr>
          <a:xfrm>
            <a:off x="270747" y="2534538"/>
            <a:ext cx="5977938" cy="3342747"/>
          </a:xfrm>
        </p:spPr>
        <p:txBody>
          <a:bodyPr>
            <a:normAutofit/>
          </a:bodyPr>
          <a:lstStyle/>
          <a:p>
            <a:r>
              <a:rPr lang="en-US" sz="2400" b="1" i="0" dirty="0">
                <a:solidFill>
                  <a:srgbClr val="FFFFFF"/>
                </a:solidFill>
                <a:effectLst/>
                <a:latin typeface="-apple-system"/>
              </a:rPr>
              <a:t>Q3: Do higher order actors affect move likeability?</a:t>
            </a:r>
          </a:p>
          <a:p>
            <a:r>
              <a:rPr lang="en-US" sz="1800" b="0" i="0" dirty="0">
                <a:solidFill>
                  <a:srgbClr val="C9D1D9"/>
                </a:solidFill>
                <a:effectLst/>
                <a:latin typeface="-apple-system"/>
              </a:rPr>
              <a:t>it is visible that the movies that had more high order characters in them had more votes and therefore, more views. The thought process is that when there are more familiar characters in a movie, then, the audience is more likely to watch them</a:t>
            </a:r>
            <a:endParaRPr lang="en-US" sz="1800" b="1" i="0" dirty="0">
              <a:solidFill>
                <a:srgbClr val="FFFFFF"/>
              </a:solidFill>
              <a:effectLst/>
              <a:latin typeface="-apple-system"/>
            </a:endParaRPr>
          </a:p>
        </p:txBody>
      </p:sp>
      <p:pic>
        <p:nvPicPr>
          <p:cNvPr id="6" name="Picture 5">
            <a:extLst>
              <a:ext uri="{FF2B5EF4-FFF2-40B4-BE49-F238E27FC236}">
                <a16:creationId xmlns:a16="http://schemas.microsoft.com/office/drawing/2014/main" id="{875B4BC3-6C52-B62F-4A3C-582E5BE9F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416" y="1492373"/>
            <a:ext cx="5608299" cy="4736114"/>
          </a:xfrm>
          <a:prstGeom prst="rect">
            <a:avLst/>
          </a:prstGeom>
        </p:spPr>
      </p:pic>
    </p:spTree>
    <p:extLst>
      <p:ext uri="{BB962C8B-B14F-4D97-AF65-F5344CB8AC3E}">
        <p14:creationId xmlns:p14="http://schemas.microsoft.com/office/powerpoint/2010/main" val="2126572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208</TotalTime>
  <Words>414</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Tw Cen MT</vt:lpstr>
      <vt:lpstr>Wingdings</vt:lpstr>
      <vt:lpstr>RetrospectVTI</vt:lpstr>
      <vt:lpstr>Microsoft Studio Analysis</vt:lpstr>
      <vt:lpstr>Problem Statement</vt:lpstr>
      <vt:lpstr>Solution</vt:lpstr>
      <vt:lpstr>MVP</vt:lpstr>
      <vt:lpstr>Development Process</vt:lpstr>
      <vt:lpstr>Solution (Q1)</vt:lpstr>
      <vt:lpstr>Development Process</vt:lpstr>
      <vt:lpstr>Solution (Q2)</vt:lpstr>
      <vt:lpstr>Development Process</vt:lpstr>
      <vt:lpstr>Solution (Q3)</vt:lpstr>
      <vt:lpstr>Solution (Q3)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Studio Analysis</dc:title>
  <dc:creator>Nicholus Magak</dc:creator>
  <cp:lastModifiedBy>Nicholus Magak</cp:lastModifiedBy>
  <cp:revision>14</cp:revision>
  <dcterms:created xsi:type="dcterms:W3CDTF">2022-11-10T12:02:28Z</dcterms:created>
  <dcterms:modified xsi:type="dcterms:W3CDTF">2022-11-10T17:26:21Z</dcterms:modified>
</cp:coreProperties>
</file>