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93" r:id="rId5"/>
    <p:sldId id="262" r:id="rId6"/>
    <p:sldId id="295" r:id="rId7"/>
    <p:sldId id="294" r:id="rId8"/>
    <p:sldId id="297" r:id="rId9"/>
    <p:sldId id="298" r:id="rId10"/>
    <p:sldId id="299" r:id="rId11"/>
    <p:sldId id="291" r:id="rId12"/>
  </p:sldIdLst>
  <p:sldSz cx="9144000" cy="5143500" type="screen16x9"/>
  <p:notesSz cx="6858000" cy="9144000"/>
  <p:embeddedFontLst>
    <p:embeddedFont>
      <p:font typeface="Nunito Light" pitchFamily="2" charset="0"/>
      <p:regular r:id="rId14"/>
      <p:italic r:id="rId15"/>
    </p:embeddedFont>
    <p:embeddedFont>
      <p:font typeface="Quantico" panose="020B0604020202020204" charset="0"/>
      <p:regular r:id="rId16"/>
      <p:bold r:id="rId17"/>
      <p:italic r:id="rId18"/>
      <p:boldItalic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7AAB70-E8D3-43EF-A7B2-2D9D5F035E5D}">
  <a:tblStyle styleId="{517AAB70-E8D3-43EF-A7B2-2D9D5F035E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5d94438ed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5d94438ed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441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7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1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63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22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527638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6229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29560" y="1479322"/>
            <a:ext cx="5019600" cy="767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Mediator Pattern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699"/>
            <a:ext cx="3043800" cy="71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Daniel Simon</a:t>
            </a:r>
            <a:br>
              <a:rPr lang="en" sz="1400" dirty="0"/>
            </a:br>
            <a:r>
              <a:rPr lang="en" sz="1400" dirty="0"/>
              <a:t>102209003</a:t>
            </a:r>
            <a:br>
              <a:rPr lang="en" sz="1400" dirty="0"/>
            </a:br>
            <a:r>
              <a:rPr lang="en" sz="1400" dirty="0"/>
              <a:t>26.01.2024</a:t>
            </a:r>
            <a:endParaRPr sz="14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42E205E0-A495-FF40-B0D7-A3A81D349F75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527638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999941" y="2149037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980341" y="1990686"/>
            <a:ext cx="5019600" cy="767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Vielen Dank für eure Aufmerksamkeit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699"/>
            <a:ext cx="3043800" cy="71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Daniel Simon</a:t>
            </a:r>
            <a:br>
              <a:rPr lang="en" sz="1400" dirty="0"/>
            </a:br>
            <a:r>
              <a:rPr lang="en" sz="1400" dirty="0"/>
              <a:t>102209003</a:t>
            </a:r>
            <a:br>
              <a:rPr lang="en" sz="1400" dirty="0"/>
            </a:br>
            <a:r>
              <a:rPr lang="en" sz="1400" dirty="0"/>
              <a:t>26.01.2024</a:t>
            </a:r>
            <a:endParaRPr sz="14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5BEF37DC-78BF-863C-4628-869BC4B18341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75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Quellen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Olaf Musch: Design Patterns mit Java – Eine Einführung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https://refactoring.guru/design-patterns/mediator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- https://www.geeksforgeeks.org/mediator-design-pattern/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 dirty="0"/>
              <a:t>Präsentationstemplate: </a:t>
            </a:r>
            <a:r>
              <a:rPr lang="de-DE" sz="600" dirty="0" err="1"/>
              <a:t>Slidesgo</a:t>
            </a:r>
            <a:r>
              <a:rPr lang="de-DE" sz="600" dirty="0"/>
              <a:t> </a:t>
            </a:r>
          </a:p>
        </p:txBody>
      </p:sp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A1C1ABF7-7C01-F459-3A7B-97192C0D1AFB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51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Agenda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00392" y="2628806"/>
            <a:ext cx="2266196" cy="931338"/>
            <a:chOff x="1000392" y="2628806"/>
            <a:chExt cx="2266196" cy="931338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Agenda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00392" y="3011444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713235" y="267799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3984262" y="1469175"/>
            <a:ext cx="3671588" cy="465509"/>
            <a:chOff x="3984262" y="1469175"/>
            <a:chExt cx="3671588" cy="465509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2" y="1477484"/>
              <a:ext cx="36715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01 Idee und Sinn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37850" y="1469175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3984263" y="2242258"/>
            <a:ext cx="3671587" cy="457209"/>
            <a:chOff x="3984263" y="2242258"/>
            <a:chExt cx="3671587" cy="457209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3984263" y="2242258"/>
              <a:ext cx="332165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02 Einsatz in der Praxis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37850" y="2242267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984263" y="3015354"/>
            <a:ext cx="3671587" cy="457204"/>
            <a:chOff x="3984263" y="3015354"/>
            <a:chExt cx="3671587" cy="457204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36715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03 Vor-  und Nachteile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37850" y="301535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3984263" y="3788450"/>
            <a:ext cx="3671587" cy="457200"/>
            <a:chOff x="3984263" y="3788450"/>
            <a:chExt cx="3671587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84263" y="3788450"/>
              <a:ext cx="367158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04 Codebeispiel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37850" y="3788450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Source Code Pro"/>
                <a:buChar char="●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7"/>
          <p:cNvCxnSpPr>
            <a:cxnSpLocks/>
            <a:stCxn id="110" idx="3"/>
            <a:endCxn id="114" idx="1"/>
          </p:cNvCxnSpPr>
          <p:nvPr/>
        </p:nvCxnSpPr>
        <p:spPr>
          <a:xfrm flipV="1">
            <a:off x="3266588" y="1706084"/>
            <a:ext cx="717674" cy="11513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stCxn id="110" idx="3"/>
            <a:endCxn id="123" idx="1"/>
          </p:cNvCxnSpPr>
          <p:nvPr/>
        </p:nvCxnSpPr>
        <p:spPr>
          <a:xfrm>
            <a:off x="3266588" y="2857406"/>
            <a:ext cx="717675" cy="1159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stCxn id="110" idx="3"/>
            <a:endCxn id="117" idx="1"/>
          </p:cNvCxnSpPr>
          <p:nvPr/>
        </p:nvCxnSpPr>
        <p:spPr>
          <a:xfrm flipV="1">
            <a:off x="3266588" y="2470858"/>
            <a:ext cx="717675" cy="3865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stCxn id="110" idx="3"/>
            <a:endCxn id="120" idx="1"/>
          </p:cNvCxnSpPr>
          <p:nvPr/>
        </p:nvCxnSpPr>
        <p:spPr>
          <a:xfrm>
            <a:off x="3266588" y="2857406"/>
            <a:ext cx="717675" cy="3865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60150" y="3070053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918475" y="2298096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rafik 18" descr="Gute Idee Silhouette">
            <a:extLst>
              <a:ext uri="{FF2B5EF4-FFF2-40B4-BE49-F238E27FC236}">
                <a16:creationId xmlns:a16="http://schemas.microsoft.com/office/drawing/2014/main" id="{201AC97E-2B12-BCF6-0FAB-8CF3A904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4313" y="1549918"/>
            <a:ext cx="357946" cy="357946"/>
          </a:xfrm>
          <a:prstGeom prst="rect">
            <a:avLst/>
          </a:prstGeom>
        </p:spPr>
      </p:pic>
      <p:pic>
        <p:nvPicPr>
          <p:cNvPr id="21" name="Grafik 20" descr="Binär Silhouette">
            <a:extLst>
              <a:ext uri="{FF2B5EF4-FFF2-40B4-BE49-F238E27FC236}">
                <a16:creationId xmlns:a16="http://schemas.microsoft.com/office/drawing/2014/main" id="{C4FEBCA4-995E-69D1-9B12-9C1ED9BBA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7917" y="3788450"/>
            <a:ext cx="457200" cy="457200"/>
          </a:xfrm>
          <a:prstGeom prst="rect">
            <a:avLst/>
          </a:prstGeom>
        </p:spPr>
      </p:pic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16160337-29A9-AA61-6943-F3550978909E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01 </a:t>
            </a:r>
            <a:r>
              <a:rPr lang="en" dirty="0">
                <a:solidFill>
                  <a:schemeClr val="tx1"/>
                </a:solidFill>
              </a:rPr>
              <a:t>Idee und Sinn des Mediator Patterns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/>
              <a:t>&lt;/ Grundkonzept: </a:t>
            </a:r>
            <a:r>
              <a:rPr lang="de-DE" dirty="0"/>
              <a:t>Kommunikation zwischen Objekten vereinfachen und 			  zentralisieren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/>
              <a:t>&lt;/ Vermittlerrolle: </a:t>
            </a:r>
            <a:r>
              <a:rPr lang="de-DE" dirty="0"/>
              <a:t>Mediator als zentraler Vermittler</a:t>
            </a:r>
          </a:p>
          <a:p>
            <a:pPr marL="609600" lvl="1" indent="0">
              <a:buNone/>
            </a:pPr>
            <a:r>
              <a:rPr lang="de-DE" dirty="0"/>
              <a:t>	-&gt; Enthält Anfragen von den anderen Komponenten</a:t>
            </a:r>
          </a:p>
          <a:p>
            <a:pPr marL="609600" lvl="1" indent="0">
              <a:buNone/>
            </a:pPr>
            <a:r>
              <a:rPr lang="de-DE" dirty="0"/>
              <a:t>	-&gt; Entscheidet an wen diese Weitergeleitet werden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-DE" b="1" dirty="0"/>
              <a:t>&lt;/ Entkopplung: </a:t>
            </a:r>
            <a:r>
              <a:rPr lang="de-DE" dirty="0"/>
              <a:t>Direkte Kommunikation zwischen Objekten wird verringert</a:t>
            </a:r>
          </a:p>
          <a:p>
            <a:pPr marL="6096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-&gt; weniger direkte Verbindungen</a:t>
            </a:r>
          </a:p>
          <a:p>
            <a:pPr marL="6096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-&gt; flexibler</a:t>
            </a:r>
            <a:endParaRPr lang="de-DE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de-DE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858365DE-4B83-53BE-D5AD-19101B2EED2E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&lt;/02 </a:t>
            </a:r>
            <a:r>
              <a:rPr lang="en" dirty="0"/>
              <a:t>Einsatz in der Praxis</a:t>
            </a:r>
            <a:endParaRPr dirty="0"/>
          </a:p>
        </p:txBody>
      </p:sp>
      <p:grpSp>
        <p:nvGrpSpPr>
          <p:cNvPr id="707" name="Google Shape;707;p29"/>
          <p:cNvGrpSpPr/>
          <p:nvPr/>
        </p:nvGrpSpPr>
        <p:grpSpPr>
          <a:xfrm>
            <a:off x="4386299" y="4104219"/>
            <a:ext cx="371395" cy="272857"/>
            <a:chOff x="6188327" y="2955408"/>
            <a:chExt cx="371395" cy="272857"/>
          </a:xfrm>
        </p:grpSpPr>
        <p:sp>
          <p:nvSpPr>
            <p:cNvPr id="708" name="Google Shape;708;p29"/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902700" y="1946760"/>
            <a:ext cx="2095201" cy="2063282"/>
            <a:chOff x="1085400" y="2387225"/>
            <a:chExt cx="2095201" cy="2063282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085401" y="3019616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Fluglotsen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1085400" y="3404675"/>
              <a:ext cx="2095200" cy="1045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Flugzeuge können sich nicht alle untereinander verständigen</a:t>
              </a:r>
              <a:b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Wingdings" panose="05000000000000000000" pitchFamily="2" charset="2"/>
                </a:rPr>
                <a:t> Tower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15820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>
            <a:off x="3524397" y="1946760"/>
            <a:ext cx="2095203" cy="2096059"/>
            <a:chOff x="3707097" y="1749038"/>
            <a:chExt cx="2095203" cy="2096059"/>
          </a:xfrm>
        </p:grpSpPr>
        <p:sp>
          <p:nvSpPr>
            <p:cNvPr id="715" name="Google Shape;715;p29"/>
            <p:cNvSpPr txBox="1"/>
            <p:nvPr/>
          </p:nvSpPr>
          <p:spPr>
            <a:xfrm>
              <a:off x="3707097" y="2381438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Chat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16" name="Google Shape;716;p29"/>
            <p:cNvSpPr txBox="1"/>
            <p:nvPr/>
          </p:nvSpPr>
          <p:spPr>
            <a:xfrm>
              <a:off x="3707100" y="2766522"/>
              <a:ext cx="2095200" cy="1078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Nicht alle Benutzer sollten sich miteinander verbinden</a:t>
              </a:r>
              <a:b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Wingdings" panose="05000000000000000000" pitchFamily="2" charset="2"/>
                </a:rPr>
                <a:t> Chatroom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17" name="Google Shape;717;p29"/>
            <p:cNvSpPr txBox="1"/>
            <p:nvPr/>
          </p:nvSpPr>
          <p:spPr>
            <a:xfrm>
              <a:off x="4203750" y="1749038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718" name="Google Shape;718;p29"/>
          <p:cNvGrpSpPr/>
          <p:nvPr/>
        </p:nvGrpSpPr>
        <p:grpSpPr>
          <a:xfrm>
            <a:off x="6146094" y="1946760"/>
            <a:ext cx="2095206" cy="2063282"/>
            <a:chOff x="6328794" y="2387225"/>
            <a:chExt cx="2095206" cy="2063282"/>
          </a:xfrm>
        </p:grpSpPr>
        <p:sp>
          <p:nvSpPr>
            <p:cNvPr id="719" name="Google Shape;719;p29"/>
            <p:cNvSpPr txBox="1"/>
            <p:nvPr/>
          </p:nvSpPr>
          <p:spPr>
            <a:xfrm>
              <a:off x="6328794" y="3019617"/>
              <a:ext cx="2095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MVC- Modell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20" name="Google Shape;720;p29"/>
            <p:cNvSpPr txBox="1"/>
            <p:nvPr/>
          </p:nvSpPr>
          <p:spPr>
            <a:xfrm>
              <a:off x="6328800" y="3404675"/>
              <a:ext cx="2095200" cy="1045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Model soll nicht direkt mit allen Teilen von View interagieren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Wingdings" panose="05000000000000000000" pitchFamily="2" charset="2"/>
                </a:rPr>
                <a:t>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Controller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6825450" y="2387225"/>
              <a:ext cx="1101900" cy="6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30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3" name="Grafik 2" descr="Flugzeug Silhouette">
            <a:extLst>
              <a:ext uri="{FF2B5EF4-FFF2-40B4-BE49-F238E27FC236}">
                <a16:creationId xmlns:a16="http://schemas.microsoft.com/office/drawing/2014/main" id="{73D04072-AB24-CBB4-D9DD-121F4CF19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97756">
            <a:off x="1699543" y="4067953"/>
            <a:ext cx="397206" cy="397206"/>
          </a:xfrm>
          <a:prstGeom prst="rect">
            <a:avLst/>
          </a:prstGeom>
        </p:spPr>
      </p:pic>
      <p:pic>
        <p:nvPicPr>
          <p:cNvPr id="5" name="Grafik 4" descr="Internet Silhouette">
            <a:extLst>
              <a:ext uri="{FF2B5EF4-FFF2-40B4-BE49-F238E27FC236}">
                <a16:creationId xmlns:a16="http://schemas.microsoft.com/office/drawing/2014/main" id="{F6DD49ED-CD30-3B95-A252-378BA1979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5094" y="4037957"/>
            <a:ext cx="457200" cy="457200"/>
          </a:xfrm>
          <a:prstGeom prst="rect">
            <a:avLst/>
          </a:prstGeom>
        </p:spPr>
      </p:pic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B7981AEC-4985-A2C3-011F-3DBE33D6DC01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&lt;/03 </a:t>
            </a:r>
            <a:r>
              <a:rPr lang="en" dirty="0"/>
              <a:t>Vor- und Nachteile</a:t>
            </a:r>
            <a:endParaRPr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308684" y="1758525"/>
            <a:ext cx="2456518" cy="2160939"/>
            <a:chOff x="1308684" y="1758525"/>
            <a:chExt cx="2456518" cy="2160939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Vorteile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684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Reduzierte Komplexität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308684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Erhöhte Wiederverwendbarkeit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Zentrale Kontrolle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378798" y="1758525"/>
            <a:ext cx="2456518" cy="2160939"/>
            <a:chOff x="5378798" y="1758525"/>
            <a:chExt cx="2456518" cy="2160939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Nachteile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37879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Komplexität des Mediators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378798" y="2936027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Leistungsprobleme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378798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God-Object</a:t>
              </a:r>
              <a:r>
                <a:rPr lang="de-DE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Problem</a:t>
              </a: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322648" y="225184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22648" y="286958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322648" y="348731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4571948" y="3368218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4571948" y="275044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4571948" y="1851041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stCxn id="370" idx="1"/>
            <a:endCxn id="359" idx="1"/>
          </p:cNvCxnSpPr>
          <p:nvPr/>
        </p:nvCxnSpPr>
        <p:spPr>
          <a:xfrm rot="10800000">
            <a:off x="37649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stCxn id="370" idx="3"/>
            <a:endCxn id="365" idx="3"/>
          </p:cNvCxnSpPr>
          <p:nvPr/>
        </p:nvCxnSpPr>
        <p:spPr>
          <a:xfrm>
            <a:off x="48212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stCxn id="371" idx="1"/>
            <a:endCxn id="360" idx="1"/>
          </p:cNvCxnSpPr>
          <p:nvPr/>
        </p:nvCxnSpPr>
        <p:spPr>
          <a:xfrm rot="10800000">
            <a:off x="37649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stCxn id="371" idx="3"/>
            <a:endCxn id="366" idx="3"/>
          </p:cNvCxnSpPr>
          <p:nvPr/>
        </p:nvCxnSpPr>
        <p:spPr>
          <a:xfrm>
            <a:off x="4821248" y="3118880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stCxn id="372" idx="1"/>
            <a:endCxn id="362" idx="1"/>
          </p:cNvCxnSpPr>
          <p:nvPr/>
        </p:nvCxnSpPr>
        <p:spPr>
          <a:xfrm rot="10800000">
            <a:off x="37649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stCxn id="372" idx="3"/>
            <a:endCxn id="368" idx="3"/>
          </p:cNvCxnSpPr>
          <p:nvPr/>
        </p:nvCxnSpPr>
        <p:spPr>
          <a:xfrm>
            <a:off x="48212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7859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4417994" y="2313928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4384735" y="2931656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rafik 3" descr="Server Silhouette">
            <a:extLst>
              <a:ext uri="{FF2B5EF4-FFF2-40B4-BE49-F238E27FC236}">
                <a16:creationId xmlns:a16="http://schemas.microsoft.com/office/drawing/2014/main" id="{D770505A-AA3D-5CFB-D271-627C5E46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048" y="3484453"/>
            <a:ext cx="504322" cy="504322"/>
          </a:xfrm>
          <a:prstGeom prst="rect">
            <a:avLst/>
          </a:prstGeom>
        </p:spPr>
      </p:pic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396C5189-AFA1-8E20-6276-031EC2927D60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A7B18-76F3-4039-B4C3-C765093B5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&lt;/04 </a:t>
            </a:r>
            <a:r>
              <a:rPr lang="de-DE" dirty="0"/>
              <a:t>Codebeispiel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BAAE7A-0372-8684-2DE1-DC99CADE3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Der Chatroom</a:t>
            </a:r>
          </a:p>
        </p:txBody>
      </p:sp>
      <p:sp>
        <p:nvSpPr>
          <p:cNvPr id="4" name="Bildplatzhalter 13">
            <a:extLst>
              <a:ext uri="{FF2B5EF4-FFF2-40B4-BE49-F238E27FC236}">
                <a16:creationId xmlns:a16="http://schemas.microsoft.com/office/drawing/2014/main" id="{8342FAA4-81B5-118D-5F20-9A617FA92A5A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36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Männliches Profil mit einfarbiger Füllung">
            <a:extLst>
              <a:ext uri="{FF2B5EF4-FFF2-40B4-BE49-F238E27FC236}">
                <a16:creationId xmlns:a16="http://schemas.microsoft.com/office/drawing/2014/main" id="{0F3A2DEE-173A-F445-3B3B-5B314C04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620" y="522473"/>
            <a:ext cx="735407" cy="735407"/>
          </a:xfrm>
          <a:prstGeom prst="rect">
            <a:avLst/>
          </a:prstGeom>
        </p:spPr>
      </p:pic>
      <p:pic>
        <p:nvPicPr>
          <p:cNvPr id="6" name="Grafik 5" descr="Männliches Profil mit einfarbiger Füllung">
            <a:extLst>
              <a:ext uri="{FF2B5EF4-FFF2-40B4-BE49-F238E27FC236}">
                <a16:creationId xmlns:a16="http://schemas.microsoft.com/office/drawing/2014/main" id="{E639F855-04E2-36DF-E6C9-ED4287DB5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2792" y="1549577"/>
            <a:ext cx="735407" cy="735407"/>
          </a:xfrm>
          <a:prstGeom prst="rect">
            <a:avLst/>
          </a:prstGeom>
        </p:spPr>
      </p:pic>
      <p:pic>
        <p:nvPicPr>
          <p:cNvPr id="7" name="Grafik 6" descr="Männliches Profil mit einfarbiger Füllung">
            <a:extLst>
              <a:ext uri="{FF2B5EF4-FFF2-40B4-BE49-F238E27FC236}">
                <a16:creationId xmlns:a16="http://schemas.microsoft.com/office/drawing/2014/main" id="{D5B1DEAD-A2E5-D366-BF75-98E2D365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077" y="1685973"/>
            <a:ext cx="735407" cy="735407"/>
          </a:xfrm>
          <a:prstGeom prst="rect">
            <a:avLst/>
          </a:prstGeom>
        </p:spPr>
      </p:pic>
      <p:pic>
        <p:nvPicPr>
          <p:cNvPr id="8" name="Grafik 7" descr="Männliches Profil mit einfarbiger Füllung">
            <a:extLst>
              <a:ext uri="{FF2B5EF4-FFF2-40B4-BE49-F238E27FC236}">
                <a16:creationId xmlns:a16="http://schemas.microsoft.com/office/drawing/2014/main" id="{D9F85D26-B50E-B22F-9092-84FE39DF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8199" y="3226219"/>
            <a:ext cx="735407" cy="735407"/>
          </a:xfrm>
          <a:prstGeom prst="rect">
            <a:avLst/>
          </a:prstGeom>
        </p:spPr>
      </p:pic>
      <p:pic>
        <p:nvPicPr>
          <p:cNvPr id="9" name="Grafik 8" descr="Männliches Profil mit einfarbiger Füllung">
            <a:extLst>
              <a:ext uri="{FF2B5EF4-FFF2-40B4-BE49-F238E27FC236}">
                <a16:creationId xmlns:a16="http://schemas.microsoft.com/office/drawing/2014/main" id="{4B837E5F-BCED-227D-7539-12F068CC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670" y="3179802"/>
            <a:ext cx="735407" cy="735407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F03ADD8-D279-D777-8732-7B62060D0520}"/>
              </a:ext>
            </a:extLst>
          </p:cNvPr>
          <p:cNvCxnSpPr/>
          <p:nvPr/>
        </p:nvCxnSpPr>
        <p:spPr>
          <a:xfrm flipH="1">
            <a:off x="3625109" y="1257880"/>
            <a:ext cx="1062932" cy="1968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0D4EB24-D756-7482-5F49-D86D184590BF}"/>
              </a:ext>
            </a:extLst>
          </p:cNvPr>
          <p:cNvCxnSpPr/>
          <p:nvPr/>
        </p:nvCxnSpPr>
        <p:spPr>
          <a:xfrm>
            <a:off x="4688041" y="1257880"/>
            <a:ext cx="1081498" cy="1921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64AF3C8-C13E-F6B5-BB96-FB105A6EB67C}"/>
              </a:ext>
            </a:extLst>
          </p:cNvPr>
          <p:cNvCxnSpPr/>
          <p:nvPr/>
        </p:nvCxnSpPr>
        <p:spPr>
          <a:xfrm flipH="1">
            <a:off x="3625109" y="3179802"/>
            <a:ext cx="2144430" cy="46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D86904F-757B-1CF1-D7A1-C12FEFC30DC0}"/>
              </a:ext>
            </a:extLst>
          </p:cNvPr>
          <p:cNvCxnSpPr/>
          <p:nvPr/>
        </p:nvCxnSpPr>
        <p:spPr>
          <a:xfrm flipH="1" flipV="1">
            <a:off x="3072755" y="2000540"/>
            <a:ext cx="552354" cy="1225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238495F-8179-28D4-3322-2AA3C6CBD5BF}"/>
              </a:ext>
            </a:extLst>
          </p:cNvPr>
          <p:cNvCxnSpPr/>
          <p:nvPr/>
        </p:nvCxnSpPr>
        <p:spPr>
          <a:xfrm flipV="1">
            <a:off x="3072755" y="1257880"/>
            <a:ext cx="1615286" cy="742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0E0432C-9539-043F-1909-625A67FB8E04}"/>
              </a:ext>
            </a:extLst>
          </p:cNvPr>
          <p:cNvCxnSpPr/>
          <p:nvPr/>
        </p:nvCxnSpPr>
        <p:spPr>
          <a:xfrm>
            <a:off x="4692682" y="1257880"/>
            <a:ext cx="1624569" cy="849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DA3846-220A-3A6A-C26F-90CB4D7030F2}"/>
              </a:ext>
            </a:extLst>
          </p:cNvPr>
          <p:cNvCxnSpPr/>
          <p:nvPr/>
        </p:nvCxnSpPr>
        <p:spPr>
          <a:xfrm flipV="1">
            <a:off x="5769539" y="2107297"/>
            <a:ext cx="547712" cy="107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6547796-2881-F7AB-3BB7-CDD5E95A9EFB}"/>
              </a:ext>
            </a:extLst>
          </p:cNvPr>
          <p:cNvCxnSpPr/>
          <p:nvPr/>
        </p:nvCxnSpPr>
        <p:spPr>
          <a:xfrm>
            <a:off x="3072755" y="2000540"/>
            <a:ext cx="3244496" cy="106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4DCEEEC-F499-B61E-CB1E-C8CA054292F2}"/>
              </a:ext>
            </a:extLst>
          </p:cNvPr>
          <p:cNvCxnSpPr/>
          <p:nvPr/>
        </p:nvCxnSpPr>
        <p:spPr>
          <a:xfrm>
            <a:off x="3072755" y="2000540"/>
            <a:ext cx="2696784" cy="1179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17388A9-33E3-865C-A03D-43F3087250EC}"/>
              </a:ext>
            </a:extLst>
          </p:cNvPr>
          <p:cNvCxnSpPr/>
          <p:nvPr/>
        </p:nvCxnSpPr>
        <p:spPr>
          <a:xfrm flipV="1">
            <a:off x="3625109" y="2107297"/>
            <a:ext cx="2692142" cy="1118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5C16A02E-7313-3D4E-7E36-1A9E230E1546}"/>
              </a:ext>
            </a:extLst>
          </p:cNvPr>
          <p:cNvSpPr txBox="1"/>
          <p:nvPr/>
        </p:nvSpPr>
        <p:spPr>
          <a:xfrm>
            <a:off x="366688" y="352763"/>
            <a:ext cx="312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tx1"/>
                </a:solidFill>
                <a:latin typeface="Quantico" panose="020B0604020202020204" charset="0"/>
              </a:rPr>
              <a:t>Ohne Mediator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A9F8EE-BC06-6DE0-7753-F21B74C16A01}"/>
              </a:ext>
            </a:extLst>
          </p:cNvPr>
          <p:cNvSpPr txBox="1"/>
          <p:nvPr/>
        </p:nvSpPr>
        <p:spPr>
          <a:xfrm>
            <a:off x="4289282" y="26182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68FB29A-EB8B-0A4B-D235-E93BF1AE5609}"/>
              </a:ext>
            </a:extLst>
          </p:cNvPr>
          <p:cNvSpPr txBox="1"/>
          <p:nvPr/>
        </p:nvSpPr>
        <p:spPr>
          <a:xfrm>
            <a:off x="2377943" y="133415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52A2145-83B9-D46C-07E7-DD0D12985D8D}"/>
              </a:ext>
            </a:extLst>
          </p:cNvPr>
          <p:cNvSpPr txBox="1"/>
          <p:nvPr/>
        </p:nvSpPr>
        <p:spPr>
          <a:xfrm>
            <a:off x="6150228" y="148549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68D4601-3470-5E67-5C76-B3C846FEE03A}"/>
              </a:ext>
            </a:extLst>
          </p:cNvPr>
          <p:cNvSpPr txBox="1"/>
          <p:nvPr/>
        </p:nvSpPr>
        <p:spPr>
          <a:xfrm>
            <a:off x="3113350" y="3875622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7C6CFF-846D-058C-02B5-E17D92A500E4}"/>
              </a:ext>
            </a:extLst>
          </p:cNvPr>
          <p:cNvSpPr txBox="1"/>
          <p:nvPr/>
        </p:nvSpPr>
        <p:spPr>
          <a:xfrm>
            <a:off x="5414821" y="383075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03</a:t>
            </a:r>
          </a:p>
        </p:txBody>
      </p:sp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989EB20C-E057-6BBC-4EE6-EBF28F1ECE21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00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Männliches Profil mit einfarbiger Füllung">
            <a:extLst>
              <a:ext uri="{FF2B5EF4-FFF2-40B4-BE49-F238E27FC236}">
                <a16:creationId xmlns:a16="http://schemas.microsoft.com/office/drawing/2014/main" id="{0F3A2DEE-173A-F445-3B3B-5B314C04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620" y="522473"/>
            <a:ext cx="735407" cy="735407"/>
          </a:xfrm>
          <a:prstGeom prst="rect">
            <a:avLst/>
          </a:prstGeom>
        </p:spPr>
      </p:pic>
      <p:pic>
        <p:nvPicPr>
          <p:cNvPr id="6" name="Grafik 5" descr="Männliches Profil mit einfarbiger Füllung">
            <a:extLst>
              <a:ext uri="{FF2B5EF4-FFF2-40B4-BE49-F238E27FC236}">
                <a16:creationId xmlns:a16="http://schemas.microsoft.com/office/drawing/2014/main" id="{E639F855-04E2-36DF-E6C9-ED4287DB5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2792" y="1549577"/>
            <a:ext cx="735407" cy="735407"/>
          </a:xfrm>
          <a:prstGeom prst="rect">
            <a:avLst/>
          </a:prstGeom>
        </p:spPr>
      </p:pic>
      <p:pic>
        <p:nvPicPr>
          <p:cNvPr id="7" name="Grafik 6" descr="Männliches Profil mit einfarbiger Füllung">
            <a:extLst>
              <a:ext uri="{FF2B5EF4-FFF2-40B4-BE49-F238E27FC236}">
                <a16:creationId xmlns:a16="http://schemas.microsoft.com/office/drawing/2014/main" id="{D5B1DEAD-A2E5-D366-BF75-98E2D365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5077" y="1685973"/>
            <a:ext cx="735407" cy="735407"/>
          </a:xfrm>
          <a:prstGeom prst="rect">
            <a:avLst/>
          </a:prstGeom>
        </p:spPr>
      </p:pic>
      <p:pic>
        <p:nvPicPr>
          <p:cNvPr id="8" name="Grafik 7" descr="Männliches Profil mit einfarbiger Füllung">
            <a:extLst>
              <a:ext uri="{FF2B5EF4-FFF2-40B4-BE49-F238E27FC236}">
                <a16:creationId xmlns:a16="http://schemas.microsoft.com/office/drawing/2014/main" id="{D9F85D26-B50E-B22F-9092-84FE39DF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8199" y="3226219"/>
            <a:ext cx="735407" cy="735407"/>
          </a:xfrm>
          <a:prstGeom prst="rect">
            <a:avLst/>
          </a:prstGeom>
        </p:spPr>
      </p:pic>
      <p:pic>
        <p:nvPicPr>
          <p:cNvPr id="9" name="Grafik 8" descr="Männliches Profil mit einfarbiger Füllung">
            <a:extLst>
              <a:ext uri="{FF2B5EF4-FFF2-40B4-BE49-F238E27FC236}">
                <a16:creationId xmlns:a16="http://schemas.microsoft.com/office/drawing/2014/main" id="{4B837E5F-BCED-227D-7539-12F068CC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670" y="3179802"/>
            <a:ext cx="735407" cy="735407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5C16A02E-7313-3D4E-7E36-1A9E230E1546}"/>
              </a:ext>
            </a:extLst>
          </p:cNvPr>
          <p:cNvSpPr txBox="1"/>
          <p:nvPr/>
        </p:nvSpPr>
        <p:spPr>
          <a:xfrm>
            <a:off x="366688" y="352763"/>
            <a:ext cx="312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tx1"/>
                </a:solidFill>
                <a:latin typeface="Quantico" panose="020B0604020202020204" charset="0"/>
              </a:rPr>
              <a:t>Mit</a:t>
            </a:r>
            <a:br>
              <a:rPr lang="de-DE" sz="3600" dirty="0">
                <a:solidFill>
                  <a:schemeClr val="tx1"/>
                </a:solidFill>
                <a:latin typeface="Quantico" panose="020B0604020202020204" charset="0"/>
              </a:rPr>
            </a:br>
            <a:r>
              <a:rPr lang="de-DE" sz="3600" dirty="0">
                <a:solidFill>
                  <a:schemeClr val="tx1"/>
                </a:solidFill>
                <a:latin typeface="Quantico" panose="020B0604020202020204" charset="0"/>
              </a:rPr>
              <a:t>Mediator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A9F8EE-BC06-6DE0-7753-F21B74C16A01}"/>
              </a:ext>
            </a:extLst>
          </p:cNvPr>
          <p:cNvSpPr txBox="1"/>
          <p:nvPr/>
        </p:nvSpPr>
        <p:spPr>
          <a:xfrm>
            <a:off x="4289282" y="261827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68FB29A-EB8B-0A4B-D235-E93BF1AE5609}"/>
              </a:ext>
            </a:extLst>
          </p:cNvPr>
          <p:cNvSpPr txBox="1"/>
          <p:nvPr/>
        </p:nvSpPr>
        <p:spPr>
          <a:xfrm>
            <a:off x="2377943" y="133415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52A2145-83B9-D46C-07E7-DD0D12985D8D}"/>
              </a:ext>
            </a:extLst>
          </p:cNvPr>
          <p:cNvSpPr txBox="1"/>
          <p:nvPr/>
        </p:nvSpPr>
        <p:spPr>
          <a:xfrm>
            <a:off x="6150228" y="148549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68D4601-3470-5E67-5C76-B3C846FEE03A}"/>
              </a:ext>
            </a:extLst>
          </p:cNvPr>
          <p:cNvSpPr txBox="1"/>
          <p:nvPr/>
        </p:nvSpPr>
        <p:spPr>
          <a:xfrm>
            <a:off x="3113350" y="3875622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04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67C6CFF-846D-058C-02B5-E17D92A500E4}"/>
              </a:ext>
            </a:extLst>
          </p:cNvPr>
          <p:cNvSpPr txBox="1"/>
          <p:nvPr/>
        </p:nvSpPr>
        <p:spPr>
          <a:xfrm>
            <a:off x="5414821" y="383075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User 03</a:t>
            </a:r>
          </a:p>
        </p:txBody>
      </p:sp>
      <p:pic>
        <p:nvPicPr>
          <p:cNvPr id="3" name="Grafik 2" descr="Prozessor mit einfarbiger Füllung">
            <a:extLst>
              <a:ext uri="{FF2B5EF4-FFF2-40B4-BE49-F238E27FC236}">
                <a16:creationId xmlns:a16="http://schemas.microsoft.com/office/drawing/2014/main" id="{6B14FBB5-9C88-0E34-C795-0914FCC4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4633" y="1998509"/>
            <a:ext cx="914400" cy="914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9EC098-26E2-989A-EFE1-3CA2C41D82F3}"/>
              </a:ext>
            </a:extLst>
          </p:cNvPr>
          <p:cNvSpPr txBox="1"/>
          <p:nvPr/>
        </p:nvSpPr>
        <p:spPr>
          <a:xfrm>
            <a:off x="4254633" y="287202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Quantico" panose="020B0604020202020204" charset="0"/>
              </a:rPr>
              <a:t>Mediator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B4913A2-F4D5-44A8-278D-05590385241A}"/>
              </a:ext>
            </a:extLst>
          </p:cNvPr>
          <p:cNvCxnSpPr/>
          <p:nvPr/>
        </p:nvCxnSpPr>
        <p:spPr>
          <a:xfrm flipV="1">
            <a:off x="3750432" y="2752483"/>
            <a:ext cx="668394" cy="714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1A5971A-1110-BC23-5CF3-6D6A6EA61D06}"/>
              </a:ext>
            </a:extLst>
          </p:cNvPr>
          <p:cNvCxnSpPr>
            <a:endCxn id="3" idx="1"/>
          </p:cNvCxnSpPr>
          <p:nvPr/>
        </p:nvCxnSpPr>
        <p:spPr>
          <a:xfrm>
            <a:off x="3049547" y="1958765"/>
            <a:ext cx="1239735" cy="496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67948A4-0F02-AB60-0514-4F73E0D41D7A}"/>
              </a:ext>
            </a:extLst>
          </p:cNvPr>
          <p:cNvCxnSpPr/>
          <p:nvPr/>
        </p:nvCxnSpPr>
        <p:spPr>
          <a:xfrm flipH="1">
            <a:off x="5134385" y="2102656"/>
            <a:ext cx="1192149" cy="353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687986B-56BF-14ED-72D5-AE5D9A19627F}"/>
              </a:ext>
            </a:extLst>
          </p:cNvPr>
          <p:cNvCxnSpPr/>
          <p:nvPr/>
        </p:nvCxnSpPr>
        <p:spPr>
          <a:xfrm flipH="1" flipV="1">
            <a:off x="5008313" y="2789616"/>
            <a:ext cx="640544" cy="59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EB7754B-CCAB-5F15-FC15-3D8143D50218}"/>
              </a:ext>
            </a:extLst>
          </p:cNvPr>
          <p:cNvCxnSpPr/>
          <p:nvPr/>
        </p:nvCxnSpPr>
        <p:spPr>
          <a:xfrm>
            <a:off x="4697323" y="1192897"/>
            <a:ext cx="14510" cy="860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ildplatzhalter 13">
            <a:extLst>
              <a:ext uri="{FF2B5EF4-FFF2-40B4-BE49-F238E27FC236}">
                <a16:creationId xmlns:a16="http://schemas.microsoft.com/office/drawing/2014/main" id="{26F10B02-5650-64F8-3245-D9665659A89B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49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A7B18-76F3-4039-B4C3-C765093B5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&lt;/ </a:t>
            </a:r>
            <a:r>
              <a:rPr lang="de-DE" dirty="0"/>
              <a:t>Der Code </a:t>
            </a:r>
            <a:br>
              <a:rPr lang="de-DE" dirty="0"/>
            </a:br>
            <a:r>
              <a:rPr lang="de-DE" dirty="0"/>
              <a:t>des Chatrooms:</a:t>
            </a:r>
          </a:p>
        </p:txBody>
      </p:sp>
      <p:sp>
        <p:nvSpPr>
          <p:cNvPr id="3" name="Bildplatzhalter 13">
            <a:extLst>
              <a:ext uri="{FF2B5EF4-FFF2-40B4-BE49-F238E27FC236}">
                <a16:creationId xmlns:a16="http://schemas.microsoft.com/office/drawing/2014/main" id="{0CE9524A-DD6D-A3AC-EA28-E923EFB16237}"/>
              </a:ext>
            </a:extLst>
          </p:cNvPr>
          <p:cNvSpPr>
            <a:spLocks noGrp="1"/>
          </p:cNvSpPr>
          <p:nvPr/>
        </p:nvSpPr>
        <p:spPr>
          <a:xfrm>
            <a:off x="7861050" y="0"/>
            <a:ext cx="1282950" cy="578224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vert="horz" lIns="0" tIns="0" rIns="0" bIns="0" rtlCol="0" anchor="t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19054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Bildschirmpräsentation (16:9)</PresentationFormat>
  <Paragraphs>75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Quantico</vt:lpstr>
      <vt:lpstr>Source Code Pro</vt:lpstr>
      <vt:lpstr>Arial</vt:lpstr>
      <vt:lpstr>Wingdings</vt:lpstr>
      <vt:lpstr>Nunito Light</vt:lpstr>
      <vt:lpstr>New Operating System Design Pitch Deck  Infographics by Slidesgo</vt:lpstr>
      <vt:lpstr>Java Mediator Pattern</vt:lpstr>
      <vt:lpstr>&lt;/Agenda</vt:lpstr>
      <vt:lpstr>&lt;/ 01 Idee und Sinn des Mediator Patterns</vt:lpstr>
      <vt:lpstr>&lt;/02 Einsatz in der Praxis</vt:lpstr>
      <vt:lpstr>&lt;/03 Vor- und Nachteile</vt:lpstr>
      <vt:lpstr>&lt;/04 Codebeispiel</vt:lpstr>
      <vt:lpstr>PowerPoint-Präsentation</vt:lpstr>
      <vt:lpstr>PowerPoint-Präsentation</vt:lpstr>
      <vt:lpstr>&lt;/ Der Code  des Chatrooms:</vt:lpstr>
      <vt:lpstr>Vielen Dank für eure Aufmerksamkeit</vt:lpstr>
      <vt:lpstr>&lt;/Quellen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Mediator Pattern</dc:title>
  <cp:lastModifiedBy>Daniel Simon</cp:lastModifiedBy>
  <cp:revision>2</cp:revision>
  <dcterms:modified xsi:type="dcterms:W3CDTF">2024-01-14T15:34:01Z</dcterms:modified>
</cp:coreProperties>
</file>