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Scott Grein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2-25T03:37:56.878">
    <p:pos x="6000" y="0"/>
    <p:text>To me these combine to say:
1) Clinician decision support systems help in asthma treatment
2) Having a portal/app where both patients and providers can monitor asthma control (provide input data to the clinical decision support system) is even better
Some of this is market context and some is leading into the business case</p:text>
  </p:cm>
  <p:cm authorId="0" idx="2" dt="2018-02-25T03:34:03.527">
    <p:pos x="226" y="314"/>
    <p:text>clinical decision support is items #3 and #4 in our requirements in the mentor PDF (in my opinion)</p:text>
  </p:cm>
  <p:cm authorId="0" idx="3" dt="2018-02-25T03:34:56.015">
    <p:pos x="226" y="414"/>
    <p:text>the second study's patient, family, and provider facing portal is items #1 and #2 in our requirements in the mentor PDF (in my opinion)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youtu.be/8esRP6-Zzx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cdc.gov/asthma/most_recent_data.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myasthma.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2400">
                <a:solidFill>
                  <a:schemeClr val="dk2"/>
                </a:solidFill>
              </a:rPr>
              <a:t>Team Epidemics Deliverable 1 Presentation video:</a:t>
            </a:r>
            <a:endParaRPr sz="2400"/>
          </a:p>
        </p:txBody>
      </p:sp>
      <p:sp>
        <p:nvSpPr>
          <p:cNvPr id="55" name="Shape 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sz="3600">
                <a:solidFill>
                  <a:srgbClr val="167AC6"/>
                </a:solidFill>
                <a:highlight>
                  <a:srgbClr val="FFFFFF"/>
                </a:highlight>
                <a:uFill>
                  <a:noFill/>
                </a:uFill>
                <a:latin typeface="Roboto"/>
                <a:ea typeface="Roboto"/>
                <a:cs typeface="Roboto"/>
                <a:sym typeface="Roboto"/>
                <a:hlinkClick r:id="rId3"/>
              </a:rPr>
              <a:t>https://youtu.be/8esRP6-Zzxg</a:t>
            </a:r>
            <a:endParaRPr sz="3600"/>
          </a:p>
          <a:p>
            <a:pPr indent="0" lvl="0" marL="0">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idx="1" type="body"/>
          </p:nvPr>
        </p:nvSpPr>
        <p:spPr>
          <a:xfrm>
            <a:off x="305625" y="168500"/>
            <a:ext cx="8838300" cy="41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rPr>
              <a:t>Business Case: Website Implementation</a:t>
            </a:r>
            <a:endParaRPr b="1" sz="3000">
              <a:solidFill>
                <a:schemeClr val="dk1"/>
              </a:solidFill>
            </a:endParaRPr>
          </a:p>
          <a:p>
            <a:pPr indent="0" lvl="0" marL="0" rtl="0" algn="ctr">
              <a:spcBef>
                <a:spcPts val="1600"/>
              </a:spcBef>
              <a:spcAft>
                <a:spcPts val="0"/>
              </a:spcAft>
              <a:buNone/>
            </a:pPr>
            <a:r>
              <a:t/>
            </a:r>
            <a:endParaRPr b="1" sz="3000">
              <a:solidFill>
                <a:schemeClr val="dk1"/>
              </a:solidFill>
            </a:endParaRPr>
          </a:p>
          <a:p>
            <a:pPr indent="-342900" lvl="0" marL="457200" rtl="0">
              <a:spcBef>
                <a:spcPts val="1600"/>
              </a:spcBef>
              <a:spcAft>
                <a:spcPts val="0"/>
              </a:spcAft>
              <a:buSzPts val="1800"/>
              <a:buAutoNum type="arabicPeriod"/>
            </a:pPr>
            <a:r>
              <a:rPr lang="en"/>
              <a:t>Interact with users and decide Asthma control Level</a:t>
            </a:r>
            <a:endParaRPr/>
          </a:p>
          <a:p>
            <a:pPr indent="-342900" lvl="0" marL="457200" rtl="0">
              <a:spcBef>
                <a:spcPts val="0"/>
              </a:spcBef>
              <a:spcAft>
                <a:spcPts val="0"/>
              </a:spcAft>
              <a:buSzPts val="1800"/>
              <a:buAutoNum type="arabicPeriod"/>
            </a:pPr>
            <a:r>
              <a:rPr lang="en"/>
              <a:t>Suggests optimal mitigation techniques and medications, based on patient data</a:t>
            </a:r>
            <a:endParaRPr/>
          </a:p>
          <a:p>
            <a:pPr indent="-342900" lvl="0" marL="457200" rtl="0">
              <a:spcBef>
                <a:spcPts val="0"/>
              </a:spcBef>
              <a:spcAft>
                <a:spcPts val="0"/>
              </a:spcAft>
              <a:buSzPts val="1800"/>
              <a:buAutoNum type="arabicPeriod"/>
            </a:pPr>
            <a:r>
              <a:rPr lang="en"/>
              <a:t>Education around contraindicated medications</a:t>
            </a:r>
            <a:endParaRPr/>
          </a:p>
          <a:p>
            <a:pPr indent="-342900" lvl="0" marL="457200" rtl="0">
              <a:spcBef>
                <a:spcPts val="0"/>
              </a:spcBef>
              <a:spcAft>
                <a:spcPts val="0"/>
              </a:spcAft>
              <a:buSzPts val="1800"/>
              <a:buAutoNum type="arabicPeriod"/>
            </a:pPr>
            <a:r>
              <a:rPr lang="en"/>
              <a:t>Adjusting and maintaining patient therapy and medications</a:t>
            </a:r>
            <a:endParaRPr/>
          </a:p>
          <a:p>
            <a:pPr indent="-342900" lvl="0" marL="457200" rtl="0">
              <a:spcBef>
                <a:spcPts val="0"/>
              </a:spcBef>
              <a:spcAft>
                <a:spcPts val="0"/>
              </a:spcAft>
              <a:buSzPts val="1800"/>
              <a:buAutoNum type="arabicPeriod"/>
            </a:pPr>
            <a:r>
              <a:rPr lang="en"/>
              <a:t>FHIR API’s monitor and exchange vitals/assessments to care provider</a:t>
            </a:r>
            <a:endParaRPr/>
          </a:p>
          <a:p>
            <a:pPr indent="-342900" lvl="0" marL="457200" rtl="0">
              <a:spcBef>
                <a:spcPts val="0"/>
              </a:spcBef>
              <a:spcAft>
                <a:spcPts val="0"/>
              </a:spcAft>
              <a:buSzPts val="1800"/>
              <a:buAutoNum type="arabicPeriod"/>
            </a:pPr>
            <a:r>
              <a:rPr lang="en"/>
              <a:t>Education around preventative self-care</a:t>
            </a:r>
            <a:endParaRPr/>
          </a:p>
          <a:p>
            <a:pPr indent="0" lvl="0" marL="0" rtl="0">
              <a:lnSpc>
                <a:spcPct val="140000"/>
              </a:lnSpc>
              <a:spcBef>
                <a:spcPts val="1600"/>
              </a:spcBef>
              <a:spcAft>
                <a:spcPts val="800"/>
              </a:spcAft>
              <a:buNone/>
            </a:pPr>
            <a:r>
              <a:t/>
            </a:r>
            <a:endParaRPr>
              <a:solidFill>
                <a:srgbClr val="454545"/>
              </a:solidFill>
            </a:endParaRPr>
          </a:p>
        </p:txBody>
      </p:sp>
      <p:sp>
        <p:nvSpPr>
          <p:cNvPr id="105" name="Shape 105"/>
          <p:cNvSpPr txBox="1"/>
          <p:nvPr>
            <p:ph idx="1" type="body"/>
          </p:nvPr>
        </p:nvSpPr>
        <p:spPr>
          <a:xfrm>
            <a:off x="464100" y="3190450"/>
            <a:ext cx="8520600" cy="17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050">
              <a:solidFill>
                <a:srgbClr val="333333"/>
              </a:solidFill>
              <a:highlight>
                <a:srgbClr val="FFFFFF"/>
              </a:highlight>
            </a:endParaRPr>
          </a:p>
          <a:p>
            <a:pPr indent="0" lvl="0" marL="0" rtl="0" algn="l">
              <a:spcBef>
                <a:spcPts val="1600"/>
              </a:spcBef>
              <a:spcAft>
                <a:spcPts val="1600"/>
              </a:spcAft>
              <a:buNone/>
            </a:pPr>
            <a:r>
              <a:t/>
            </a:r>
            <a:endParaRPr sz="1000">
              <a:solidFill>
                <a:srgbClr val="333333"/>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nvSpPr>
        <p:spPr>
          <a:xfrm>
            <a:off x="0" y="0"/>
            <a:ext cx="9144000" cy="162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Gantt Chart of our project plan identifying resource allocations:</a:t>
            </a:r>
            <a:endParaRPr sz="2400"/>
          </a:p>
        </p:txBody>
      </p:sp>
      <p:pic>
        <p:nvPicPr>
          <p:cNvPr id="111" name="Shape 111"/>
          <p:cNvPicPr preferRelativeResize="0"/>
          <p:nvPr/>
        </p:nvPicPr>
        <p:blipFill>
          <a:blip r:embed="rId3">
            <a:alphaModFix/>
          </a:blip>
          <a:stretch>
            <a:fillRect/>
          </a:stretch>
        </p:blipFill>
        <p:spPr>
          <a:xfrm>
            <a:off x="0" y="1625100"/>
            <a:ext cx="9144001" cy="33277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Team Epidemics</a:t>
            </a:r>
            <a:endParaRPr/>
          </a:p>
        </p:txBody>
      </p:sp>
      <p:sp>
        <p:nvSpPr>
          <p:cNvPr id="61" name="Shape 6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3600"/>
              <a:t>Team Topic Presentation</a:t>
            </a:r>
            <a:endParaRPr sz="3600"/>
          </a:p>
          <a:p>
            <a:pPr indent="0" lvl="0" marL="0" rtl="0" algn="ctr">
              <a:spcBef>
                <a:spcPts val="1600"/>
              </a:spcBef>
              <a:spcAft>
                <a:spcPts val="0"/>
              </a:spcAft>
              <a:buNone/>
            </a:pPr>
            <a:r>
              <a:rPr lang="en" sz="3600"/>
              <a:t>2/25/2018</a:t>
            </a:r>
            <a:endParaRPr sz="3600"/>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Shape 66"/>
          <p:cNvPicPr preferRelativeResize="0"/>
          <p:nvPr/>
        </p:nvPicPr>
        <p:blipFill>
          <a:blip r:embed="rId3">
            <a:alphaModFix/>
          </a:blip>
          <a:stretch>
            <a:fillRect/>
          </a:stretch>
        </p:blipFill>
        <p:spPr>
          <a:xfrm>
            <a:off x="2214563" y="447675"/>
            <a:ext cx="4714875" cy="424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Asthma</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chemeClr val="dk1"/>
              </a:buClr>
              <a:buSzPts val="2000"/>
              <a:buChar char="●"/>
            </a:pPr>
            <a:r>
              <a:rPr lang="en" sz="2000">
                <a:solidFill>
                  <a:schemeClr val="dk1"/>
                </a:solidFill>
              </a:rPr>
              <a:t>Different age groups and asthma control levels have different recommended treatments </a:t>
            </a:r>
            <a:endParaRPr sz="2000">
              <a:solidFill>
                <a:schemeClr val="dk1"/>
              </a:solidFill>
            </a:endParaRPr>
          </a:p>
          <a:p>
            <a:pPr indent="-355600" lvl="0" marL="457200" rtl="0">
              <a:spcBef>
                <a:spcPts val="0"/>
              </a:spcBef>
              <a:spcAft>
                <a:spcPts val="0"/>
              </a:spcAft>
              <a:buClr>
                <a:schemeClr val="dk1"/>
              </a:buClr>
              <a:buSzPts val="2000"/>
              <a:buChar char="●"/>
            </a:pPr>
            <a:r>
              <a:rPr lang="en" sz="2000">
                <a:solidFill>
                  <a:schemeClr val="dk1"/>
                </a:solidFill>
              </a:rPr>
              <a:t>Asthma control informs how treatment needs to change over time. </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lang="en" sz="2000">
                <a:solidFill>
                  <a:schemeClr val="dk1"/>
                </a:solidFill>
              </a:rPr>
              <a:t>Monitoring can either be based on symptom frequency or peak flow (ability to push a lot of air out at once as measured by a device)</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lang="en" sz="2000">
                <a:solidFill>
                  <a:schemeClr val="dk1"/>
                </a:solidFill>
              </a:rPr>
              <a:t>Treatment adjustment is step-wise. I.e. If current treatment level is not sufficient at asthma control “step-up” to the next level of treatment, and step-down when possible</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t>Expert Panel Report - 3</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An updated report providing providers guidelines for diagnosis and management of asthma, created by gathering knowledge from medical experts and the literature. Included is an ask to help disseminate to the provider community.</a:t>
            </a:r>
            <a:endParaRPr>
              <a:solidFill>
                <a:schemeClr val="dk1"/>
              </a:solidFill>
            </a:endParaRPr>
          </a:p>
          <a:p>
            <a:pPr indent="0" lvl="0" marL="0" rtl="0">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Introduces a focus on monitoring asthma control</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Impairment: fewer symptoms and lower negative impact on quality of life</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Risk: acute e.g. ED visits and chronic e.g. reduced lung growth over time</a:t>
            </a:r>
            <a:endParaRPr b="1">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Places emphasis on patient and provider education about asthma treatment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idx="1" type="body"/>
          </p:nvPr>
        </p:nvSpPr>
        <p:spPr>
          <a:xfrm>
            <a:off x="359225" y="499150"/>
            <a:ext cx="8520600" cy="4181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In a study published in </a:t>
            </a:r>
            <a:r>
              <a:rPr i="1" lang="en">
                <a:solidFill>
                  <a:schemeClr val="dk1"/>
                </a:solidFill>
              </a:rPr>
              <a:t>Pediatrics</a:t>
            </a:r>
            <a:r>
              <a:rPr lang="en">
                <a:solidFill>
                  <a:schemeClr val="dk1"/>
                </a:solidFill>
              </a:rPr>
              <a:t> in 2010, researchers from the Children’s hospital of Philadelphia used a cluster-randomized trial to produce evidence suggesting that using an EHR-based clinical decision support system at the point of care improved clinician compliance with National Asthma Education Prevention Program guidelines.</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In 2015, researchers from the same group found that patients, families, and providers using an EHR-linked asthma portal to monitor asthma control as input to a clinical decision support system improved clinically meaningful outcomes compared to the clinician-focused clinical decision support systems from the 2010 study alone.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idx="1" type="body"/>
          </p:nvPr>
        </p:nvSpPr>
        <p:spPr>
          <a:xfrm>
            <a:off x="305625" y="168500"/>
            <a:ext cx="8838300" cy="311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rPr>
              <a:t>Business Case: The Problem</a:t>
            </a:r>
            <a:endParaRPr>
              <a:solidFill>
                <a:schemeClr val="dk1"/>
              </a:solidFill>
            </a:endParaRPr>
          </a:p>
          <a:p>
            <a:pPr indent="0" lvl="0" marL="0" rtl="0">
              <a:lnSpc>
                <a:spcPct val="140000"/>
              </a:lnSpc>
              <a:spcBef>
                <a:spcPts val="1600"/>
              </a:spcBef>
              <a:spcAft>
                <a:spcPts val="0"/>
              </a:spcAft>
              <a:buNone/>
            </a:pPr>
            <a:r>
              <a:rPr lang="en">
                <a:solidFill>
                  <a:srgbClr val="454545"/>
                </a:solidFill>
              </a:rPr>
              <a:t>In America, </a:t>
            </a:r>
            <a:r>
              <a:rPr b="1" lang="en">
                <a:solidFill>
                  <a:srgbClr val="454545"/>
                </a:solidFill>
              </a:rPr>
              <a:t>3,615</a:t>
            </a:r>
            <a:r>
              <a:rPr lang="en">
                <a:solidFill>
                  <a:srgbClr val="454545"/>
                </a:solidFill>
              </a:rPr>
              <a:t> people die every year from asthma. Many of these deaths are avoidable with proper treatment and care.</a:t>
            </a:r>
            <a:r>
              <a:rPr baseline="30000" lang="en">
                <a:solidFill>
                  <a:srgbClr val="454545"/>
                </a:solidFill>
              </a:rPr>
              <a:t>2</a:t>
            </a:r>
            <a:endParaRPr baseline="30000">
              <a:solidFill>
                <a:srgbClr val="454545"/>
              </a:solidFill>
            </a:endParaRPr>
          </a:p>
          <a:p>
            <a:pPr indent="0" lvl="0" marL="0" rtl="0">
              <a:lnSpc>
                <a:spcPct val="140000"/>
              </a:lnSpc>
              <a:spcBef>
                <a:spcPts val="800"/>
              </a:spcBef>
              <a:spcAft>
                <a:spcPts val="0"/>
              </a:spcAft>
              <a:buNone/>
            </a:pPr>
            <a:r>
              <a:t/>
            </a:r>
            <a:endParaRPr baseline="30000">
              <a:solidFill>
                <a:srgbClr val="454545"/>
              </a:solidFill>
            </a:endParaRPr>
          </a:p>
          <a:p>
            <a:pPr indent="0" lvl="0" marL="0" rtl="0">
              <a:spcBef>
                <a:spcPts val="800"/>
              </a:spcBef>
              <a:spcAft>
                <a:spcPts val="1600"/>
              </a:spcAft>
              <a:buClr>
                <a:schemeClr val="dk1"/>
              </a:buClr>
              <a:buSzPts val="1100"/>
              <a:buFont typeface="Arial"/>
              <a:buNone/>
            </a:pPr>
            <a:r>
              <a:rPr lang="en">
                <a:solidFill>
                  <a:schemeClr val="dk1"/>
                </a:solidFill>
              </a:rPr>
              <a:t>Worldwide, </a:t>
            </a:r>
            <a:r>
              <a:rPr b="1" lang="en">
                <a:solidFill>
                  <a:schemeClr val="dk1"/>
                </a:solidFill>
              </a:rPr>
              <a:t>250,000</a:t>
            </a:r>
            <a:r>
              <a:rPr lang="en">
                <a:solidFill>
                  <a:schemeClr val="dk1"/>
                </a:solidFill>
              </a:rPr>
              <a:t> people per year die unnecessarily from Asthma</a:t>
            </a:r>
            <a:r>
              <a:rPr baseline="30000" lang="en">
                <a:solidFill>
                  <a:schemeClr val="dk1"/>
                </a:solidFill>
              </a:rPr>
              <a:t>1</a:t>
            </a:r>
            <a:r>
              <a:rPr lang="en">
                <a:solidFill>
                  <a:schemeClr val="dk1"/>
                </a:solidFill>
              </a:rPr>
              <a:t>.</a:t>
            </a:r>
            <a:endParaRPr baseline="30000">
              <a:solidFill>
                <a:srgbClr val="454545"/>
              </a:solidFill>
            </a:endParaRPr>
          </a:p>
        </p:txBody>
      </p:sp>
      <p:sp>
        <p:nvSpPr>
          <p:cNvPr id="89" name="Shape 89"/>
          <p:cNvSpPr txBox="1"/>
          <p:nvPr>
            <p:ph idx="1" type="body"/>
          </p:nvPr>
        </p:nvSpPr>
        <p:spPr>
          <a:xfrm>
            <a:off x="464100" y="3190450"/>
            <a:ext cx="8520600" cy="17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050">
              <a:solidFill>
                <a:srgbClr val="333333"/>
              </a:solidFill>
              <a:highlight>
                <a:srgbClr val="FFFFFF"/>
              </a:highlight>
            </a:endParaRPr>
          </a:p>
          <a:p>
            <a:pPr indent="0" lvl="0" marL="0" rtl="0">
              <a:spcBef>
                <a:spcPts val="1600"/>
              </a:spcBef>
              <a:spcAft>
                <a:spcPts val="0"/>
              </a:spcAft>
              <a:buClr>
                <a:schemeClr val="dk1"/>
              </a:buClr>
              <a:buSzPts val="1100"/>
              <a:buFont typeface="Arial"/>
              <a:buNone/>
            </a:pPr>
            <a:r>
              <a:rPr b="1" lang="en" sz="1050">
                <a:solidFill>
                  <a:srgbClr val="333333"/>
                </a:solidFill>
                <a:highlight>
                  <a:srgbClr val="FFFFFF"/>
                </a:highlight>
              </a:rPr>
              <a:t>References</a:t>
            </a:r>
            <a:endParaRPr b="1" sz="1000">
              <a:solidFill>
                <a:srgbClr val="333333"/>
              </a:solidFill>
              <a:highlight>
                <a:srgbClr val="FFFFFF"/>
              </a:highlight>
            </a:endParaRPr>
          </a:p>
          <a:p>
            <a:pPr indent="0" lvl="0" marL="0" rtl="0" algn="l">
              <a:spcBef>
                <a:spcPts val="1600"/>
              </a:spcBef>
              <a:spcAft>
                <a:spcPts val="0"/>
              </a:spcAft>
              <a:buNone/>
            </a:pPr>
            <a:r>
              <a:rPr lang="en" sz="1000">
                <a:solidFill>
                  <a:srgbClr val="333333"/>
                </a:solidFill>
                <a:highlight>
                  <a:srgbClr val="FFFFFF"/>
                </a:highlight>
              </a:rPr>
              <a:t>1. World Health Organization. </a:t>
            </a:r>
            <a:r>
              <a:rPr i="1" lang="en" sz="1000">
                <a:solidFill>
                  <a:srgbClr val="333333"/>
                </a:solidFill>
                <a:highlight>
                  <a:srgbClr val="FFFFFF"/>
                </a:highlight>
              </a:rPr>
              <a:t>Global surveillance, prevention and control of chronic respiratory diseases: a comprehensive approach, 2007</a:t>
            </a:r>
            <a:r>
              <a:rPr lang="en" sz="1000">
                <a:solidFill>
                  <a:srgbClr val="333333"/>
                </a:solidFill>
                <a:highlight>
                  <a:srgbClr val="FFFFFF"/>
                </a:highlight>
              </a:rPr>
              <a:t>.</a:t>
            </a:r>
            <a:endParaRPr sz="1000">
              <a:solidFill>
                <a:srgbClr val="333333"/>
              </a:solidFill>
              <a:highlight>
                <a:srgbClr val="FFFFFF"/>
              </a:highlight>
            </a:endParaRPr>
          </a:p>
          <a:p>
            <a:pPr indent="0" lvl="0" marL="0" rtl="0" algn="l">
              <a:spcBef>
                <a:spcPts val="1600"/>
              </a:spcBef>
              <a:spcAft>
                <a:spcPts val="1600"/>
              </a:spcAft>
              <a:buNone/>
            </a:pPr>
            <a:r>
              <a:rPr lang="en" sz="1000">
                <a:solidFill>
                  <a:srgbClr val="454545"/>
                </a:solidFill>
                <a:highlight>
                  <a:srgbClr val="FFFFFF"/>
                </a:highlight>
              </a:rPr>
              <a:t>2. Centers for Disease Control and Prevention. Most Recent Asthma Data. </a:t>
            </a:r>
            <a:r>
              <a:rPr lang="en" sz="1000" u="sng">
                <a:solidFill>
                  <a:srgbClr val="007BA5"/>
                </a:solidFill>
                <a:highlight>
                  <a:srgbClr val="FFFFFF"/>
                </a:highlight>
                <a:hlinkClick r:id="rId3"/>
              </a:rPr>
              <a:t>http://www.cdc.gov/asthma/most_recent_data.htm</a:t>
            </a:r>
            <a:endParaRPr sz="1000">
              <a:solidFill>
                <a:srgbClr val="33333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idx="1" type="body"/>
          </p:nvPr>
        </p:nvSpPr>
        <p:spPr>
          <a:xfrm>
            <a:off x="305625" y="168500"/>
            <a:ext cx="8838300" cy="492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rPr>
              <a:t>Business Case: Alternatives</a:t>
            </a:r>
            <a:endParaRPr>
              <a:solidFill>
                <a:schemeClr val="dk1"/>
              </a:solidFill>
            </a:endParaRPr>
          </a:p>
          <a:p>
            <a:pPr indent="0" lvl="0" marL="0" rtl="0">
              <a:lnSpc>
                <a:spcPct val="140000"/>
              </a:lnSpc>
              <a:spcBef>
                <a:spcPts val="1600"/>
              </a:spcBef>
              <a:spcAft>
                <a:spcPts val="0"/>
              </a:spcAft>
              <a:buNone/>
            </a:pPr>
            <a:r>
              <a:rPr lang="en">
                <a:solidFill>
                  <a:srgbClr val="454545"/>
                </a:solidFill>
              </a:rPr>
              <a:t>Find a permanent cure for Asthma?  </a:t>
            </a:r>
            <a:r>
              <a:rPr b="1" lang="en">
                <a:solidFill>
                  <a:srgbClr val="454545"/>
                </a:solidFill>
              </a:rPr>
              <a:t>No.</a:t>
            </a:r>
            <a:r>
              <a:rPr lang="en">
                <a:solidFill>
                  <a:srgbClr val="454545"/>
                </a:solidFill>
              </a:rPr>
              <a:t>  Incurable at present.</a:t>
            </a:r>
            <a:endParaRPr>
              <a:solidFill>
                <a:srgbClr val="454545"/>
              </a:solidFill>
            </a:endParaRPr>
          </a:p>
          <a:p>
            <a:pPr indent="0" lvl="0" marL="0" rtl="0">
              <a:lnSpc>
                <a:spcPct val="140000"/>
              </a:lnSpc>
              <a:spcBef>
                <a:spcPts val="800"/>
              </a:spcBef>
              <a:spcAft>
                <a:spcPts val="0"/>
              </a:spcAft>
              <a:buNone/>
            </a:pPr>
            <a:r>
              <a:t/>
            </a:r>
            <a:endParaRPr>
              <a:solidFill>
                <a:srgbClr val="454545"/>
              </a:solidFill>
            </a:endParaRPr>
          </a:p>
          <a:p>
            <a:pPr indent="0" lvl="0" marL="0" rtl="0">
              <a:lnSpc>
                <a:spcPct val="140000"/>
              </a:lnSpc>
              <a:spcBef>
                <a:spcPts val="800"/>
              </a:spcBef>
              <a:spcAft>
                <a:spcPts val="0"/>
              </a:spcAft>
              <a:buNone/>
            </a:pPr>
            <a:r>
              <a:rPr lang="en">
                <a:solidFill>
                  <a:srgbClr val="454545"/>
                </a:solidFill>
              </a:rPr>
              <a:t>Prevent inhalation of airborne irritant triggers?  </a:t>
            </a:r>
            <a:r>
              <a:rPr b="1" lang="en">
                <a:solidFill>
                  <a:srgbClr val="454545"/>
                </a:solidFill>
              </a:rPr>
              <a:t>No.</a:t>
            </a:r>
            <a:r>
              <a:rPr lang="en">
                <a:solidFill>
                  <a:srgbClr val="454545"/>
                </a:solidFill>
              </a:rPr>
              <a:t>  Impractical and limiting.</a:t>
            </a:r>
            <a:endParaRPr>
              <a:solidFill>
                <a:srgbClr val="454545"/>
              </a:solidFill>
            </a:endParaRPr>
          </a:p>
          <a:p>
            <a:pPr indent="0" lvl="0" marL="0" rtl="0">
              <a:lnSpc>
                <a:spcPct val="140000"/>
              </a:lnSpc>
              <a:spcBef>
                <a:spcPts val="800"/>
              </a:spcBef>
              <a:spcAft>
                <a:spcPts val="0"/>
              </a:spcAft>
              <a:buNone/>
            </a:pPr>
            <a:r>
              <a:t/>
            </a:r>
            <a:endParaRPr>
              <a:solidFill>
                <a:srgbClr val="454545"/>
              </a:solidFill>
            </a:endParaRPr>
          </a:p>
          <a:p>
            <a:pPr indent="0" lvl="0" marL="0" rtl="0">
              <a:lnSpc>
                <a:spcPct val="140000"/>
              </a:lnSpc>
              <a:spcBef>
                <a:spcPts val="800"/>
              </a:spcBef>
              <a:spcAft>
                <a:spcPts val="0"/>
              </a:spcAft>
              <a:buNone/>
            </a:pPr>
            <a:r>
              <a:rPr lang="en">
                <a:solidFill>
                  <a:srgbClr val="454545"/>
                </a:solidFill>
              </a:rPr>
              <a:t>Schedule frequent pulmonologist consultations?  </a:t>
            </a:r>
            <a:r>
              <a:rPr b="1" lang="en">
                <a:solidFill>
                  <a:srgbClr val="454545"/>
                </a:solidFill>
              </a:rPr>
              <a:t>Yes</a:t>
            </a:r>
            <a:r>
              <a:rPr lang="en">
                <a:solidFill>
                  <a:srgbClr val="454545"/>
                </a:solidFill>
              </a:rPr>
              <a:t>, But expensive, slow and not all medical providers are up do date on latest EPR-3 research.</a:t>
            </a:r>
            <a:endParaRPr>
              <a:solidFill>
                <a:srgbClr val="454545"/>
              </a:solidFill>
            </a:endParaRPr>
          </a:p>
          <a:p>
            <a:pPr indent="0" lvl="0" marL="0" rtl="0">
              <a:lnSpc>
                <a:spcPct val="140000"/>
              </a:lnSpc>
              <a:spcBef>
                <a:spcPts val="800"/>
              </a:spcBef>
              <a:spcAft>
                <a:spcPts val="0"/>
              </a:spcAft>
              <a:buNone/>
            </a:pPr>
            <a:r>
              <a:t/>
            </a:r>
            <a:endParaRPr>
              <a:solidFill>
                <a:srgbClr val="454545"/>
              </a:solidFill>
            </a:endParaRPr>
          </a:p>
          <a:p>
            <a:pPr indent="0" lvl="0" marL="0" rtl="0">
              <a:lnSpc>
                <a:spcPct val="140000"/>
              </a:lnSpc>
              <a:spcBef>
                <a:spcPts val="800"/>
              </a:spcBef>
              <a:spcAft>
                <a:spcPts val="0"/>
              </a:spcAft>
              <a:buNone/>
            </a:pPr>
            <a:r>
              <a:rPr lang="en">
                <a:solidFill>
                  <a:srgbClr val="454545"/>
                </a:solidFill>
              </a:rPr>
              <a:t>Competitor Asthma management tracking websites such as </a:t>
            </a:r>
            <a:r>
              <a:rPr lang="en" u="sng">
                <a:solidFill>
                  <a:schemeClr val="hlink"/>
                </a:solidFill>
                <a:hlinkClick r:id="rId3"/>
              </a:rPr>
              <a:t>http://myasthma.com</a:t>
            </a:r>
            <a:endParaRPr>
              <a:solidFill>
                <a:srgbClr val="454545"/>
              </a:solidFill>
            </a:endParaRPr>
          </a:p>
          <a:p>
            <a:pPr indent="0" lvl="0" marL="0" rtl="0">
              <a:lnSpc>
                <a:spcPct val="140000"/>
              </a:lnSpc>
              <a:spcBef>
                <a:spcPts val="800"/>
              </a:spcBef>
              <a:spcAft>
                <a:spcPts val="800"/>
              </a:spcAft>
              <a:buNone/>
            </a:pPr>
            <a:r>
              <a:t/>
            </a:r>
            <a:endParaRPr>
              <a:solidFill>
                <a:srgbClr val="45454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1" type="body"/>
          </p:nvPr>
        </p:nvSpPr>
        <p:spPr>
          <a:xfrm>
            <a:off x="305625" y="168500"/>
            <a:ext cx="8838300" cy="41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rPr>
              <a:t>Business Case: Solution</a:t>
            </a:r>
            <a:endParaRPr b="1" sz="3000">
              <a:solidFill>
                <a:schemeClr val="dk1"/>
              </a:solidFill>
            </a:endParaRPr>
          </a:p>
          <a:p>
            <a:pPr indent="0" lvl="0" marL="0" rtl="0">
              <a:lnSpc>
                <a:spcPct val="140000"/>
              </a:lnSpc>
              <a:spcBef>
                <a:spcPts val="1600"/>
              </a:spcBef>
              <a:spcAft>
                <a:spcPts val="0"/>
              </a:spcAft>
              <a:buNone/>
            </a:pPr>
            <a:r>
              <a:rPr lang="en">
                <a:solidFill>
                  <a:srgbClr val="454545"/>
                </a:solidFill>
              </a:rPr>
              <a:t>An interactive website can educate Asthma sufferers using the latest EPR-3 research to help guide people toward optimal mitigation of Asthma.</a:t>
            </a:r>
            <a:endParaRPr>
              <a:solidFill>
                <a:srgbClr val="454545"/>
              </a:solidFill>
            </a:endParaRPr>
          </a:p>
          <a:p>
            <a:pPr indent="0" lvl="0" marL="0" rtl="0">
              <a:lnSpc>
                <a:spcPct val="140000"/>
              </a:lnSpc>
              <a:spcBef>
                <a:spcPts val="800"/>
              </a:spcBef>
              <a:spcAft>
                <a:spcPts val="0"/>
              </a:spcAft>
              <a:buNone/>
            </a:pPr>
            <a:r>
              <a:rPr b="1" lang="en">
                <a:solidFill>
                  <a:srgbClr val="454545"/>
                </a:solidFill>
              </a:rPr>
              <a:t>Benefits to users and providers</a:t>
            </a:r>
            <a:endParaRPr b="1">
              <a:solidFill>
                <a:srgbClr val="454545"/>
              </a:solidFill>
            </a:endParaRPr>
          </a:p>
          <a:p>
            <a:pPr indent="-342900" lvl="0" marL="457200" rtl="0">
              <a:lnSpc>
                <a:spcPct val="140000"/>
              </a:lnSpc>
              <a:spcBef>
                <a:spcPts val="800"/>
              </a:spcBef>
              <a:spcAft>
                <a:spcPts val="0"/>
              </a:spcAft>
              <a:buClr>
                <a:srgbClr val="454545"/>
              </a:buClr>
              <a:buSzPts val="1800"/>
              <a:buChar char="●"/>
            </a:pPr>
            <a:r>
              <a:rPr lang="en">
                <a:solidFill>
                  <a:srgbClr val="454545"/>
                </a:solidFill>
              </a:rPr>
              <a:t>Information for the user to understand the problem enough to self medicate.</a:t>
            </a:r>
            <a:endParaRPr>
              <a:solidFill>
                <a:srgbClr val="454545"/>
              </a:solidFill>
            </a:endParaRPr>
          </a:p>
          <a:p>
            <a:pPr indent="-342900" lvl="0" marL="457200" rtl="0">
              <a:lnSpc>
                <a:spcPct val="140000"/>
              </a:lnSpc>
              <a:spcBef>
                <a:spcPts val="0"/>
              </a:spcBef>
              <a:spcAft>
                <a:spcPts val="0"/>
              </a:spcAft>
              <a:buClr>
                <a:srgbClr val="454545"/>
              </a:buClr>
              <a:buSzPts val="1800"/>
              <a:buChar char="●"/>
            </a:pPr>
            <a:r>
              <a:rPr lang="en">
                <a:solidFill>
                  <a:srgbClr val="454545"/>
                </a:solidFill>
              </a:rPr>
              <a:t>Lower friction between healthcare provider and patient.</a:t>
            </a:r>
            <a:endParaRPr>
              <a:solidFill>
                <a:srgbClr val="454545"/>
              </a:solidFill>
            </a:endParaRPr>
          </a:p>
          <a:p>
            <a:pPr indent="-342900" lvl="0" marL="457200" rtl="0">
              <a:lnSpc>
                <a:spcPct val="140000"/>
              </a:lnSpc>
              <a:spcBef>
                <a:spcPts val="0"/>
              </a:spcBef>
              <a:spcAft>
                <a:spcPts val="0"/>
              </a:spcAft>
              <a:buClr>
                <a:srgbClr val="454545"/>
              </a:buClr>
              <a:buSzPts val="1800"/>
              <a:buChar char="●"/>
            </a:pPr>
            <a:r>
              <a:rPr lang="en">
                <a:solidFill>
                  <a:srgbClr val="454545"/>
                </a:solidFill>
              </a:rPr>
              <a:t>Data acquisition through surveys and health tracking devices through FHIR API’s</a:t>
            </a:r>
            <a:endParaRPr>
              <a:solidFill>
                <a:srgbClr val="45454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