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14"/>
  </p:notesMasterIdLst>
  <p:sldIdLst>
    <p:sldId id="256" r:id="rId2"/>
    <p:sldId id="268" r:id="rId3"/>
    <p:sldId id="257" r:id="rId4"/>
    <p:sldId id="258" r:id="rId5"/>
    <p:sldId id="259" r:id="rId6"/>
    <p:sldId id="260" r:id="rId7"/>
    <p:sldId id="261" r:id="rId8"/>
    <p:sldId id="262" r:id="rId9"/>
    <p:sldId id="263" r:id="rId10"/>
    <p:sldId id="264" r:id="rId11"/>
    <p:sldId id="266" r:id="rId12"/>
    <p:sldId id="265"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7"/>
    <p:restoredTop sz="96707"/>
  </p:normalViewPr>
  <p:slideViewPr>
    <p:cSldViewPr snapToGrid="0">
      <p:cViewPr varScale="1">
        <p:scale>
          <a:sx n="149" d="100"/>
          <a:sy n="149" d="100"/>
        </p:scale>
        <p:origin x="78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4a708e89c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4a708e89c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4a708e89c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4a708e89c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It would be very easy for the algorithm to learn that if a person is a woman, they are likely to make less money.</a:t>
            </a:r>
          </a:p>
          <a:p>
            <a:pPr marL="158750" indent="0">
              <a:buNone/>
            </a:pPr>
            <a:r>
              <a:rPr lang="en-US" dirty="0"/>
              <a:t>What kind of bias is this?</a:t>
            </a:r>
          </a:p>
        </p:txBody>
      </p:sp>
    </p:spTree>
    <p:extLst>
      <p:ext uri="{BB962C8B-B14F-4D97-AF65-F5344CB8AC3E}">
        <p14:creationId xmlns:p14="http://schemas.microsoft.com/office/powerpoint/2010/main" val="2854812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Issue: you will lose training samples</a:t>
            </a:r>
          </a:p>
          <a:p>
            <a:pPr marL="158750" indent="0">
              <a:buNone/>
            </a:pPr>
            <a:r>
              <a:rPr lang="en-US" dirty="0"/>
              <a:t>It may work, unless other characteristics highly correlated with being a woman can lead to learn the same rule.</a:t>
            </a:r>
          </a:p>
        </p:txBody>
      </p:sp>
    </p:spTree>
    <p:extLst>
      <p:ext uri="{BB962C8B-B14F-4D97-AF65-F5344CB8AC3E}">
        <p14:creationId xmlns:p14="http://schemas.microsoft.com/office/powerpoint/2010/main" val="2920034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Another option would be to use first SMOTE, then </a:t>
            </a:r>
            <a:r>
              <a:rPr lang="en-US" dirty="0" err="1"/>
              <a:t>undersampling</a:t>
            </a:r>
            <a:r>
              <a:rPr lang="en-US" dirty="0"/>
              <a:t>.</a:t>
            </a:r>
          </a:p>
        </p:txBody>
      </p:sp>
    </p:spTree>
    <p:extLst>
      <p:ext uri="{BB962C8B-B14F-4D97-AF65-F5344CB8AC3E}">
        <p14:creationId xmlns:p14="http://schemas.microsoft.com/office/powerpoint/2010/main" val="77907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92052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hyperlink" Target="https://dl.acm.org/doi/pdf/10.1145/3278721.3278779"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eyaudace/ml-bias-fairness/blob/master/Mitigating%20Gender%20Bias%20on%20UCI%20Adult%20Dataset.ipynb"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wenruliu/adult-income-dataset"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rikunert.com/SMOTE_explained"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r>
              <a:rPr lang="en-CA" sz="4800" dirty="0"/>
              <a:t>Reducing unfairness in learning algorithm applications</a:t>
            </a:r>
          </a:p>
        </p:txBody>
      </p:sp>
      <p:sp>
        <p:nvSpPr>
          <p:cNvPr id="100" name="Google Shape;100;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Module 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E12F-3F20-DC98-1DF9-CDD032BE4C78}"/>
              </a:ext>
            </a:extLst>
          </p:cNvPr>
          <p:cNvSpPr>
            <a:spLocks noGrp="1"/>
          </p:cNvSpPr>
          <p:nvPr>
            <p:ph type="title"/>
          </p:nvPr>
        </p:nvSpPr>
        <p:spPr/>
        <p:txBody>
          <a:bodyPr/>
          <a:lstStyle/>
          <a:p>
            <a:r>
              <a:rPr lang="en-US" dirty="0"/>
              <a:t>Adversarial debiasing</a:t>
            </a:r>
          </a:p>
        </p:txBody>
      </p:sp>
      <p:sp>
        <p:nvSpPr>
          <p:cNvPr id="3" name="Text Placeholder 2">
            <a:extLst>
              <a:ext uri="{FF2B5EF4-FFF2-40B4-BE49-F238E27FC236}">
                <a16:creationId xmlns:a16="http://schemas.microsoft.com/office/drawing/2014/main" id="{1563BD34-2987-1C9A-60AE-995F68A33DCB}"/>
              </a:ext>
            </a:extLst>
          </p:cNvPr>
          <p:cNvSpPr>
            <a:spLocks noGrp="1"/>
          </p:cNvSpPr>
          <p:nvPr>
            <p:ph type="body" idx="1"/>
          </p:nvPr>
        </p:nvSpPr>
        <p:spPr>
          <a:xfrm>
            <a:off x="311700" y="3977331"/>
            <a:ext cx="8520600" cy="572701"/>
          </a:xfrm>
        </p:spPr>
        <p:txBody>
          <a:bodyPr/>
          <a:lstStyle/>
          <a:p>
            <a:pPr marL="114300" indent="0" algn="ctr">
              <a:buNone/>
            </a:pPr>
            <a:r>
              <a:rPr lang="en-US" dirty="0">
                <a:solidFill>
                  <a:schemeClr val="tx1"/>
                </a:solidFill>
              </a:rPr>
              <a:t>Model A gets a penalty every time Model B is able to correctly guess </a:t>
            </a:r>
            <a:r>
              <a:rPr lang="en-US" dirty="0" err="1">
                <a:solidFill>
                  <a:schemeClr val="tx1"/>
                </a:solidFill>
              </a:rPr>
              <a:t>f</a:t>
            </a:r>
            <a:r>
              <a:rPr lang="en-US" baseline="-25000" dirty="0" err="1">
                <a:solidFill>
                  <a:schemeClr val="tx1"/>
                </a:solidFill>
              </a:rPr>
              <a:t>P</a:t>
            </a:r>
            <a:endParaRPr lang="en-US" baseline="-25000" dirty="0">
              <a:solidFill>
                <a:schemeClr val="tx1"/>
              </a:solidFill>
            </a:endParaRPr>
          </a:p>
        </p:txBody>
      </p:sp>
      <p:graphicFrame>
        <p:nvGraphicFramePr>
          <p:cNvPr id="4" name="Table 4">
            <a:extLst>
              <a:ext uri="{FF2B5EF4-FFF2-40B4-BE49-F238E27FC236}">
                <a16:creationId xmlns:a16="http://schemas.microsoft.com/office/drawing/2014/main" id="{49EA713F-C111-437E-45F5-18A278EFD524}"/>
              </a:ext>
            </a:extLst>
          </p:cNvPr>
          <p:cNvGraphicFramePr>
            <a:graphicFrameLocks noGrp="1"/>
          </p:cNvGraphicFramePr>
          <p:nvPr>
            <p:extLst>
              <p:ext uri="{D42A27DB-BD31-4B8C-83A1-F6EECF244321}">
                <p14:modId xmlns:p14="http://schemas.microsoft.com/office/powerpoint/2010/main" val="1444104379"/>
              </p:ext>
            </p:extLst>
          </p:nvPr>
        </p:nvGraphicFramePr>
        <p:xfrm>
          <a:off x="311700" y="1665166"/>
          <a:ext cx="2344616" cy="2225040"/>
        </p:xfrm>
        <a:graphic>
          <a:graphicData uri="http://schemas.openxmlformats.org/drawingml/2006/table">
            <a:tbl>
              <a:tblPr firstRow="1" bandRow="1">
                <a:tableStyleId>{5C22544A-7EE6-4342-B048-85BDC9FD1C3A}</a:tableStyleId>
              </a:tblPr>
              <a:tblGrid>
                <a:gridCol w="586154">
                  <a:extLst>
                    <a:ext uri="{9D8B030D-6E8A-4147-A177-3AD203B41FA5}">
                      <a16:colId xmlns:a16="http://schemas.microsoft.com/office/drawing/2014/main" val="4140697177"/>
                    </a:ext>
                  </a:extLst>
                </a:gridCol>
                <a:gridCol w="586154">
                  <a:extLst>
                    <a:ext uri="{9D8B030D-6E8A-4147-A177-3AD203B41FA5}">
                      <a16:colId xmlns:a16="http://schemas.microsoft.com/office/drawing/2014/main" val="3137268059"/>
                    </a:ext>
                  </a:extLst>
                </a:gridCol>
                <a:gridCol w="586154">
                  <a:extLst>
                    <a:ext uri="{9D8B030D-6E8A-4147-A177-3AD203B41FA5}">
                      <a16:colId xmlns:a16="http://schemas.microsoft.com/office/drawing/2014/main" val="3668847529"/>
                    </a:ext>
                  </a:extLst>
                </a:gridCol>
                <a:gridCol w="586154">
                  <a:extLst>
                    <a:ext uri="{9D8B030D-6E8A-4147-A177-3AD203B41FA5}">
                      <a16:colId xmlns:a16="http://schemas.microsoft.com/office/drawing/2014/main" val="3206923343"/>
                    </a:ext>
                  </a:extLst>
                </a:gridCol>
              </a:tblGrid>
              <a:tr h="370840">
                <a:tc>
                  <a:txBody>
                    <a:bodyPr/>
                    <a:lstStyle/>
                    <a:p>
                      <a:r>
                        <a:rPr lang="en-US" dirty="0"/>
                        <a:t>f</a:t>
                      </a:r>
                      <a:r>
                        <a:rPr lang="en-US" baseline="-25000" dirty="0"/>
                        <a:t>1</a:t>
                      </a:r>
                    </a:p>
                  </a:txBody>
                  <a:tcPr/>
                </a:tc>
                <a:tc>
                  <a:txBody>
                    <a:bodyPr/>
                    <a:lstStyle/>
                    <a:p>
                      <a:r>
                        <a:rPr lang="en-US" dirty="0"/>
                        <a:t>…</a:t>
                      </a:r>
                    </a:p>
                  </a:txBody>
                  <a:tcPr/>
                </a:tc>
                <a:tc>
                  <a:txBody>
                    <a:bodyPr/>
                    <a:lstStyle/>
                    <a:p>
                      <a:r>
                        <a:rPr lang="en-US" dirty="0" err="1">
                          <a:solidFill>
                            <a:srgbClr val="FF0000"/>
                          </a:solidFill>
                        </a:rPr>
                        <a:t>f</a:t>
                      </a:r>
                      <a:r>
                        <a:rPr lang="en-US" baseline="-25000" dirty="0" err="1">
                          <a:solidFill>
                            <a:srgbClr val="FF0000"/>
                          </a:solidFill>
                        </a:rPr>
                        <a:t>P</a:t>
                      </a:r>
                      <a:endParaRPr lang="en-US" baseline="-25000" dirty="0">
                        <a:solidFill>
                          <a:srgbClr val="FF0000"/>
                        </a:solidFill>
                      </a:endParaRPr>
                    </a:p>
                  </a:txBody>
                  <a:tcPr/>
                </a:tc>
                <a:tc>
                  <a:txBody>
                    <a:bodyPr/>
                    <a:lstStyle/>
                    <a:p>
                      <a:r>
                        <a:rPr lang="en-US" dirty="0" err="1"/>
                        <a:t>f</a:t>
                      </a:r>
                      <a:r>
                        <a:rPr lang="en-US" baseline="-25000" dirty="0" err="1"/>
                        <a:t>N</a:t>
                      </a:r>
                      <a:endParaRPr lang="en-US" baseline="-25000" dirty="0"/>
                    </a:p>
                  </a:txBody>
                  <a:tcPr/>
                </a:tc>
                <a:extLst>
                  <a:ext uri="{0D108BD9-81ED-4DB2-BD59-A6C34878D82A}">
                    <a16:rowId xmlns:a16="http://schemas.microsoft.com/office/drawing/2014/main" val="289771393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026433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528105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4606623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9938767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21541268"/>
                  </a:ext>
                </a:extLst>
              </a:tr>
            </a:tbl>
          </a:graphicData>
        </a:graphic>
      </p:graphicFrame>
      <p:sp>
        <p:nvSpPr>
          <p:cNvPr id="5" name="Rounded Rectangle 4">
            <a:extLst>
              <a:ext uri="{FF2B5EF4-FFF2-40B4-BE49-F238E27FC236}">
                <a16:creationId xmlns:a16="http://schemas.microsoft.com/office/drawing/2014/main" id="{6C95A55B-5D09-A409-9D72-05879FA2983F}"/>
              </a:ext>
            </a:extLst>
          </p:cNvPr>
          <p:cNvSpPr/>
          <p:nvPr/>
        </p:nvSpPr>
        <p:spPr>
          <a:xfrm>
            <a:off x="3235569" y="2331218"/>
            <a:ext cx="1256044" cy="86415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Model A</a:t>
            </a:r>
          </a:p>
        </p:txBody>
      </p:sp>
      <p:cxnSp>
        <p:nvCxnSpPr>
          <p:cNvPr id="7" name="Straight Arrow Connector 6">
            <a:extLst>
              <a:ext uri="{FF2B5EF4-FFF2-40B4-BE49-F238E27FC236}">
                <a16:creationId xmlns:a16="http://schemas.microsoft.com/office/drawing/2014/main" id="{B18E111D-D62D-4D84-91DA-E4ADF8616486}"/>
              </a:ext>
            </a:extLst>
          </p:cNvPr>
          <p:cNvCxnSpPr/>
          <p:nvPr/>
        </p:nvCxnSpPr>
        <p:spPr>
          <a:xfrm>
            <a:off x="2823587" y="2763297"/>
            <a:ext cx="3315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8" name="Table 8">
            <a:extLst>
              <a:ext uri="{FF2B5EF4-FFF2-40B4-BE49-F238E27FC236}">
                <a16:creationId xmlns:a16="http://schemas.microsoft.com/office/drawing/2014/main" id="{847C7EFA-EEFE-5018-3EAE-6D798C7B8346}"/>
              </a:ext>
            </a:extLst>
          </p:cNvPr>
          <p:cNvGraphicFramePr>
            <a:graphicFrameLocks noGrp="1"/>
          </p:cNvGraphicFramePr>
          <p:nvPr>
            <p:extLst>
              <p:ext uri="{D42A27DB-BD31-4B8C-83A1-F6EECF244321}">
                <p14:modId xmlns:p14="http://schemas.microsoft.com/office/powerpoint/2010/main" val="766764547"/>
              </p:ext>
            </p:extLst>
          </p:nvPr>
        </p:nvGraphicFramePr>
        <p:xfrm>
          <a:off x="4993929" y="1665166"/>
          <a:ext cx="1219200" cy="2225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030823131"/>
                    </a:ext>
                  </a:extLst>
                </a:gridCol>
              </a:tblGrid>
              <a:tr h="370840">
                <a:tc>
                  <a:txBody>
                    <a:bodyPr/>
                    <a:lstStyle/>
                    <a:p>
                      <a:r>
                        <a:rPr lang="en-US" dirty="0"/>
                        <a:t>Predictions</a:t>
                      </a:r>
                    </a:p>
                  </a:txBody>
                  <a:tcPr/>
                </a:tc>
                <a:extLst>
                  <a:ext uri="{0D108BD9-81ED-4DB2-BD59-A6C34878D82A}">
                    <a16:rowId xmlns:a16="http://schemas.microsoft.com/office/drawing/2014/main" val="2679872744"/>
                  </a:ext>
                </a:extLst>
              </a:tr>
              <a:tr h="370840">
                <a:tc>
                  <a:txBody>
                    <a:bodyPr/>
                    <a:lstStyle/>
                    <a:p>
                      <a:endParaRPr lang="en-US"/>
                    </a:p>
                  </a:txBody>
                  <a:tcPr/>
                </a:tc>
                <a:extLst>
                  <a:ext uri="{0D108BD9-81ED-4DB2-BD59-A6C34878D82A}">
                    <a16:rowId xmlns:a16="http://schemas.microsoft.com/office/drawing/2014/main" val="3874956763"/>
                  </a:ext>
                </a:extLst>
              </a:tr>
              <a:tr h="370840">
                <a:tc>
                  <a:txBody>
                    <a:bodyPr/>
                    <a:lstStyle/>
                    <a:p>
                      <a:endParaRPr lang="en-US"/>
                    </a:p>
                  </a:txBody>
                  <a:tcPr/>
                </a:tc>
                <a:extLst>
                  <a:ext uri="{0D108BD9-81ED-4DB2-BD59-A6C34878D82A}">
                    <a16:rowId xmlns:a16="http://schemas.microsoft.com/office/drawing/2014/main" val="1567965"/>
                  </a:ext>
                </a:extLst>
              </a:tr>
              <a:tr h="370840">
                <a:tc>
                  <a:txBody>
                    <a:bodyPr/>
                    <a:lstStyle/>
                    <a:p>
                      <a:endParaRPr lang="en-US"/>
                    </a:p>
                  </a:txBody>
                  <a:tcPr/>
                </a:tc>
                <a:extLst>
                  <a:ext uri="{0D108BD9-81ED-4DB2-BD59-A6C34878D82A}">
                    <a16:rowId xmlns:a16="http://schemas.microsoft.com/office/drawing/2014/main" val="4275824729"/>
                  </a:ext>
                </a:extLst>
              </a:tr>
              <a:tr h="370840">
                <a:tc>
                  <a:txBody>
                    <a:bodyPr/>
                    <a:lstStyle/>
                    <a:p>
                      <a:endParaRPr lang="en-US"/>
                    </a:p>
                  </a:txBody>
                  <a:tcPr/>
                </a:tc>
                <a:extLst>
                  <a:ext uri="{0D108BD9-81ED-4DB2-BD59-A6C34878D82A}">
                    <a16:rowId xmlns:a16="http://schemas.microsoft.com/office/drawing/2014/main" val="3828669480"/>
                  </a:ext>
                </a:extLst>
              </a:tr>
              <a:tr h="370840">
                <a:tc>
                  <a:txBody>
                    <a:bodyPr/>
                    <a:lstStyle/>
                    <a:p>
                      <a:endParaRPr lang="en-US" dirty="0"/>
                    </a:p>
                  </a:txBody>
                  <a:tcPr/>
                </a:tc>
                <a:extLst>
                  <a:ext uri="{0D108BD9-81ED-4DB2-BD59-A6C34878D82A}">
                    <a16:rowId xmlns:a16="http://schemas.microsoft.com/office/drawing/2014/main" val="109805800"/>
                  </a:ext>
                </a:extLst>
              </a:tr>
            </a:tbl>
          </a:graphicData>
        </a:graphic>
      </p:graphicFrame>
      <p:cxnSp>
        <p:nvCxnSpPr>
          <p:cNvPr id="9" name="Straight Arrow Connector 8">
            <a:extLst>
              <a:ext uri="{FF2B5EF4-FFF2-40B4-BE49-F238E27FC236}">
                <a16:creationId xmlns:a16="http://schemas.microsoft.com/office/drawing/2014/main" id="{E6AEE459-770D-DA77-3C52-36F6AD0D16E5}"/>
              </a:ext>
            </a:extLst>
          </p:cNvPr>
          <p:cNvCxnSpPr/>
          <p:nvPr/>
        </p:nvCxnSpPr>
        <p:spPr>
          <a:xfrm>
            <a:off x="4572000" y="2754924"/>
            <a:ext cx="3315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Rounded Rectangle 9">
            <a:extLst>
              <a:ext uri="{FF2B5EF4-FFF2-40B4-BE49-F238E27FC236}">
                <a16:creationId xmlns:a16="http://schemas.microsoft.com/office/drawing/2014/main" id="{1D48411C-9C93-CE51-A05C-92BFD3A32BAE}"/>
              </a:ext>
            </a:extLst>
          </p:cNvPr>
          <p:cNvSpPr/>
          <p:nvPr/>
        </p:nvSpPr>
        <p:spPr>
          <a:xfrm>
            <a:off x="6681648" y="2316147"/>
            <a:ext cx="1256044" cy="86415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Model B</a:t>
            </a:r>
          </a:p>
        </p:txBody>
      </p:sp>
      <p:cxnSp>
        <p:nvCxnSpPr>
          <p:cNvPr id="11" name="Straight Arrow Connector 10">
            <a:extLst>
              <a:ext uri="{FF2B5EF4-FFF2-40B4-BE49-F238E27FC236}">
                <a16:creationId xmlns:a16="http://schemas.microsoft.com/office/drawing/2014/main" id="{368FCEF5-D8B2-1ED0-7902-40C2E19B7AD2}"/>
              </a:ext>
            </a:extLst>
          </p:cNvPr>
          <p:cNvCxnSpPr/>
          <p:nvPr/>
        </p:nvCxnSpPr>
        <p:spPr>
          <a:xfrm>
            <a:off x="6281591" y="2748226"/>
            <a:ext cx="3315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6205E493-94CC-D705-1646-0E7CFF8853A1}"/>
              </a:ext>
            </a:extLst>
          </p:cNvPr>
          <p:cNvCxnSpPr/>
          <p:nvPr/>
        </p:nvCxnSpPr>
        <p:spPr>
          <a:xfrm>
            <a:off x="8011582" y="2734145"/>
            <a:ext cx="3315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4" name="Table 8">
            <a:extLst>
              <a:ext uri="{FF2B5EF4-FFF2-40B4-BE49-F238E27FC236}">
                <a16:creationId xmlns:a16="http://schemas.microsoft.com/office/drawing/2014/main" id="{718E5A6A-D562-B170-7AE5-BD533CC4FC18}"/>
              </a:ext>
            </a:extLst>
          </p:cNvPr>
          <p:cNvGraphicFramePr>
            <a:graphicFrameLocks noGrp="1"/>
          </p:cNvGraphicFramePr>
          <p:nvPr>
            <p:extLst>
              <p:ext uri="{D42A27DB-BD31-4B8C-83A1-F6EECF244321}">
                <p14:modId xmlns:p14="http://schemas.microsoft.com/office/powerpoint/2010/main" val="2904431073"/>
              </p:ext>
            </p:extLst>
          </p:nvPr>
        </p:nvGraphicFramePr>
        <p:xfrm>
          <a:off x="8431838" y="1665166"/>
          <a:ext cx="490796" cy="2225040"/>
        </p:xfrm>
        <a:graphic>
          <a:graphicData uri="http://schemas.openxmlformats.org/drawingml/2006/table">
            <a:tbl>
              <a:tblPr firstRow="1" bandRow="1">
                <a:tableStyleId>{93296810-A885-4BE3-A3E7-6D5BEEA58F35}</a:tableStyleId>
              </a:tblPr>
              <a:tblGrid>
                <a:gridCol w="490796">
                  <a:extLst>
                    <a:ext uri="{9D8B030D-6E8A-4147-A177-3AD203B41FA5}">
                      <a16:colId xmlns:a16="http://schemas.microsoft.com/office/drawing/2014/main" val="3030823131"/>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rgbClr val="FF0000"/>
                          </a:solidFill>
                        </a:rPr>
                        <a:t>f</a:t>
                      </a:r>
                      <a:r>
                        <a:rPr lang="en-US" baseline="-25000" dirty="0" err="1">
                          <a:solidFill>
                            <a:srgbClr val="FF0000"/>
                          </a:solidFill>
                        </a:rPr>
                        <a:t>P</a:t>
                      </a:r>
                      <a:endParaRPr lang="en-US" baseline="-25000" dirty="0">
                        <a:solidFill>
                          <a:srgbClr val="FF0000"/>
                        </a:solidFill>
                      </a:endParaRPr>
                    </a:p>
                  </a:txBody>
                  <a:tcPr/>
                </a:tc>
                <a:extLst>
                  <a:ext uri="{0D108BD9-81ED-4DB2-BD59-A6C34878D82A}">
                    <a16:rowId xmlns:a16="http://schemas.microsoft.com/office/drawing/2014/main" val="2679872744"/>
                  </a:ext>
                </a:extLst>
              </a:tr>
              <a:tr h="370840">
                <a:tc>
                  <a:txBody>
                    <a:bodyPr/>
                    <a:lstStyle/>
                    <a:p>
                      <a:endParaRPr lang="en-US"/>
                    </a:p>
                  </a:txBody>
                  <a:tcPr/>
                </a:tc>
                <a:extLst>
                  <a:ext uri="{0D108BD9-81ED-4DB2-BD59-A6C34878D82A}">
                    <a16:rowId xmlns:a16="http://schemas.microsoft.com/office/drawing/2014/main" val="3874956763"/>
                  </a:ext>
                </a:extLst>
              </a:tr>
              <a:tr h="370840">
                <a:tc>
                  <a:txBody>
                    <a:bodyPr/>
                    <a:lstStyle/>
                    <a:p>
                      <a:endParaRPr lang="en-US"/>
                    </a:p>
                  </a:txBody>
                  <a:tcPr/>
                </a:tc>
                <a:extLst>
                  <a:ext uri="{0D108BD9-81ED-4DB2-BD59-A6C34878D82A}">
                    <a16:rowId xmlns:a16="http://schemas.microsoft.com/office/drawing/2014/main" val="1567965"/>
                  </a:ext>
                </a:extLst>
              </a:tr>
              <a:tr h="370840">
                <a:tc>
                  <a:txBody>
                    <a:bodyPr/>
                    <a:lstStyle/>
                    <a:p>
                      <a:endParaRPr lang="en-US"/>
                    </a:p>
                  </a:txBody>
                  <a:tcPr/>
                </a:tc>
                <a:extLst>
                  <a:ext uri="{0D108BD9-81ED-4DB2-BD59-A6C34878D82A}">
                    <a16:rowId xmlns:a16="http://schemas.microsoft.com/office/drawing/2014/main" val="4275824729"/>
                  </a:ext>
                </a:extLst>
              </a:tr>
              <a:tr h="370840">
                <a:tc>
                  <a:txBody>
                    <a:bodyPr/>
                    <a:lstStyle/>
                    <a:p>
                      <a:endParaRPr lang="en-US"/>
                    </a:p>
                  </a:txBody>
                  <a:tcPr/>
                </a:tc>
                <a:extLst>
                  <a:ext uri="{0D108BD9-81ED-4DB2-BD59-A6C34878D82A}">
                    <a16:rowId xmlns:a16="http://schemas.microsoft.com/office/drawing/2014/main" val="3828669480"/>
                  </a:ext>
                </a:extLst>
              </a:tr>
              <a:tr h="370840">
                <a:tc>
                  <a:txBody>
                    <a:bodyPr/>
                    <a:lstStyle/>
                    <a:p>
                      <a:endParaRPr lang="en-US" dirty="0"/>
                    </a:p>
                  </a:txBody>
                  <a:tcPr/>
                </a:tc>
                <a:extLst>
                  <a:ext uri="{0D108BD9-81ED-4DB2-BD59-A6C34878D82A}">
                    <a16:rowId xmlns:a16="http://schemas.microsoft.com/office/drawing/2014/main" val="109805800"/>
                  </a:ext>
                </a:extLst>
              </a:tr>
            </a:tbl>
          </a:graphicData>
        </a:graphic>
      </p:graphicFrame>
      <p:sp>
        <p:nvSpPr>
          <p:cNvPr id="15" name="Text Placeholder 2">
            <a:extLst>
              <a:ext uri="{FF2B5EF4-FFF2-40B4-BE49-F238E27FC236}">
                <a16:creationId xmlns:a16="http://schemas.microsoft.com/office/drawing/2014/main" id="{47CEE424-E84C-AB60-0923-5FAD718F3889}"/>
              </a:ext>
            </a:extLst>
          </p:cNvPr>
          <p:cNvSpPr txBox="1">
            <a:spLocks/>
          </p:cNvSpPr>
          <p:nvPr/>
        </p:nvSpPr>
        <p:spPr>
          <a:xfrm>
            <a:off x="0" y="4580069"/>
            <a:ext cx="8520600" cy="572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1600"/>
              </a:spcBef>
              <a:spcAft>
                <a:spcPts val="160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114300" indent="0">
              <a:buNone/>
            </a:pPr>
            <a:r>
              <a:rPr lang="en-US" dirty="0">
                <a:solidFill>
                  <a:schemeClr val="tx1"/>
                </a:solidFill>
              </a:rPr>
              <a:t>Reading (optional): </a:t>
            </a:r>
            <a:r>
              <a:rPr lang="en-US" dirty="0">
                <a:solidFill>
                  <a:schemeClr val="tx1"/>
                </a:solidFill>
                <a:hlinkClick r:id="rId2"/>
              </a:rPr>
              <a:t>Mitigating Unwanted Biases with Adversarial Learning</a:t>
            </a:r>
            <a:endParaRPr lang="en-US" baseline="-25000" dirty="0">
              <a:solidFill>
                <a:schemeClr val="tx1"/>
              </a:solidFill>
            </a:endParaRPr>
          </a:p>
        </p:txBody>
      </p:sp>
    </p:spTree>
    <p:extLst>
      <p:ext uri="{BB962C8B-B14F-4D97-AF65-F5344CB8AC3E}">
        <p14:creationId xmlns:p14="http://schemas.microsoft.com/office/powerpoint/2010/main" val="2154945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C3CBC-766A-31FB-0056-6A81CE5E5B87}"/>
              </a:ext>
            </a:extLst>
          </p:cNvPr>
          <p:cNvSpPr>
            <a:spLocks noGrp="1"/>
          </p:cNvSpPr>
          <p:nvPr>
            <p:ph type="title"/>
          </p:nvPr>
        </p:nvSpPr>
        <p:spPr/>
        <p:txBody>
          <a:bodyPr/>
          <a:lstStyle/>
          <a:p>
            <a:r>
              <a:rPr lang="en-US" dirty="0"/>
              <a:t>Equalized odds postprocessing </a:t>
            </a:r>
          </a:p>
        </p:txBody>
      </p:sp>
      <p:sp>
        <p:nvSpPr>
          <p:cNvPr id="3" name="Text Placeholder 2">
            <a:extLst>
              <a:ext uri="{FF2B5EF4-FFF2-40B4-BE49-F238E27FC236}">
                <a16:creationId xmlns:a16="http://schemas.microsoft.com/office/drawing/2014/main" id="{EFD22D76-CAE2-1C45-3F7C-1514EFE29D83}"/>
              </a:ext>
            </a:extLst>
          </p:cNvPr>
          <p:cNvSpPr>
            <a:spLocks noGrp="1"/>
          </p:cNvSpPr>
          <p:nvPr>
            <p:ph type="body" idx="1"/>
          </p:nvPr>
        </p:nvSpPr>
        <p:spPr/>
        <p:txBody>
          <a:bodyPr/>
          <a:lstStyle/>
          <a:p>
            <a:r>
              <a:rPr lang="en-US" dirty="0">
                <a:solidFill>
                  <a:schemeClr val="tx1"/>
                </a:solidFill>
              </a:rPr>
              <a:t>As name suggests, it is a post-processing technique</a:t>
            </a:r>
          </a:p>
          <a:p>
            <a:endParaRPr lang="en-US" dirty="0">
              <a:solidFill>
                <a:schemeClr val="tx1"/>
              </a:solidFill>
            </a:endParaRPr>
          </a:p>
          <a:p>
            <a:r>
              <a:rPr lang="en-US" dirty="0">
                <a:solidFill>
                  <a:schemeClr val="tx1"/>
                </a:solidFill>
              </a:rPr>
              <a:t>Predictions of any given classifier can be changed to meet certain fairness criteria, in this case, equalized odds (</a:t>
            </a:r>
            <a:r>
              <a:rPr lang="en-CA" dirty="0">
                <a:solidFill>
                  <a:schemeClr val="tx1"/>
                </a:solidFill>
              </a:rPr>
              <a:t>TPR and FPR on par across groups</a:t>
            </a:r>
            <a:r>
              <a:rPr lang="en-US" dirty="0">
                <a:solidFill>
                  <a:schemeClr val="tx1"/>
                </a:solidFill>
              </a:rPr>
              <a:t>)</a:t>
            </a:r>
          </a:p>
          <a:p>
            <a:endParaRPr lang="en-US" dirty="0">
              <a:solidFill>
                <a:schemeClr val="tx1"/>
              </a:solidFill>
            </a:endParaRPr>
          </a:p>
          <a:p>
            <a:r>
              <a:rPr lang="en-US" dirty="0">
                <a:solidFill>
                  <a:schemeClr val="tx1"/>
                </a:solidFill>
              </a:rPr>
              <a:t>Source: https://</a:t>
            </a:r>
            <a:r>
              <a:rPr lang="en-US" dirty="0" err="1">
                <a:solidFill>
                  <a:schemeClr val="tx1"/>
                </a:solidFill>
              </a:rPr>
              <a:t>arxiv.org</a:t>
            </a:r>
            <a:r>
              <a:rPr lang="en-US" dirty="0">
                <a:solidFill>
                  <a:schemeClr val="tx1"/>
                </a:solidFill>
              </a:rPr>
              <a:t>/abs/1610.02413</a:t>
            </a:r>
          </a:p>
        </p:txBody>
      </p:sp>
    </p:spTree>
    <p:extLst>
      <p:ext uri="{BB962C8B-B14F-4D97-AF65-F5344CB8AC3E}">
        <p14:creationId xmlns:p14="http://schemas.microsoft.com/office/powerpoint/2010/main" val="2978295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E515-5362-FBD8-852B-E4757AE7BB4B}"/>
              </a:ext>
            </a:extLst>
          </p:cNvPr>
          <p:cNvSpPr>
            <a:spLocks noGrp="1"/>
          </p:cNvSpPr>
          <p:nvPr>
            <p:ph type="title"/>
          </p:nvPr>
        </p:nvSpPr>
        <p:spPr/>
        <p:txBody>
          <a:bodyPr/>
          <a:lstStyle/>
          <a:p>
            <a:r>
              <a:rPr lang="en-US" dirty="0"/>
              <a:t>Get inspired</a:t>
            </a:r>
          </a:p>
        </p:txBody>
      </p:sp>
      <p:sp>
        <p:nvSpPr>
          <p:cNvPr id="3" name="Text Placeholder 2">
            <a:extLst>
              <a:ext uri="{FF2B5EF4-FFF2-40B4-BE49-F238E27FC236}">
                <a16:creationId xmlns:a16="http://schemas.microsoft.com/office/drawing/2014/main" id="{22F655B2-DF53-EDBB-8BCA-9ECA8221F0F6}"/>
              </a:ext>
            </a:extLst>
          </p:cNvPr>
          <p:cNvSpPr>
            <a:spLocks noGrp="1"/>
          </p:cNvSpPr>
          <p:nvPr>
            <p:ph type="body" idx="1"/>
          </p:nvPr>
        </p:nvSpPr>
        <p:spPr/>
        <p:txBody>
          <a:bodyPr/>
          <a:lstStyle/>
          <a:p>
            <a:pPr marL="114300" indent="0">
              <a:buNone/>
            </a:pPr>
            <a:r>
              <a:rPr lang="en-US" dirty="0">
                <a:solidFill>
                  <a:schemeClr val="tx1"/>
                </a:solidFill>
              </a:rPr>
              <a:t>Other people have been trying approaches to de-bias the Adult Income dataset!</a:t>
            </a:r>
          </a:p>
          <a:p>
            <a:pPr marL="114300" indent="0">
              <a:buNone/>
            </a:pPr>
            <a:r>
              <a:rPr lang="en-US" dirty="0">
                <a:solidFill>
                  <a:schemeClr val="tx1"/>
                </a:solidFill>
              </a:rPr>
              <a:t>In particular, you may be interested in this </a:t>
            </a:r>
            <a:r>
              <a:rPr lang="en-US" dirty="0">
                <a:solidFill>
                  <a:schemeClr val="tx1"/>
                </a:solidFill>
                <a:hlinkClick r:id="rId2">
                  <a:extLst>
                    <a:ext uri="{A12FA001-AC4F-418D-AE19-62706E023703}">
                      <ahyp:hlinkClr xmlns:ahyp="http://schemas.microsoft.com/office/drawing/2018/hyperlinkcolor" val="tx"/>
                    </a:ext>
                  </a:extLst>
                </a:hlinkClick>
              </a:rPr>
              <a:t>tutorial</a:t>
            </a:r>
            <a:r>
              <a:rPr lang="en-US" dirty="0">
                <a:solidFill>
                  <a:schemeClr val="tx1"/>
                </a:solidFill>
              </a:rPr>
              <a:t>.</a:t>
            </a:r>
          </a:p>
          <a:p>
            <a:pPr marL="114300" indent="0">
              <a:buNone/>
            </a:pPr>
            <a:endParaRPr lang="en-US" dirty="0">
              <a:solidFill>
                <a:schemeClr val="tx1"/>
              </a:solidFill>
            </a:endParaRPr>
          </a:p>
          <a:p>
            <a:pPr marL="114300" indent="0">
              <a:buNone/>
            </a:pPr>
            <a:r>
              <a:rPr lang="en-US" dirty="0">
                <a:solidFill>
                  <a:schemeClr val="tx1"/>
                </a:solidFill>
              </a:rPr>
              <a:t>Disclaimer: the tutorial is very similar, </a:t>
            </a:r>
            <a:r>
              <a:rPr lang="en-US" i="1" dirty="0">
                <a:solidFill>
                  <a:schemeClr val="tx1"/>
                </a:solidFill>
              </a:rPr>
              <a:t>but not identical</a:t>
            </a:r>
            <a:r>
              <a:rPr lang="en-US" dirty="0">
                <a:solidFill>
                  <a:schemeClr val="tx1"/>
                </a:solidFill>
              </a:rPr>
              <a:t>, to our Assignment 4. You will not find the solution there!</a:t>
            </a:r>
          </a:p>
        </p:txBody>
      </p:sp>
    </p:spTree>
    <p:extLst>
      <p:ext uri="{BB962C8B-B14F-4D97-AF65-F5344CB8AC3E}">
        <p14:creationId xmlns:p14="http://schemas.microsoft.com/office/powerpoint/2010/main" val="144186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A03CA-9F7F-974C-4808-C07C306BD00F}"/>
              </a:ext>
            </a:extLst>
          </p:cNvPr>
          <p:cNvSpPr>
            <a:spLocks noGrp="1"/>
          </p:cNvSpPr>
          <p:nvPr>
            <p:ph type="title"/>
          </p:nvPr>
        </p:nvSpPr>
        <p:spPr/>
        <p:txBody>
          <a:bodyPr/>
          <a:lstStyle/>
          <a:p>
            <a:r>
              <a:rPr lang="en-US" dirty="0"/>
              <a:t>Announcement</a:t>
            </a:r>
          </a:p>
        </p:txBody>
      </p:sp>
      <p:sp>
        <p:nvSpPr>
          <p:cNvPr id="3" name="Text Placeholder 2">
            <a:extLst>
              <a:ext uri="{FF2B5EF4-FFF2-40B4-BE49-F238E27FC236}">
                <a16:creationId xmlns:a16="http://schemas.microsoft.com/office/drawing/2014/main" id="{58D3B292-EE2C-B1CD-E991-01A077C84A74}"/>
              </a:ext>
            </a:extLst>
          </p:cNvPr>
          <p:cNvSpPr>
            <a:spLocks noGrp="1"/>
          </p:cNvSpPr>
          <p:nvPr>
            <p:ph type="body" idx="1"/>
          </p:nvPr>
        </p:nvSpPr>
        <p:spPr/>
        <p:txBody>
          <a:bodyPr/>
          <a:lstStyle/>
          <a:p>
            <a:r>
              <a:rPr lang="en-US" dirty="0">
                <a:solidFill>
                  <a:schemeClr val="tx1"/>
                </a:solidFill>
              </a:rPr>
              <a:t>Final exam date: Sat Dec 14 2024 | 08:30 am</a:t>
            </a:r>
          </a:p>
        </p:txBody>
      </p:sp>
    </p:spTree>
    <p:extLst>
      <p:ext uri="{BB962C8B-B14F-4D97-AF65-F5344CB8AC3E}">
        <p14:creationId xmlns:p14="http://schemas.microsoft.com/office/powerpoint/2010/main" val="143436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Learning outcomes</a:t>
            </a:r>
            <a:endParaRPr/>
          </a:p>
        </p:txBody>
      </p:sp>
      <p:sp>
        <p:nvSpPr>
          <p:cNvPr id="106" name="Google Shape;106;p26"/>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r>
              <a:rPr lang="en-CA" b="0" i="0" dirty="0">
                <a:solidFill>
                  <a:schemeClr val="tx1"/>
                </a:solidFill>
                <a:effectLst/>
                <a:latin typeface="-apple-system"/>
              </a:rPr>
              <a:t>Discuss the consequences of erroneous (biased) data on the training of learning algorithms and how it impacts its end users</a:t>
            </a:r>
          </a:p>
          <a:p>
            <a:r>
              <a:rPr lang="en-CA" b="0" i="0" dirty="0">
                <a:solidFill>
                  <a:schemeClr val="tx1"/>
                </a:solidFill>
                <a:effectLst/>
                <a:latin typeface="-apple-system"/>
              </a:rPr>
              <a:t>Discuss potential ethical implications in errors in feature selection, model selection</a:t>
            </a:r>
          </a:p>
          <a:p>
            <a:r>
              <a:rPr lang="en-CA" b="0" i="0" dirty="0">
                <a:solidFill>
                  <a:schemeClr val="tx1"/>
                </a:solidFill>
                <a:effectLst/>
                <a:latin typeface="-apple-system"/>
              </a:rPr>
              <a:t>Describe strategies for reducing algorithmic bias</a:t>
            </a:r>
          </a:p>
          <a:p>
            <a:r>
              <a:rPr lang="en-CA" b="0" i="0" dirty="0">
                <a:solidFill>
                  <a:schemeClr val="tx1"/>
                </a:solidFill>
                <a:effectLst/>
                <a:latin typeface="-apple-system"/>
              </a:rPr>
              <a:t>Apply strategies to reduce unfairness in a predictive model trained on an unbalanced dataset</a:t>
            </a:r>
          </a:p>
          <a:p>
            <a:r>
              <a:rPr lang="en-CA" b="0" i="0" dirty="0">
                <a:solidFill>
                  <a:schemeClr val="tx1"/>
                </a:solidFill>
                <a:effectLst/>
                <a:latin typeface="-apple-system"/>
              </a:rPr>
              <a:t>Describe advantages and limitations of the strategies used to reduce unfairness in predictive models</a:t>
            </a:r>
          </a:p>
          <a:p>
            <a:pPr marL="742950" indent="-285750">
              <a:spcBef>
                <a:spcPts val="1600"/>
              </a:spcBef>
              <a:spcAft>
                <a:spcPts val="1600"/>
              </a:spcAft>
            </a:pPr>
            <a:endParaRPr sz="1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CEFE-30FD-38DD-BDD6-B70EEF21523D}"/>
              </a:ext>
            </a:extLst>
          </p:cNvPr>
          <p:cNvSpPr>
            <a:spLocks noGrp="1"/>
          </p:cNvSpPr>
          <p:nvPr>
            <p:ph type="title"/>
          </p:nvPr>
        </p:nvSpPr>
        <p:spPr/>
        <p:txBody>
          <a:bodyPr/>
          <a:lstStyle/>
          <a:p>
            <a:r>
              <a:rPr lang="en-US" dirty="0"/>
              <a:t>Working with bias</a:t>
            </a:r>
          </a:p>
        </p:txBody>
      </p:sp>
      <p:sp>
        <p:nvSpPr>
          <p:cNvPr id="3" name="Text Placeholder 2">
            <a:extLst>
              <a:ext uri="{FF2B5EF4-FFF2-40B4-BE49-F238E27FC236}">
                <a16:creationId xmlns:a16="http://schemas.microsoft.com/office/drawing/2014/main" id="{85159BA5-91FB-CB5F-6DB7-257010842555}"/>
              </a:ext>
            </a:extLst>
          </p:cNvPr>
          <p:cNvSpPr>
            <a:spLocks noGrp="1"/>
          </p:cNvSpPr>
          <p:nvPr>
            <p:ph type="body" idx="1"/>
          </p:nvPr>
        </p:nvSpPr>
        <p:spPr/>
        <p:txBody>
          <a:bodyPr/>
          <a:lstStyle/>
          <a:p>
            <a:r>
              <a:rPr lang="en-US" dirty="0">
                <a:solidFill>
                  <a:schemeClr val="tx1"/>
                </a:solidFill>
              </a:rPr>
              <a:t>In Module 3, you have seen how bias in datasets can result in unfair models</a:t>
            </a:r>
          </a:p>
          <a:p>
            <a:r>
              <a:rPr lang="en-US" dirty="0">
                <a:solidFill>
                  <a:schemeClr val="tx1"/>
                </a:solidFill>
              </a:rPr>
              <a:t>Can we curb the effects of a biased dataset?</a:t>
            </a:r>
          </a:p>
          <a:p>
            <a:r>
              <a:rPr lang="en-US" dirty="0">
                <a:solidFill>
                  <a:schemeClr val="tx1"/>
                </a:solidFill>
              </a:rPr>
              <a:t>In this module, you will work on </a:t>
            </a:r>
            <a:r>
              <a:rPr lang="en-US" dirty="0">
                <a:solidFill>
                  <a:schemeClr val="tx1"/>
                </a:solidFill>
                <a:latin typeface="+mn-lt"/>
              </a:rPr>
              <a:t>the </a:t>
            </a:r>
            <a:r>
              <a:rPr lang="en-CA" b="0" i="0" dirty="0">
                <a:effectLst/>
                <a:latin typeface="+mn-lt"/>
              </a:rPr>
              <a:t> </a:t>
            </a:r>
            <a:r>
              <a:rPr lang="en-CA" b="0" i="0" u="none" strike="noStrike" dirty="0">
                <a:effectLst/>
                <a:latin typeface="+mn-lt"/>
                <a:hlinkClick r:id="rId2"/>
              </a:rPr>
              <a:t>Kaggle Adult Income Dataset</a:t>
            </a:r>
            <a:r>
              <a:rPr lang="en-CA" b="0" i="0" dirty="0">
                <a:solidFill>
                  <a:schemeClr val="tx1"/>
                </a:solidFill>
                <a:effectLst/>
                <a:latin typeface="+mn-lt"/>
              </a:rPr>
              <a:t>. This dataset is known to be biased towards certain groups. Specifically, some groups are more likely than others to be assigned one of the two target values (income greater or lower than $50k)</a:t>
            </a:r>
          </a:p>
          <a:p>
            <a:endParaRPr lang="en-CA" dirty="0">
              <a:solidFill>
                <a:schemeClr val="tx1"/>
              </a:solidFill>
              <a:latin typeface="+mn-lt"/>
            </a:endParaRPr>
          </a:p>
          <a:p>
            <a:pPr marL="114300" indent="0" algn="ctr">
              <a:buNone/>
            </a:pPr>
            <a:r>
              <a:rPr lang="en-CA" sz="2800" dirty="0">
                <a:solidFill>
                  <a:schemeClr val="accent6"/>
                </a:solidFill>
                <a:latin typeface="Chalkboard" panose="03050602040202020205" pitchFamily="66" charset="77"/>
              </a:rPr>
              <a:t>Why is this a problem?</a:t>
            </a:r>
            <a:endParaRPr lang="en-US" sz="2800" dirty="0">
              <a:solidFill>
                <a:schemeClr val="accent6"/>
              </a:solidFill>
              <a:latin typeface="Chalkboard" panose="03050602040202020205" pitchFamily="66" charset="77"/>
            </a:endParaRPr>
          </a:p>
        </p:txBody>
      </p:sp>
    </p:spTree>
    <p:extLst>
      <p:ext uri="{BB962C8B-B14F-4D97-AF65-F5344CB8AC3E}">
        <p14:creationId xmlns:p14="http://schemas.microsoft.com/office/powerpoint/2010/main" val="501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D2D0-2404-EF65-7760-070892348A81}"/>
              </a:ext>
            </a:extLst>
          </p:cNvPr>
          <p:cNvSpPr>
            <a:spLocks noGrp="1"/>
          </p:cNvSpPr>
          <p:nvPr>
            <p:ph type="title"/>
          </p:nvPr>
        </p:nvSpPr>
        <p:spPr/>
        <p:txBody>
          <a:bodyPr/>
          <a:lstStyle/>
          <a:p>
            <a:r>
              <a:rPr lang="en-US" dirty="0"/>
              <a:t>A closer look at the data</a:t>
            </a:r>
          </a:p>
        </p:txBody>
      </p:sp>
      <p:pic>
        <p:nvPicPr>
          <p:cNvPr id="5" name="Graphic 4" descr="Female Profile">
            <a:extLst>
              <a:ext uri="{FF2B5EF4-FFF2-40B4-BE49-F238E27FC236}">
                <a16:creationId xmlns:a16="http://schemas.microsoft.com/office/drawing/2014/main" id="{A3897652-55B3-9C61-2F0D-B0BEF4547C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0045" y="1545708"/>
            <a:ext cx="2052084" cy="2052084"/>
          </a:xfrm>
          <a:prstGeom prst="rect">
            <a:avLst/>
          </a:prstGeom>
        </p:spPr>
      </p:pic>
      <p:pic>
        <p:nvPicPr>
          <p:cNvPr id="7" name="Graphic 6" descr="Male profile">
            <a:extLst>
              <a:ext uri="{FF2B5EF4-FFF2-40B4-BE49-F238E27FC236}">
                <a16:creationId xmlns:a16="http://schemas.microsoft.com/office/drawing/2014/main" id="{823D1163-4527-5A29-B589-FEE282C14D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52129" y="1545708"/>
            <a:ext cx="2052084" cy="2052084"/>
          </a:xfrm>
          <a:prstGeom prst="rect">
            <a:avLst/>
          </a:prstGeom>
        </p:spPr>
      </p:pic>
      <p:sp>
        <p:nvSpPr>
          <p:cNvPr id="8" name="TextBox 7">
            <a:extLst>
              <a:ext uri="{FF2B5EF4-FFF2-40B4-BE49-F238E27FC236}">
                <a16:creationId xmlns:a16="http://schemas.microsoft.com/office/drawing/2014/main" id="{D250A0CA-13CE-263A-8D63-950470B5FDCA}"/>
              </a:ext>
            </a:extLst>
          </p:cNvPr>
          <p:cNvSpPr txBox="1"/>
          <p:nvPr/>
        </p:nvSpPr>
        <p:spPr>
          <a:xfrm>
            <a:off x="2427599" y="3494503"/>
            <a:ext cx="1249060" cy="954107"/>
          </a:xfrm>
          <a:prstGeom prst="rect">
            <a:avLst/>
          </a:prstGeom>
          <a:noFill/>
        </p:spPr>
        <p:txBody>
          <a:bodyPr wrap="none" rtlCol="0">
            <a:spAutoFit/>
          </a:bodyPr>
          <a:lstStyle/>
          <a:p>
            <a:pPr algn="ctr"/>
            <a:r>
              <a:rPr lang="en-US" dirty="0">
                <a:solidFill>
                  <a:schemeClr val="tx1"/>
                </a:solidFill>
              </a:rPr>
              <a:t>Age</a:t>
            </a:r>
          </a:p>
          <a:p>
            <a:pPr algn="ctr"/>
            <a:r>
              <a:rPr lang="en-US" dirty="0">
                <a:solidFill>
                  <a:schemeClr val="tx1"/>
                </a:solidFill>
              </a:rPr>
              <a:t>Marital status</a:t>
            </a:r>
          </a:p>
          <a:p>
            <a:pPr algn="ctr"/>
            <a:r>
              <a:rPr lang="en-US" dirty="0">
                <a:solidFill>
                  <a:schemeClr val="tx1"/>
                </a:solidFill>
              </a:rPr>
              <a:t>Occupation</a:t>
            </a:r>
          </a:p>
          <a:p>
            <a:pPr algn="ctr"/>
            <a:r>
              <a:rPr lang="en-US" dirty="0">
                <a:solidFill>
                  <a:schemeClr val="tx1"/>
                </a:solidFill>
              </a:rPr>
              <a:t>…</a:t>
            </a:r>
          </a:p>
        </p:txBody>
      </p:sp>
      <p:pic>
        <p:nvPicPr>
          <p:cNvPr id="10" name="Graphic 9" descr="Coins">
            <a:extLst>
              <a:ext uri="{FF2B5EF4-FFF2-40B4-BE49-F238E27FC236}">
                <a16:creationId xmlns:a16="http://schemas.microsoft.com/office/drawing/2014/main" id="{A4764306-D510-5E80-FF78-AE9C4A3197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69758" y="1253313"/>
            <a:ext cx="914400" cy="914400"/>
          </a:xfrm>
          <a:prstGeom prst="rect">
            <a:avLst/>
          </a:prstGeom>
        </p:spPr>
      </p:pic>
      <p:pic>
        <p:nvPicPr>
          <p:cNvPr id="11" name="Graphic 10" descr="Coins">
            <a:extLst>
              <a:ext uri="{FF2B5EF4-FFF2-40B4-BE49-F238E27FC236}">
                <a16:creationId xmlns:a16="http://schemas.microsoft.com/office/drawing/2014/main" id="{C6ED2BC9-B301-F158-6D9F-12827FB1E3A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93758" y="1253313"/>
            <a:ext cx="914400" cy="914400"/>
          </a:xfrm>
          <a:prstGeom prst="rect">
            <a:avLst/>
          </a:prstGeom>
        </p:spPr>
      </p:pic>
      <p:pic>
        <p:nvPicPr>
          <p:cNvPr id="12" name="Graphic 11" descr="Coins">
            <a:extLst>
              <a:ext uri="{FF2B5EF4-FFF2-40B4-BE49-F238E27FC236}">
                <a16:creationId xmlns:a16="http://schemas.microsoft.com/office/drawing/2014/main" id="{BBFC3CDD-39EB-2E6A-ADE9-0EA35607AB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31758" y="1253313"/>
            <a:ext cx="914400" cy="914400"/>
          </a:xfrm>
          <a:prstGeom prst="rect">
            <a:avLst/>
          </a:prstGeom>
        </p:spPr>
      </p:pic>
      <p:pic>
        <p:nvPicPr>
          <p:cNvPr id="13" name="Graphic 12" descr="Coins">
            <a:extLst>
              <a:ext uri="{FF2B5EF4-FFF2-40B4-BE49-F238E27FC236}">
                <a16:creationId xmlns:a16="http://schemas.microsoft.com/office/drawing/2014/main" id="{7D470FCB-A3D3-4879-6A0A-31950F6BC17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31758" y="2894272"/>
            <a:ext cx="914400" cy="914400"/>
          </a:xfrm>
          <a:prstGeom prst="rect">
            <a:avLst/>
          </a:prstGeom>
        </p:spPr>
      </p:pic>
      <p:cxnSp>
        <p:nvCxnSpPr>
          <p:cNvPr id="15" name="Straight Arrow Connector 14">
            <a:extLst>
              <a:ext uri="{FF2B5EF4-FFF2-40B4-BE49-F238E27FC236}">
                <a16:creationId xmlns:a16="http://schemas.microsoft.com/office/drawing/2014/main" id="{BE5A656E-5F58-1083-5E71-152A9D3556EA}"/>
              </a:ext>
            </a:extLst>
          </p:cNvPr>
          <p:cNvCxnSpPr>
            <a:endCxn id="10" idx="1"/>
          </p:cNvCxnSpPr>
          <p:nvPr/>
        </p:nvCxnSpPr>
        <p:spPr>
          <a:xfrm flipV="1">
            <a:off x="4922874" y="1710513"/>
            <a:ext cx="946884" cy="457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65AF03BF-4E3C-18A5-CA3C-EF6AE10BD3D2}"/>
              </a:ext>
            </a:extLst>
          </p:cNvPr>
          <p:cNvCxnSpPr>
            <a:cxnSpLocks/>
          </p:cNvCxnSpPr>
          <p:nvPr/>
        </p:nvCxnSpPr>
        <p:spPr>
          <a:xfrm>
            <a:off x="4924939" y="2695696"/>
            <a:ext cx="944819" cy="4090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B8D9FCD8-EB99-1D42-BD06-457F41D8C7A7}"/>
              </a:ext>
            </a:extLst>
          </p:cNvPr>
          <p:cNvSpPr txBox="1"/>
          <p:nvPr/>
        </p:nvSpPr>
        <p:spPr>
          <a:xfrm>
            <a:off x="5265007" y="4007652"/>
            <a:ext cx="3647901" cy="523220"/>
          </a:xfrm>
          <a:prstGeom prst="rect">
            <a:avLst/>
          </a:prstGeom>
          <a:noFill/>
        </p:spPr>
        <p:txBody>
          <a:bodyPr wrap="square" rtlCol="0">
            <a:spAutoFit/>
          </a:bodyPr>
          <a:lstStyle/>
          <a:p>
            <a:pPr algn="ctr"/>
            <a:r>
              <a:rPr lang="en-US" dirty="0">
                <a:solidFill>
                  <a:schemeClr val="tx1"/>
                </a:solidFill>
              </a:rPr>
              <a:t>The dataset includes fewer women earning more than $50k than men</a:t>
            </a:r>
          </a:p>
        </p:txBody>
      </p:sp>
    </p:spTree>
    <p:extLst>
      <p:ext uri="{BB962C8B-B14F-4D97-AF65-F5344CB8AC3E}">
        <p14:creationId xmlns:p14="http://schemas.microsoft.com/office/powerpoint/2010/main" val="197913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444F-1345-F4D4-7AC8-3BAF5F2CEB82}"/>
              </a:ext>
            </a:extLst>
          </p:cNvPr>
          <p:cNvSpPr>
            <a:spLocks noGrp="1"/>
          </p:cNvSpPr>
          <p:nvPr>
            <p:ph type="title"/>
          </p:nvPr>
        </p:nvSpPr>
        <p:spPr/>
        <p:txBody>
          <a:bodyPr/>
          <a:lstStyle/>
          <a:p>
            <a:r>
              <a:rPr lang="en-US" dirty="0" err="1"/>
              <a:t>Undersampling</a:t>
            </a:r>
            <a:endParaRPr lang="en-US" dirty="0"/>
          </a:p>
        </p:txBody>
      </p:sp>
      <p:sp>
        <p:nvSpPr>
          <p:cNvPr id="3" name="Text Placeholder 2">
            <a:extLst>
              <a:ext uri="{FF2B5EF4-FFF2-40B4-BE49-F238E27FC236}">
                <a16:creationId xmlns:a16="http://schemas.microsoft.com/office/drawing/2014/main" id="{EDE97F64-508E-9310-2C62-C058A393CAFB}"/>
              </a:ext>
            </a:extLst>
          </p:cNvPr>
          <p:cNvSpPr>
            <a:spLocks noGrp="1"/>
          </p:cNvSpPr>
          <p:nvPr>
            <p:ph type="body" idx="1"/>
          </p:nvPr>
        </p:nvSpPr>
        <p:spPr/>
        <p:txBody>
          <a:bodyPr/>
          <a:lstStyle/>
          <a:p>
            <a:pPr marL="114300" indent="0">
              <a:buNone/>
            </a:pPr>
            <a:r>
              <a:rPr lang="en-US" dirty="0">
                <a:solidFill>
                  <a:schemeClr val="tx1"/>
                </a:solidFill>
              </a:rPr>
              <a:t>To fix the unbalance, we can try to select a more balanced subsample </a:t>
            </a:r>
          </a:p>
        </p:txBody>
      </p:sp>
      <p:sp>
        <p:nvSpPr>
          <p:cNvPr id="4" name="Oval 3">
            <a:extLst>
              <a:ext uri="{FF2B5EF4-FFF2-40B4-BE49-F238E27FC236}">
                <a16:creationId xmlns:a16="http://schemas.microsoft.com/office/drawing/2014/main" id="{E3001344-F32F-FC86-AC21-4951C41A3280}"/>
              </a:ext>
            </a:extLst>
          </p:cNvPr>
          <p:cNvSpPr/>
          <p:nvPr/>
        </p:nvSpPr>
        <p:spPr>
          <a:xfrm>
            <a:off x="703385" y="1939332"/>
            <a:ext cx="2572378" cy="133643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Men &gt;$50k</a:t>
            </a:r>
          </a:p>
        </p:txBody>
      </p:sp>
      <p:sp>
        <p:nvSpPr>
          <p:cNvPr id="5" name="Oval 4">
            <a:extLst>
              <a:ext uri="{FF2B5EF4-FFF2-40B4-BE49-F238E27FC236}">
                <a16:creationId xmlns:a16="http://schemas.microsoft.com/office/drawing/2014/main" id="{8FF93D51-41CD-37F3-E7A9-4009924EAF4E}"/>
              </a:ext>
            </a:extLst>
          </p:cNvPr>
          <p:cNvSpPr/>
          <p:nvPr/>
        </p:nvSpPr>
        <p:spPr>
          <a:xfrm>
            <a:off x="3433923" y="2336100"/>
            <a:ext cx="1746739" cy="1049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Men &lt;=$50k</a:t>
            </a:r>
          </a:p>
        </p:txBody>
      </p:sp>
      <p:sp>
        <p:nvSpPr>
          <p:cNvPr id="6" name="Oval 5">
            <a:extLst>
              <a:ext uri="{FF2B5EF4-FFF2-40B4-BE49-F238E27FC236}">
                <a16:creationId xmlns:a16="http://schemas.microsoft.com/office/drawing/2014/main" id="{C99E3A88-09CB-6A4D-A364-7CFB6999F973}"/>
              </a:ext>
            </a:extLst>
          </p:cNvPr>
          <p:cNvSpPr/>
          <p:nvPr/>
        </p:nvSpPr>
        <p:spPr>
          <a:xfrm>
            <a:off x="953656" y="3597309"/>
            <a:ext cx="1297176" cy="8623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Women &gt;$50k</a:t>
            </a:r>
          </a:p>
        </p:txBody>
      </p:sp>
      <p:sp>
        <p:nvSpPr>
          <p:cNvPr id="7" name="Oval 6">
            <a:extLst>
              <a:ext uri="{FF2B5EF4-FFF2-40B4-BE49-F238E27FC236}">
                <a16:creationId xmlns:a16="http://schemas.microsoft.com/office/drawing/2014/main" id="{B8A22DBD-FB2A-701F-FF9D-7BA68500EFAB}"/>
              </a:ext>
            </a:extLst>
          </p:cNvPr>
          <p:cNvSpPr/>
          <p:nvPr/>
        </p:nvSpPr>
        <p:spPr>
          <a:xfrm>
            <a:off x="2342939" y="3516923"/>
            <a:ext cx="3032927" cy="14601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Women &lt;=$50k</a:t>
            </a:r>
          </a:p>
        </p:txBody>
      </p:sp>
      <p:sp>
        <p:nvSpPr>
          <p:cNvPr id="8" name="Right Arrow 7">
            <a:extLst>
              <a:ext uri="{FF2B5EF4-FFF2-40B4-BE49-F238E27FC236}">
                <a16:creationId xmlns:a16="http://schemas.microsoft.com/office/drawing/2014/main" id="{33D6587B-A0D6-A0BF-DC84-1867FBD3AE85}"/>
              </a:ext>
            </a:extLst>
          </p:cNvPr>
          <p:cNvSpPr/>
          <p:nvPr/>
        </p:nvSpPr>
        <p:spPr>
          <a:xfrm>
            <a:off x="5467973" y="3093848"/>
            <a:ext cx="733530" cy="582804"/>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2F092E6-BC2D-5479-EB3E-68B7BA2CBA4C}"/>
              </a:ext>
            </a:extLst>
          </p:cNvPr>
          <p:cNvSpPr/>
          <p:nvPr/>
        </p:nvSpPr>
        <p:spPr>
          <a:xfrm>
            <a:off x="6315521" y="3384638"/>
            <a:ext cx="1297176" cy="86235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Men &lt;=$50k</a:t>
            </a:r>
          </a:p>
        </p:txBody>
      </p:sp>
      <p:sp>
        <p:nvSpPr>
          <p:cNvPr id="10" name="Oval 9">
            <a:extLst>
              <a:ext uri="{FF2B5EF4-FFF2-40B4-BE49-F238E27FC236}">
                <a16:creationId xmlns:a16="http://schemas.microsoft.com/office/drawing/2014/main" id="{758D4F3E-C577-1A0D-18F0-F6D8887FBB67}"/>
              </a:ext>
            </a:extLst>
          </p:cNvPr>
          <p:cNvSpPr/>
          <p:nvPr/>
        </p:nvSpPr>
        <p:spPr>
          <a:xfrm>
            <a:off x="7649142" y="3384638"/>
            <a:ext cx="1297176" cy="86235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Women &lt;=$50k</a:t>
            </a:r>
          </a:p>
        </p:txBody>
      </p:sp>
      <p:sp>
        <p:nvSpPr>
          <p:cNvPr id="11" name="Oval 10">
            <a:extLst>
              <a:ext uri="{FF2B5EF4-FFF2-40B4-BE49-F238E27FC236}">
                <a16:creationId xmlns:a16="http://schemas.microsoft.com/office/drawing/2014/main" id="{7205D93A-4AE7-CE33-5C2E-19225E60E6C2}"/>
              </a:ext>
            </a:extLst>
          </p:cNvPr>
          <p:cNvSpPr/>
          <p:nvPr/>
        </p:nvSpPr>
        <p:spPr>
          <a:xfrm>
            <a:off x="7664609" y="2477466"/>
            <a:ext cx="1297176" cy="86235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Women &gt;$50k</a:t>
            </a:r>
          </a:p>
        </p:txBody>
      </p:sp>
      <p:sp>
        <p:nvSpPr>
          <p:cNvPr id="12" name="Oval 11">
            <a:extLst>
              <a:ext uri="{FF2B5EF4-FFF2-40B4-BE49-F238E27FC236}">
                <a16:creationId xmlns:a16="http://schemas.microsoft.com/office/drawing/2014/main" id="{7D17D5F1-AEFD-A0BC-0497-F76C245FBF10}"/>
              </a:ext>
            </a:extLst>
          </p:cNvPr>
          <p:cNvSpPr/>
          <p:nvPr/>
        </p:nvSpPr>
        <p:spPr>
          <a:xfrm>
            <a:off x="6315521" y="2477465"/>
            <a:ext cx="1297176" cy="86235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Men &gt;$50k</a:t>
            </a:r>
          </a:p>
        </p:txBody>
      </p:sp>
      <p:sp>
        <p:nvSpPr>
          <p:cNvPr id="13" name="TextBox 12">
            <a:extLst>
              <a:ext uri="{FF2B5EF4-FFF2-40B4-BE49-F238E27FC236}">
                <a16:creationId xmlns:a16="http://schemas.microsoft.com/office/drawing/2014/main" id="{648A145D-3ECE-79B5-6E95-9ACDA5633677}"/>
              </a:ext>
            </a:extLst>
          </p:cNvPr>
          <p:cNvSpPr txBox="1"/>
          <p:nvPr/>
        </p:nvSpPr>
        <p:spPr>
          <a:xfrm>
            <a:off x="6315520" y="1696384"/>
            <a:ext cx="2630798" cy="646331"/>
          </a:xfrm>
          <a:prstGeom prst="rect">
            <a:avLst/>
          </a:prstGeom>
          <a:noFill/>
        </p:spPr>
        <p:txBody>
          <a:bodyPr wrap="square" rtlCol="0">
            <a:spAutoFit/>
          </a:bodyPr>
          <a:lstStyle/>
          <a:p>
            <a:pPr algn="ctr"/>
            <a:r>
              <a:rPr lang="en-US" sz="1800" dirty="0">
                <a:solidFill>
                  <a:schemeClr val="tx1"/>
                </a:solidFill>
              </a:rPr>
              <a:t>Issues?</a:t>
            </a:r>
          </a:p>
          <a:p>
            <a:pPr algn="ctr"/>
            <a:r>
              <a:rPr lang="en-US" sz="1800" dirty="0">
                <a:solidFill>
                  <a:schemeClr val="tx1"/>
                </a:solidFill>
              </a:rPr>
              <a:t>Will this work?</a:t>
            </a:r>
          </a:p>
        </p:txBody>
      </p:sp>
    </p:spTree>
    <p:extLst>
      <p:ext uri="{BB962C8B-B14F-4D97-AF65-F5344CB8AC3E}">
        <p14:creationId xmlns:p14="http://schemas.microsoft.com/office/powerpoint/2010/main" val="129633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4181F-F153-62C9-4444-B1D8067992E2}"/>
              </a:ext>
            </a:extLst>
          </p:cNvPr>
          <p:cNvSpPr>
            <a:spLocks noGrp="1"/>
          </p:cNvSpPr>
          <p:nvPr>
            <p:ph type="title"/>
          </p:nvPr>
        </p:nvSpPr>
        <p:spPr/>
        <p:txBody>
          <a:bodyPr/>
          <a:lstStyle/>
          <a:p>
            <a:r>
              <a:rPr lang="en-US" dirty="0"/>
              <a:t>Oversampling</a:t>
            </a:r>
          </a:p>
        </p:txBody>
      </p:sp>
      <p:sp>
        <p:nvSpPr>
          <p:cNvPr id="3" name="Text Placeholder 2">
            <a:extLst>
              <a:ext uri="{FF2B5EF4-FFF2-40B4-BE49-F238E27FC236}">
                <a16:creationId xmlns:a16="http://schemas.microsoft.com/office/drawing/2014/main" id="{2235A086-F71F-E0C8-B26F-D7F04A56FBE8}"/>
              </a:ext>
            </a:extLst>
          </p:cNvPr>
          <p:cNvSpPr>
            <a:spLocks noGrp="1"/>
          </p:cNvSpPr>
          <p:nvPr>
            <p:ph type="body" idx="1"/>
          </p:nvPr>
        </p:nvSpPr>
        <p:spPr/>
        <p:txBody>
          <a:bodyPr/>
          <a:lstStyle/>
          <a:p>
            <a:pPr marL="114300" indent="0">
              <a:buNone/>
            </a:pPr>
            <a:r>
              <a:rPr lang="en-US" dirty="0">
                <a:solidFill>
                  <a:schemeClr val="tx1"/>
                </a:solidFill>
              </a:rPr>
              <a:t>The counterpart of </a:t>
            </a:r>
            <a:r>
              <a:rPr lang="en-US" dirty="0" err="1">
                <a:solidFill>
                  <a:schemeClr val="tx1"/>
                </a:solidFill>
              </a:rPr>
              <a:t>undersampling</a:t>
            </a:r>
            <a:r>
              <a:rPr lang="en-US" dirty="0">
                <a:solidFill>
                  <a:schemeClr val="tx1"/>
                </a:solidFill>
              </a:rPr>
              <a:t> is oversampling, which can be achieved in different ways:</a:t>
            </a:r>
          </a:p>
          <a:p>
            <a:pPr>
              <a:buFont typeface="+mj-lt"/>
              <a:buAutoNum type="arabicPeriod"/>
            </a:pPr>
            <a:r>
              <a:rPr lang="en-US" dirty="0">
                <a:solidFill>
                  <a:schemeClr val="tx1"/>
                </a:solidFill>
              </a:rPr>
              <a:t>By resampling (replicating) samples from the original training set, or</a:t>
            </a:r>
          </a:p>
          <a:p>
            <a:pPr>
              <a:buFont typeface="+mj-lt"/>
              <a:buAutoNum type="arabicPeriod"/>
            </a:pPr>
            <a:r>
              <a:rPr lang="en-US" dirty="0">
                <a:solidFill>
                  <a:schemeClr val="tx1"/>
                </a:solidFill>
              </a:rPr>
              <a:t>By introducing artificial new samples, which should be similar enough to those included in the original training set</a:t>
            </a:r>
          </a:p>
          <a:p>
            <a:pPr marL="114300" indent="0">
              <a:buNone/>
            </a:pPr>
            <a:endParaRPr lang="en-US" dirty="0">
              <a:solidFill>
                <a:schemeClr val="tx1"/>
              </a:solidFill>
            </a:endParaRPr>
          </a:p>
        </p:txBody>
      </p:sp>
      <p:sp>
        <p:nvSpPr>
          <p:cNvPr id="4" name="Oval 3">
            <a:extLst>
              <a:ext uri="{FF2B5EF4-FFF2-40B4-BE49-F238E27FC236}">
                <a16:creationId xmlns:a16="http://schemas.microsoft.com/office/drawing/2014/main" id="{29451458-BDB4-949B-5E95-DF164E5996B5}"/>
              </a:ext>
            </a:extLst>
          </p:cNvPr>
          <p:cNvSpPr/>
          <p:nvPr/>
        </p:nvSpPr>
        <p:spPr>
          <a:xfrm>
            <a:off x="1646993" y="3436535"/>
            <a:ext cx="1297176" cy="8623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Women &gt;$50k</a:t>
            </a:r>
          </a:p>
        </p:txBody>
      </p:sp>
      <p:sp>
        <p:nvSpPr>
          <p:cNvPr id="6" name="Right Arrow 5">
            <a:extLst>
              <a:ext uri="{FF2B5EF4-FFF2-40B4-BE49-F238E27FC236}">
                <a16:creationId xmlns:a16="http://schemas.microsoft.com/office/drawing/2014/main" id="{1AC64FA5-C496-FAC6-C802-3A79D893FC79}"/>
              </a:ext>
            </a:extLst>
          </p:cNvPr>
          <p:cNvSpPr/>
          <p:nvPr/>
        </p:nvSpPr>
        <p:spPr>
          <a:xfrm>
            <a:off x="3295859" y="3317761"/>
            <a:ext cx="1889090" cy="994787"/>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Sampling with replacement</a:t>
            </a:r>
          </a:p>
        </p:txBody>
      </p:sp>
      <p:sp>
        <p:nvSpPr>
          <p:cNvPr id="7" name="Oval 6">
            <a:extLst>
              <a:ext uri="{FF2B5EF4-FFF2-40B4-BE49-F238E27FC236}">
                <a16:creationId xmlns:a16="http://schemas.microsoft.com/office/drawing/2014/main" id="{D7FF0194-B7EB-A33B-787D-70E1D44B6257}"/>
              </a:ext>
            </a:extLst>
          </p:cNvPr>
          <p:cNvSpPr/>
          <p:nvPr/>
        </p:nvSpPr>
        <p:spPr>
          <a:xfrm>
            <a:off x="5435959" y="2882848"/>
            <a:ext cx="2693155" cy="181562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Women &gt;$50k (will include duplicates)</a:t>
            </a:r>
          </a:p>
        </p:txBody>
      </p:sp>
    </p:spTree>
    <p:extLst>
      <p:ext uri="{BB962C8B-B14F-4D97-AF65-F5344CB8AC3E}">
        <p14:creationId xmlns:p14="http://schemas.microsoft.com/office/powerpoint/2010/main" val="169463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58657-5774-16A3-1DD0-D8B3A5EDF847}"/>
              </a:ext>
            </a:extLst>
          </p:cNvPr>
          <p:cNvSpPr>
            <a:spLocks noGrp="1"/>
          </p:cNvSpPr>
          <p:nvPr>
            <p:ph type="title"/>
          </p:nvPr>
        </p:nvSpPr>
        <p:spPr/>
        <p:txBody>
          <a:bodyPr/>
          <a:lstStyle/>
          <a:p>
            <a:r>
              <a:rPr lang="en-CA" b="0" i="0" dirty="0">
                <a:effectLst/>
                <a:latin typeface="-apple-system"/>
              </a:rPr>
              <a:t>Synthetic Minority Oversampling Technique (SMOTE)</a:t>
            </a:r>
            <a:endParaRPr lang="en-US" dirty="0"/>
          </a:p>
        </p:txBody>
      </p:sp>
      <p:sp>
        <p:nvSpPr>
          <p:cNvPr id="3" name="Text Placeholder 2">
            <a:extLst>
              <a:ext uri="{FF2B5EF4-FFF2-40B4-BE49-F238E27FC236}">
                <a16:creationId xmlns:a16="http://schemas.microsoft.com/office/drawing/2014/main" id="{6D7EEE50-7FDA-FD14-9CC2-1EB84DB92811}"/>
              </a:ext>
            </a:extLst>
          </p:cNvPr>
          <p:cNvSpPr>
            <a:spLocks noGrp="1"/>
          </p:cNvSpPr>
          <p:nvPr>
            <p:ph type="body" idx="1"/>
          </p:nvPr>
        </p:nvSpPr>
        <p:spPr/>
        <p:txBody>
          <a:bodyPr/>
          <a:lstStyle/>
          <a:p>
            <a:pPr marL="114300" indent="0">
              <a:buNone/>
            </a:pPr>
            <a:r>
              <a:rPr lang="en-US" dirty="0">
                <a:solidFill>
                  <a:schemeClr val="tx1"/>
                </a:solidFill>
              </a:rPr>
              <a:t>More advanced technique to augment the dataset with new data (but no duplicates)</a:t>
            </a:r>
          </a:p>
        </p:txBody>
      </p:sp>
      <p:pic>
        <p:nvPicPr>
          <p:cNvPr id="4" name="Content Placeholder 4" descr="Screen Shot 2019-04-15 at 9.52.01 AM.png">
            <a:extLst>
              <a:ext uri="{FF2B5EF4-FFF2-40B4-BE49-F238E27FC236}">
                <a16:creationId xmlns:a16="http://schemas.microsoft.com/office/drawing/2014/main" id="{BB1F4842-0E6C-36AD-7E1E-D4383FE038C0}"/>
              </a:ext>
            </a:extLst>
          </p:cNvPr>
          <p:cNvPicPr>
            <a:picLocks noChangeAspect="1"/>
          </p:cNvPicPr>
          <p:nvPr/>
        </p:nvPicPr>
        <p:blipFill>
          <a:blip r:embed="rId2">
            <a:extLst>
              <a:ext uri="{28A0092B-C50C-407E-A947-70E740481C1C}">
                <a14:useLocalDpi xmlns:a14="http://schemas.microsoft.com/office/drawing/2010/main" val="0"/>
              </a:ext>
            </a:extLst>
          </a:blip>
          <a:srcRect t="-23380" b="-23380"/>
          <a:stretch>
            <a:fillRect/>
          </a:stretch>
        </p:blipFill>
        <p:spPr>
          <a:xfrm>
            <a:off x="495300" y="1238693"/>
            <a:ext cx="8153400" cy="4495800"/>
          </a:xfrm>
          <a:prstGeom prst="rect">
            <a:avLst/>
          </a:prstGeom>
          <a:noFill/>
          <a:ln>
            <a:noFill/>
          </a:ln>
        </p:spPr>
      </p:pic>
      <p:sp>
        <p:nvSpPr>
          <p:cNvPr id="5" name="TextBox 4">
            <a:extLst>
              <a:ext uri="{FF2B5EF4-FFF2-40B4-BE49-F238E27FC236}">
                <a16:creationId xmlns:a16="http://schemas.microsoft.com/office/drawing/2014/main" id="{267F26A7-8B50-5CAC-5762-0A39B149A77C}"/>
              </a:ext>
            </a:extLst>
          </p:cNvPr>
          <p:cNvSpPr txBox="1"/>
          <p:nvPr/>
        </p:nvSpPr>
        <p:spPr>
          <a:xfrm>
            <a:off x="5143673" y="2010123"/>
            <a:ext cx="4277504" cy="307777"/>
          </a:xfrm>
          <a:prstGeom prst="rect">
            <a:avLst/>
          </a:prstGeom>
          <a:noFill/>
        </p:spPr>
        <p:txBody>
          <a:bodyPr wrap="square" rtlCol="0">
            <a:spAutoFit/>
          </a:bodyPr>
          <a:lstStyle/>
          <a:p>
            <a:r>
              <a:rPr lang="en-US" dirty="0"/>
              <a:t>from </a:t>
            </a:r>
            <a:r>
              <a:rPr lang="en-US" dirty="0">
                <a:hlinkClick r:id="rId3"/>
              </a:rPr>
              <a:t>http://rikunert.com/SMOTE_explained</a:t>
            </a:r>
            <a:r>
              <a:rPr lang="en-US" dirty="0"/>
              <a:t> </a:t>
            </a:r>
          </a:p>
        </p:txBody>
      </p:sp>
    </p:spTree>
    <p:extLst>
      <p:ext uri="{BB962C8B-B14F-4D97-AF65-F5344CB8AC3E}">
        <p14:creationId xmlns:p14="http://schemas.microsoft.com/office/powerpoint/2010/main" val="186389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6AEF-278B-EB06-E7D4-A2D33ADDCFD9}"/>
              </a:ext>
            </a:extLst>
          </p:cNvPr>
          <p:cNvSpPr>
            <a:spLocks noGrp="1"/>
          </p:cNvSpPr>
          <p:nvPr>
            <p:ph type="title"/>
          </p:nvPr>
        </p:nvSpPr>
        <p:spPr/>
        <p:txBody>
          <a:bodyPr/>
          <a:lstStyle/>
          <a:p>
            <a:r>
              <a:rPr lang="en-US" dirty="0"/>
              <a:t>SMOTE with different </a:t>
            </a:r>
            <a:r>
              <a:rPr lang="en-US" i="1" dirty="0"/>
              <a:t>k</a:t>
            </a:r>
          </a:p>
        </p:txBody>
      </p:sp>
      <p:sp>
        <p:nvSpPr>
          <p:cNvPr id="3" name="Text Placeholder 2">
            <a:extLst>
              <a:ext uri="{FF2B5EF4-FFF2-40B4-BE49-F238E27FC236}">
                <a16:creationId xmlns:a16="http://schemas.microsoft.com/office/drawing/2014/main" id="{573EFE1C-94C7-B536-0C78-EA4D9D06814B}"/>
              </a:ext>
            </a:extLst>
          </p:cNvPr>
          <p:cNvSpPr>
            <a:spLocks noGrp="1"/>
          </p:cNvSpPr>
          <p:nvPr>
            <p:ph type="body" idx="1"/>
          </p:nvPr>
        </p:nvSpPr>
        <p:spPr>
          <a:xfrm>
            <a:off x="311700" y="4272982"/>
            <a:ext cx="8520600" cy="850985"/>
          </a:xfrm>
        </p:spPr>
        <p:txBody>
          <a:bodyPr/>
          <a:lstStyle/>
          <a:p>
            <a:pPr marL="114300" indent="0">
              <a:buNone/>
            </a:pPr>
            <a:r>
              <a:rPr lang="en-US" dirty="0">
                <a:solidFill>
                  <a:schemeClr val="tx1"/>
                </a:solidFill>
              </a:rPr>
              <a:t>Watch out! The goal of SMOTE is to balance the target variable, not the groups!</a:t>
            </a:r>
          </a:p>
          <a:p>
            <a:pPr marL="114300" indent="0">
              <a:buNone/>
            </a:pPr>
            <a:r>
              <a:rPr lang="en-US" dirty="0">
                <a:solidFill>
                  <a:schemeClr val="tx1"/>
                </a:solidFill>
              </a:rPr>
              <a:t>In this case, we expect it to create a few more samples of women making &gt;$50k </a:t>
            </a:r>
          </a:p>
        </p:txBody>
      </p:sp>
      <p:pic>
        <p:nvPicPr>
          <p:cNvPr id="4" name="Content Placeholder 3" descr="Screen Shot 2019-04-15 at 9.52.16 AM.png">
            <a:extLst>
              <a:ext uri="{FF2B5EF4-FFF2-40B4-BE49-F238E27FC236}">
                <a16:creationId xmlns:a16="http://schemas.microsoft.com/office/drawing/2014/main" id="{D03B3430-734F-E79F-3564-B514A44A42CF}"/>
              </a:ext>
            </a:extLst>
          </p:cNvPr>
          <p:cNvPicPr>
            <a:picLocks noChangeAspect="1"/>
          </p:cNvPicPr>
          <p:nvPr/>
        </p:nvPicPr>
        <p:blipFill rotWithShape="1">
          <a:blip r:embed="rId3">
            <a:extLst>
              <a:ext uri="{28A0092B-C50C-407E-A947-70E740481C1C}">
                <a14:useLocalDpi xmlns:a14="http://schemas.microsoft.com/office/drawing/2010/main" val="0"/>
              </a:ext>
            </a:extLst>
          </a:blip>
          <a:srcRect t="873" b="88"/>
          <a:stretch/>
        </p:blipFill>
        <p:spPr>
          <a:xfrm>
            <a:off x="495300" y="1137684"/>
            <a:ext cx="8153400" cy="3135298"/>
          </a:xfrm>
          <a:prstGeom prst="rect">
            <a:avLst/>
          </a:prstGeom>
          <a:noFill/>
          <a:ln>
            <a:noFill/>
          </a:ln>
        </p:spPr>
      </p:pic>
    </p:spTree>
    <p:extLst>
      <p:ext uri="{BB962C8B-B14F-4D97-AF65-F5344CB8AC3E}">
        <p14:creationId xmlns:p14="http://schemas.microsoft.com/office/powerpoint/2010/main" val="352253878"/>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37351</TotalTime>
  <Words>592</Words>
  <Application>Microsoft Macintosh PowerPoint</Application>
  <PresentationFormat>On-screen Show (16:9)</PresentationFormat>
  <Paragraphs>74</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-apple-system</vt:lpstr>
      <vt:lpstr>Arial</vt:lpstr>
      <vt:lpstr>Chalkboard</vt:lpstr>
      <vt:lpstr>Simple Dark</vt:lpstr>
      <vt:lpstr>Reducing unfairness in learning algorithm applications</vt:lpstr>
      <vt:lpstr>Announcement</vt:lpstr>
      <vt:lpstr>Learning outcomes</vt:lpstr>
      <vt:lpstr>Working with bias</vt:lpstr>
      <vt:lpstr>A closer look at the data</vt:lpstr>
      <vt:lpstr>Undersampling</vt:lpstr>
      <vt:lpstr>Oversampling</vt:lpstr>
      <vt:lpstr>Synthetic Minority Oversampling Technique (SMOTE)</vt:lpstr>
      <vt:lpstr>SMOTE with different k</vt:lpstr>
      <vt:lpstr>Adversarial debiasing</vt:lpstr>
      <vt:lpstr>Equalized odds postprocessing </vt:lpstr>
      <vt:lpstr>Get inspired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Collection, Validation, and Privacy</dc:title>
  <cp:lastModifiedBy>Toti, Giulia</cp:lastModifiedBy>
  <cp:revision>55</cp:revision>
  <dcterms:modified xsi:type="dcterms:W3CDTF">2024-10-21T02:45:48Z</dcterms:modified>
</cp:coreProperties>
</file>