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8A5216-F4A8-4DDA-BEFB-06D2595D9707}">
  <a:tblStyle styleId="{708A5216-F4A8-4DDA-BEFB-06D2595D97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235eb5b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35eb5b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83460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83460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latin typeface="Lato"/>
                <a:ea typeface="Lato"/>
                <a:cs typeface="Lato"/>
                <a:sym typeface="Lato"/>
              </a:rPr>
              <a:t>Raise your hand if you watch cable tv. Now raise your hand if you use streaming platforms. It is clear that a majority of the next generation has slowly shifted away from traditional platforms of entertainment such as cable tv and have moved more towards streaming platforms.</a:t>
            </a:r>
            <a:endParaRPr sz="1400">
              <a:latin typeface="Lato"/>
              <a:ea typeface="Lato"/>
              <a:cs typeface="Lato"/>
              <a:sym typeface="Lato"/>
            </a:endParaRPr>
          </a:p>
          <a:p>
            <a:pPr indent="0" lvl="0" marL="0" rtl="0" algn="l">
              <a:lnSpc>
                <a:spcPct val="115000"/>
              </a:lnSpc>
              <a:spcBef>
                <a:spcPts val="1600"/>
              </a:spcBef>
              <a:spcAft>
                <a:spcPts val="0"/>
              </a:spcAft>
              <a:buNone/>
            </a:pPr>
            <a:r>
              <a:rPr lang="en-GB" sz="1400">
                <a:latin typeface="Lato"/>
                <a:ea typeface="Lato"/>
                <a:cs typeface="Lato"/>
                <a:sym typeface="Lato"/>
              </a:rPr>
              <a:t>Even in the film industry, it’s possible to highlight a recent case study of the movie - Trolls World Tour: due to the coronavirus outbreak, Universal studios decided to stray away from traditional theatres and instead released to video on demand (services such as amazon prime, disney plus…). Although some may argue that the theatre experience of a cinema cannot be replaced and it will take time to see the change in the entertainment landscape the future seems to be steering towards these on demand services as we start to see services such as netflix and amazon prime video start to create their original movies, advancing from simply being a streaming service. </a:t>
            </a:r>
            <a:endParaRPr sz="1400">
              <a:latin typeface="Lato"/>
              <a:ea typeface="Lato"/>
              <a:cs typeface="Lato"/>
              <a:sym typeface="Lato"/>
            </a:endParaRPr>
          </a:p>
          <a:p>
            <a:pPr indent="0" lvl="0" marL="0" rtl="0" algn="l">
              <a:lnSpc>
                <a:spcPct val="115000"/>
              </a:lnSpc>
              <a:spcBef>
                <a:spcPts val="1600"/>
              </a:spcBef>
              <a:spcAft>
                <a:spcPts val="0"/>
              </a:spcAft>
              <a:buNone/>
            </a:pPr>
            <a:r>
              <a:rPr lang="en-GB" sz="1400">
                <a:latin typeface="Lato"/>
                <a:ea typeface="Lato"/>
                <a:cs typeface="Lato"/>
                <a:sym typeface="Lato"/>
              </a:rPr>
              <a:t>However simply purchasing shares of netflix may not guarantee high profits as it is already a big name in the game.</a:t>
            </a:r>
            <a:endParaRPr sz="1400">
              <a:latin typeface="Lato"/>
              <a:ea typeface="Lato"/>
              <a:cs typeface="Lato"/>
              <a:sym typeface="Lato"/>
            </a:endParaRPr>
          </a:p>
          <a:p>
            <a:pPr indent="0" lvl="0" marL="0" rtl="0" algn="l">
              <a:lnSpc>
                <a:spcPct val="115000"/>
              </a:lnSpc>
              <a:spcBef>
                <a:spcPts val="1600"/>
              </a:spcBef>
              <a:spcAft>
                <a:spcPts val="1600"/>
              </a:spcAft>
              <a:buNone/>
            </a:pPr>
            <a:r>
              <a:rPr lang="en-GB" sz="1400">
                <a:latin typeface="Lato"/>
                <a:ea typeface="Lato"/>
                <a:cs typeface="Lato"/>
                <a:sym typeface="Lato"/>
              </a:rPr>
              <a:t>So how do we profit off of this change?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d834607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834607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c0194a7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0194a7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235eb5b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235eb5b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bcde583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cde583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235eb5b5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235eb5b5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cde583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cde583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c0194a7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c0194a7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Cryptocurrencies are easily portable and have very fast transactions, with a transaction completing in minutes, and having minimal costs for the transaction itself</a:t>
            </a:r>
            <a:endParaRPr/>
          </a:p>
          <a:p>
            <a:pPr indent="-298450" lvl="0" marL="457200" rtl="0" algn="l">
              <a:spcBef>
                <a:spcPts val="0"/>
              </a:spcBef>
              <a:spcAft>
                <a:spcPts val="0"/>
              </a:spcAft>
              <a:buSzPts val="1100"/>
              <a:buChar char="-"/>
            </a:pPr>
            <a:r>
              <a:rPr lang="en-GB"/>
              <a:t>Not affected by inflation as drastically as other currencies</a:t>
            </a:r>
            <a:endParaRPr/>
          </a:p>
          <a:p>
            <a:pPr indent="-298450" lvl="0" marL="457200" rtl="0" algn="l">
              <a:spcBef>
                <a:spcPts val="0"/>
              </a:spcBef>
              <a:spcAft>
                <a:spcPts val="0"/>
              </a:spcAft>
              <a:buSzPts val="1100"/>
              <a:buChar char="-"/>
            </a:pPr>
            <a:r>
              <a:rPr lang="en-GB"/>
              <a:t>Being able to access the important relevant information makes cryptocurrency transactions somewhat more reliable</a:t>
            </a:r>
            <a:endParaRPr/>
          </a:p>
          <a:p>
            <a:pPr indent="-298450" lvl="0" marL="457200" rtl="0" algn="l">
              <a:spcBef>
                <a:spcPts val="0"/>
              </a:spcBef>
              <a:spcAft>
                <a:spcPts val="0"/>
              </a:spcAft>
              <a:buSzPts val="1100"/>
              <a:buChar char="-"/>
            </a:pPr>
            <a:r>
              <a:rPr lang="en-GB"/>
              <a:t>There are reduced risks from complications in central authorities, due to lacking a central authority</a:t>
            </a:r>
            <a:endParaRPr/>
          </a:p>
          <a:p>
            <a:pPr indent="-298450" lvl="0" marL="457200" rtl="0" algn="l">
              <a:spcBef>
                <a:spcPts val="0"/>
              </a:spcBef>
              <a:spcAft>
                <a:spcPts val="0"/>
              </a:spcAft>
              <a:buSzPts val="1100"/>
              <a:buChar char="-"/>
            </a:pPr>
            <a:r>
              <a:rPr lang="en-GB"/>
              <a:t>Alternative to physical currencies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Cryptocurrencies can be used in activities such as black market transactions, money laundering, illegal activities or tax evasion due to a lack of a central authority</a:t>
            </a:r>
            <a:endParaRPr/>
          </a:p>
          <a:p>
            <a:pPr indent="-298450" lvl="0" marL="457200" rtl="0" algn="l">
              <a:spcBef>
                <a:spcPts val="0"/>
              </a:spcBef>
              <a:spcAft>
                <a:spcPts val="0"/>
              </a:spcAft>
              <a:buSzPts val="1100"/>
              <a:buChar char="-"/>
            </a:pPr>
            <a:r>
              <a:rPr lang="en-GB"/>
              <a:t>There is no protection from problems that central authorities would provide, such as from security breaches or taxation</a:t>
            </a:r>
            <a:endParaRPr/>
          </a:p>
          <a:p>
            <a:pPr indent="-298450" lvl="0" marL="457200" rtl="0" algn="l">
              <a:spcBef>
                <a:spcPts val="0"/>
              </a:spcBef>
              <a:spcAft>
                <a:spcPts val="0"/>
              </a:spcAft>
              <a:buSzPts val="1100"/>
              <a:buChar char="-"/>
            </a:pPr>
            <a:r>
              <a:rPr lang="en-GB"/>
              <a:t>The lying infrastructure may suffer similar complications in central authorities</a:t>
            </a:r>
            <a:endParaRPr/>
          </a:p>
          <a:p>
            <a:pPr indent="-298450" lvl="0" marL="457200" rtl="0" algn="l">
              <a:spcBef>
                <a:spcPts val="0"/>
              </a:spcBef>
              <a:spcAft>
                <a:spcPts val="0"/>
              </a:spcAft>
              <a:buSzPts val="1100"/>
              <a:buChar char="-"/>
            </a:pPr>
            <a:r>
              <a:rPr lang="en-GB"/>
              <a:t>The exchange rate of cryptocurrencies is extremely volatile and can change significantly within a single day</a:t>
            </a:r>
            <a:endParaRPr/>
          </a:p>
          <a:p>
            <a:pPr indent="-298450" lvl="0" marL="457200" rtl="0" algn="l">
              <a:spcBef>
                <a:spcPts val="0"/>
              </a:spcBef>
              <a:spcAft>
                <a:spcPts val="0"/>
              </a:spcAft>
              <a:buSzPts val="1100"/>
              <a:buChar char="-"/>
            </a:pPr>
            <a:r>
              <a:rPr lang="en-GB"/>
              <a:t>There is a limit on the total number of cryptocurrencies available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wc.com/us/en/industries/financial-services/fintech/bitcoin-blockchain-cryptocurrency.html#:~:text=Bitcoin%20is%20the%20name%20of,verify%20the%20transfer%20of%20funds." TargetMode="External"/><Relationship Id="rId4" Type="http://schemas.openxmlformats.org/officeDocument/2006/relationships/hyperlink" Target="https://www.investopedia.com/terms/b/blockchain.asp" TargetMode="External"/><Relationship Id="rId5" Type="http://schemas.openxmlformats.org/officeDocument/2006/relationships/hyperlink" Target="https://www.cnbc.com/2014/01/23/cnbc-explains-how-to-mine-bitcoins-on-your-own.html#:~:text=There%20are%20three%20primary%20ways,the%20verification%20of%20bitcoin%20transactions." TargetMode="External"/><Relationship Id="rId6" Type="http://schemas.openxmlformats.org/officeDocument/2006/relationships/hyperlink" Target="https://cointelegraph.com/bitcoin-for-beginners/what-is-mining" TargetMode="External"/><Relationship Id="rId7" Type="http://schemas.openxmlformats.org/officeDocument/2006/relationships/hyperlink" Target="https://money.usnews.com/money/blogs/the-smarter-mutual-fund-investor/slideshows/how-to-pick-stocks-7-things-you-should-know?slide=2" TargetMode="External"/><Relationship Id="rId8" Type="http://schemas.openxmlformats.org/officeDocument/2006/relationships/hyperlink" Target="https://www.youtube.com/watch?v=8NgVGnX4KO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Luk Fook</a:t>
            </a:r>
            <a:r>
              <a:rPr lang="en-GB"/>
              <a:t> Financial Project Bitcoin + Stock Pitch</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Tam Tsun Hei Gerald, Tam Tsun Li Nicholas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Sources</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3"/>
              </a:rPr>
              <a:t>https://www.pwc.com/us/en/industries/financial-services/fintech/bitcoin-blockchain-cryptocurrency.html#:~:text=Bitcoin%20is%20the%20name%20of,verify%20the%20transfer%20of%20funds.</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4"/>
              </a:rPr>
              <a:t>https://www.investopedia.com/terms/b/blockchain.asp</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5"/>
              </a:rPr>
              <a:t>https://www.cnbc.com/2014/01/23/cnbc-explains-how-to-mine-bitcoins-on-your-own.html#:~:text=There%20are%20three%20primary%20ways,the%20verification%20of%20bitcoin%20transactions.</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6"/>
              </a:rPr>
              <a:t>https://cointelegraph.com/bitcoin-for-beginners/what-is-mining</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7"/>
              </a:rPr>
              <a:t>https://money.usnews.com/money/blogs/the-smarter-mutual-fund-investor/slideshows/how-to-pick-stocks-7-things-you-should-know?slide=2</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8"/>
              </a:rPr>
              <a:t>https://www.youtube.com/watch?v=8NgVGnX4KOw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fall of cable entertainment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C</a:t>
            </a:r>
            <a:r>
              <a:rPr lang="en-GB"/>
              <a:t>lear that a majority of the next generation has slowly shifted away from traditional platforms of entertainment such as cable tv and have moved more towards streaming platforms. (E.g. Universal Studios releasing Trolls World Tour in video form on demand)</a:t>
            </a:r>
            <a:endParaRPr/>
          </a:p>
          <a:p>
            <a:pPr indent="-311150" lvl="0" marL="457200" rtl="0" algn="l">
              <a:spcBef>
                <a:spcPts val="0"/>
              </a:spcBef>
              <a:spcAft>
                <a:spcPts val="0"/>
              </a:spcAft>
              <a:buSzPts val="1300"/>
              <a:buChar char="-"/>
            </a:pPr>
            <a:r>
              <a:rPr lang="en-GB"/>
              <a:t>Future seems to steer towards </a:t>
            </a:r>
            <a:r>
              <a:rPr lang="en-GB"/>
              <a:t>on demand services</a:t>
            </a:r>
            <a:r>
              <a:rPr lang="en-GB"/>
              <a:t>, as Netflix and Amazon Prime create their own original movies</a:t>
            </a:r>
            <a:endParaRPr/>
          </a:p>
          <a:p>
            <a:pPr indent="-311150" lvl="0" marL="457200" rtl="0" algn="l">
              <a:spcBef>
                <a:spcPts val="0"/>
              </a:spcBef>
              <a:spcAft>
                <a:spcPts val="0"/>
              </a:spcAft>
              <a:buSzPts val="1300"/>
              <a:buChar char="-"/>
            </a:pPr>
            <a:r>
              <a:rPr lang="en-GB"/>
              <a:t>Netflix is already a major household name,  so high profits are not </a:t>
            </a:r>
            <a:r>
              <a:rPr lang="en-GB"/>
              <a:t>guaranteed</a:t>
            </a:r>
            <a:endParaRPr/>
          </a:p>
          <a:p>
            <a:pPr indent="-311150" lvl="0" marL="457200" rtl="0" algn="l">
              <a:spcBef>
                <a:spcPts val="0"/>
              </a:spcBef>
              <a:spcAft>
                <a:spcPts val="0"/>
              </a:spcAft>
              <a:buSzPts val="1300"/>
              <a:buChar char="-"/>
            </a:pPr>
            <a:r>
              <a:rPr lang="en-GB"/>
              <a:t>So how do we profit off of this change?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Roku?</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Founded by current CEO Anthony Wood - a former Netflix executive</a:t>
            </a:r>
            <a:endParaRPr/>
          </a:p>
          <a:p>
            <a:pPr indent="-311150" lvl="0" marL="457200" rtl="0" algn="l">
              <a:spcBef>
                <a:spcPts val="0"/>
              </a:spcBef>
              <a:spcAft>
                <a:spcPts val="0"/>
              </a:spcAft>
              <a:buSzPts val="1300"/>
              <a:buChar char="-"/>
            </a:pPr>
            <a:r>
              <a:rPr lang="en-GB"/>
              <a:t>Business model: Platform that connects the ecosystem of streaming media, allows to not only use other streaming services but also allows you to watch free movies and shows on their own Roku channel</a:t>
            </a:r>
            <a:endParaRPr/>
          </a:p>
          <a:p>
            <a:pPr indent="-311150" lvl="0" marL="457200" rtl="0" algn="l">
              <a:spcBef>
                <a:spcPts val="0"/>
              </a:spcBef>
              <a:spcAft>
                <a:spcPts val="0"/>
              </a:spcAft>
              <a:buSzPts val="1300"/>
              <a:buChar char="-"/>
            </a:pPr>
            <a:r>
              <a:rPr lang="en-GB"/>
              <a:t>#1 smart TV OS in the US</a:t>
            </a:r>
            <a:endParaRPr/>
          </a:p>
          <a:p>
            <a:pPr indent="-311150" lvl="0" marL="457200" rtl="0" algn="l">
              <a:spcBef>
                <a:spcPts val="0"/>
              </a:spcBef>
              <a:spcAft>
                <a:spcPts val="0"/>
              </a:spcAft>
              <a:buSzPts val="1300"/>
              <a:buChar char="-"/>
            </a:pPr>
            <a:r>
              <a:rPr lang="en-GB"/>
              <a:t>Rather than competing with already big streaming services such as Netflix, it actually does the opposite and makes partners out of supposed ”competitors”</a:t>
            </a:r>
            <a:endParaRPr/>
          </a:p>
          <a:p>
            <a:pPr indent="-311150" lvl="0" marL="457200" rtl="0" algn="l">
              <a:spcBef>
                <a:spcPts val="0"/>
              </a:spcBef>
              <a:spcAft>
                <a:spcPts val="0"/>
              </a:spcAft>
              <a:buSzPts val="1300"/>
              <a:buChar char="-"/>
            </a:pPr>
            <a:r>
              <a:rPr b="1" lang="en-GB">
                <a:highlight>
                  <a:srgbClr val="FFFFFF"/>
                </a:highlight>
              </a:rPr>
              <a:t>Revenue:</a:t>
            </a:r>
            <a:r>
              <a:rPr lang="en-GB">
                <a:highlight>
                  <a:srgbClr val="FFFFFF"/>
                </a:highlight>
              </a:rPr>
              <a:t> Roku generates platform revenue from advertising sales, subscription and transaction revenue share, sales of branded channel buttons on remote controls, and licensing arrangements with TV brands and service operators</a:t>
            </a:r>
            <a:endParaRPr>
              <a:highlight>
                <a:srgbClr val="FFFFFF"/>
              </a:highlight>
            </a:endParaRPr>
          </a:p>
          <a:p>
            <a:pPr indent="-311150" lvl="0" marL="457200" rtl="0" algn="l">
              <a:spcBef>
                <a:spcPts val="0"/>
              </a:spcBef>
              <a:spcAft>
                <a:spcPts val="0"/>
              </a:spcAft>
              <a:buSzPts val="1300"/>
              <a:buChar char="-"/>
            </a:pPr>
            <a:r>
              <a:rPr lang="en-GB"/>
              <a:t>Sale surge of 55% in the last quarter</a:t>
            </a:r>
            <a:endParaRPr>
              <a:highlight>
                <a:srgbClr val="FFFFFF"/>
              </a:highlight>
            </a:endParaRPr>
          </a:p>
        </p:txBody>
      </p:sp>
      <p:pic>
        <p:nvPicPr>
          <p:cNvPr id="142" name="Google Shape;142;p15"/>
          <p:cNvPicPr preferRelativeResize="0"/>
          <p:nvPr/>
        </p:nvPicPr>
        <p:blipFill>
          <a:blip r:embed="rId3">
            <a:alphaModFix/>
          </a:blip>
          <a:stretch>
            <a:fillRect/>
          </a:stretch>
        </p:blipFill>
        <p:spPr>
          <a:xfrm>
            <a:off x="3446825" y="543274"/>
            <a:ext cx="2773899" cy="1559250"/>
          </a:xfrm>
          <a:prstGeom prst="rect">
            <a:avLst/>
          </a:prstGeom>
          <a:noFill/>
          <a:ln>
            <a:noFill/>
          </a:ln>
        </p:spPr>
      </p:pic>
      <p:pic>
        <p:nvPicPr>
          <p:cNvPr id="143" name="Google Shape;143;p15"/>
          <p:cNvPicPr preferRelativeResize="0"/>
          <p:nvPr/>
        </p:nvPicPr>
        <p:blipFill>
          <a:blip r:embed="rId4">
            <a:alphaModFix/>
          </a:blip>
          <a:stretch>
            <a:fillRect/>
          </a:stretch>
        </p:blipFill>
        <p:spPr>
          <a:xfrm>
            <a:off x="6352613" y="398975"/>
            <a:ext cx="2466975" cy="184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Roku Stock</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Long term high growth potential</a:t>
            </a:r>
            <a:endParaRPr/>
          </a:p>
          <a:p>
            <a:pPr indent="-311150" lvl="0" marL="457200" rtl="0" algn="l">
              <a:spcBef>
                <a:spcPts val="0"/>
              </a:spcBef>
              <a:spcAft>
                <a:spcPts val="0"/>
              </a:spcAft>
              <a:buSzPts val="1300"/>
              <a:buChar char="-"/>
            </a:pPr>
            <a:r>
              <a:rPr lang="en-GB"/>
              <a:t>Long term investment</a:t>
            </a:r>
            <a:endParaRPr/>
          </a:p>
          <a:p>
            <a:pPr indent="-311150" lvl="0" marL="457200" rtl="0" algn="l">
              <a:spcBef>
                <a:spcPts val="0"/>
              </a:spcBef>
              <a:spcAft>
                <a:spcPts val="0"/>
              </a:spcAft>
              <a:buSzPts val="1300"/>
              <a:buChar char="-"/>
            </a:pPr>
            <a:r>
              <a:rPr lang="en-GB"/>
              <a:t>We are currently seeing high growth due to streaming services being used more often during coronavirus</a:t>
            </a:r>
            <a:endParaRPr/>
          </a:p>
          <a:p>
            <a:pPr indent="-311150" lvl="0" marL="457200" rtl="0" algn="l">
              <a:spcBef>
                <a:spcPts val="0"/>
              </a:spcBef>
              <a:spcAft>
                <a:spcPts val="0"/>
              </a:spcAft>
              <a:buSzPts val="1300"/>
              <a:buChar char="-"/>
            </a:pPr>
            <a:r>
              <a:rPr lang="en-GB"/>
              <a:t>Currently not profitable, all profits being </a:t>
            </a:r>
            <a:r>
              <a:rPr lang="en-GB"/>
              <a:t>pumped</a:t>
            </a:r>
            <a:r>
              <a:rPr lang="en-GB"/>
              <a:t> back </a:t>
            </a:r>
            <a:r>
              <a:rPr lang="en-GB"/>
              <a:t>into</a:t>
            </a:r>
            <a:r>
              <a:rPr lang="en-GB"/>
              <a:t> advertising and research and development expenses</a:t>
            </a:r>
            <a:endParaRPr/>
          </a:p>
          <a:p>
            <a:pPr indent="-311150" lvl="0" marL="457200" rtl="0" algn="l">
              <a:spcBef>
                <a:spcPts val="0"/>
              </a:spcBef>
              <a:spcAft>
                <a:spcPts val="0"/>
              </a:spcAft>
              <a:buSzPts val="1300"/>
              <a:buChar char="-"/>
            </a:pPr>
            <a:r>
              <a:rPr lang="en-GB"/>
              <a:t>One of </a:t>
            </a:r>
            <a:r>
              <a:rPr lang="en-GB"/>
              <a:t>biggest</a:t>
            </a:r>
            <a:r>
              <a:rPr lang="en-GB"/>
              <a:t> winners of </a:t>
            </a:r>
            <a:r>
              <a:rPr lang="en-GB"/>
              <a:t>coronavirus</a:t>
            </a:r>
            <a:r>
              <a:rPr lang="en-GB"/>
              <a:t>, yet share prices are down by 13%</a:t>
            </a:r>
            <a:endParaRPr/>
          </a:p>
          <a:p>
            <a:pPr indent="-311150" lvl="0" marL="457200" rtl="0" algn="l">
              <a:spcBef>
                <a:spcPts val="0"/>
              </a:spcBef>
              <a:spcAft>
                <a:spcPts val="0"/>
              </a:spcAft>
              <a:buSzPts val="1300"/>
              <a:buChar char="-"/>
            </a:pPr>
            <a:r>
              <a:rPr lang="en-GB"/>
              <a:t>According to data from S&amp;P global market intelligence Roku gained 337% in 2019</a:t>
            </a:r>
            <a:endParaRPr/>
          </a:p>
          <a:p>
            <a:pPr indent="-311150" lvl="0" marL="457200" rtl="0" algn="l">
              <a:spcBef>
                <a:spcPts val="0"/>
              </a:spcBef>
              <a:spcAft>
                <a:spcPts val="0"/>
              </a:spcAft>
              <a:buSzPts val="1300"/>
              <a:buChar char="-"/>
            </a:pPr>
            <a:r>
              <a:rPr lang="en-GB"/>
              <a:t>D</a:t>
            </a:r>
            <a:r>
              <a:rPr lang="en-GB"/>
              <a:t>ividend</a:t>
            </a:r>
            <a:r>
              <a:rPr lang="en-GB"/>
              <a:t> of 3%</a:t>
            </a:r>
            <a:endParaRPr/>
          </a:p>
          <a:p>
            <a:pPr indent="-311150" lvl="0" marL="457200" rtl="0" algn="l">
              <a:spcBef>
                <a:spcPts val="0"/>
              </a:spcBef>
              <a:spcAft>
                <a:spcPts val="0"/>
              </a:spcAft>
              <a:buSzPts val="1300"/>
              <a:buChar char="-"/>
            </a:pPr>
            <a:r>
              <a:rPr lang="en-GB"/>
              <a:t>Large cap company with m</a:t>
            </a:r>
            <a:r>
              <a:rPr lang="en-GB"/>
              <a:t>arket cap of 18.6 billion USD</a:t>
            </a:r>
            <a:endParaRPr/>
          </a:p>
          <a:p>
            <a:pPr indent="-311150" lvl="0" marL="457200" rtl="0" algn="l">
              <a:spcBef>
                <a:spcPts val="0"/>
              </a:spcBef>
              <a:spcAft>
                <a:spcPts val="0"/>
              </a:spcAft>
              <a:buSzPts val="1300"/>
              <a:buChar char="-"/>
            </a:pPr>
            <a:r>
              <a:rPr lang="en-GB"/>
              <a:t>Stock prices increased by 40% in past month</a:t>
            </a:r>
            <a:endParaRPr/>
          </a:p>
        </p:txBody>
      </p:sp>
      <p:pic>
        <p:nvPicPr>
          <p:cNvPr id="150" name="Google Shape;150;p16"/>
          <p:cNvPicPr preferRelativeResize="0"/>
          <p:nvPr/>
        </p:nvPicPr>
        <p:blipFill>
          <a:blip r:embed="rId3">
            <a:alphaModFix/>
          </a:blip>
          <a:stretch>
            <a:fillRect/>
          </a:stretch>
        </p:blipFill>
        <p:spPr>
          <a:xfrm>
            <a:off x="5327250" y="290213"/>
            <a:ext cx="3295375" cy="206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Bitcoin</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Most well-known form of cryptocurrency</a:t>
            </a:r>
            <a:endParaRPr/>
          </a:p>
          <a:p>
            <a:pPr indent="-317500" lvl="0" marL="457200" rtl="0" algn="l">
              <a:spcBef>
                <a:spcPts val="0"/>
              </a:spcBef>
              <a:spcAft>
                <a:spcPts val="0"/>
              </a:spcAft>
              <a:buSzPts val="1400"/>
              <a:buChar char="-"/>
            </a:pPr>
            <a:r>
              <a:rPr lang="en-GB" sz="1400"/>
              <a:t>As of 8th July</a:t>
            </a:r>
            <a:r>
              <a:rPr lang="en-GB"/>
              <a:t> </a:t>
            </a:r>
            <a:r>
              <a:rPr lang="en-GB" sz="1400"/>
              <a:t>20</a:t>
            </a:r>
            <a:r>
              <a:rPr lang="en-GB"/>
              <a:t>20</a:t>
            </a:r>
            <a:r>
              <a:rPr lang="en-GB" sz="1400"/>
              <a:t>, 7:39 a.m., 1 bitcoin is valued at approximately 72,000 HKD</a:t>
            </a:r>
            <a:endParaRPr/>
          </a:p>
          <a:p>
            <a:pPr indent="-311150" lvl="0" marL="457200" rtl="0" algn="l">
              <a:spcBef>
                <a:spcPts val="0"/>
              </a:spcBef>
              <a:spcAft>
                <a:spcPts val="0"/>
              </a:spcAft>
              <a:buSzPts val="1300"/>
              <a:buChar char="-"/>
            </a:pPr>
            <a:r>
              <a:rPr lang="en-GB"/>
              <a:t>Created by “Satoshi Nakamoto” (Real name unknown) in January 2009 </a:t>
            </a:r>
            <a:endParaRPr/>
          </a:p>
          <a:p>
            <a:pPr indent="-311150" lvl="0" marL="457200" rtl="0" algn="l">
              <a:spcBef>
                <a:spcPts val="0"/>
              </a:spcBef>
              <a:spcAft>
                <a:spcPts val="0"/>
              </a:spcAft>
              <a:buSzPts val="1300"/>
              <a:buChar char="-"/>
            </a:pPr>
            <a:r>
              <a:rPr lang="en-GB"/>
              <a:t>Intended to provide lower transaction fees than traditional online payment systems, and is operated by a decentralised authority</a:t>
            </a:r>
            <a:endParaRPr/>
          </a:p>
          <a:p>
            <a:pPr indent="0" lvl="0" marL="457200" rtl="0" algn="l">
              <a:spcBef>
                <a:spcPts val="1600"/>
              </a:spcBef>
              <a:spcAft>
                <a:spcPts val="1600"/>
              </a:spcAft>
              <a:buNone/>
            </a:pPr>
            <a:r>
              <a:t/>
            </a:r>
            <a:endParaRPr sz="1400"/>
          </a:p>
        </p:txBody>
      </p:sp>
      <p:pic>
        <p:nvPicPr>
          <p:cNvPr id="157" name="Google Shape;157;p17"/>
          <p:cNvPicPr preferRelativeResize="0"/>
          <p:nvPr/>
        </p:nvPicPr>
        <p:blipFill>
          <a:blip r:embed="rId3">
            <a:alphaModFix/>
          </a:blip>
          <a:stretch>
            <a:fillRect/>
          </a:stretch>
        </p:blipFill>
        <p:spPr>
          <a:xfrm>
            <a:off x="4440775" y="3013925"/>
            <a:ext cx="4314274" cy="1885350"/>
          </a:xfrm>
          <a:prstGeom prst="rect">
            <a:avLst/>
          </a:prstGeom>
          <a:noFill/>
          <a:ln>
            <a:noFill/>
          </a:ln>
        </p:spPr>
      </p:pic>
      <p:pic>
        <p:nvPicPr>
          <p:cNvPr descr="Bitcoin - Open source P2P money" id="158" name="Google Shape;158;p17"/>
          <p:cNvPicPr preferRelativeResize="0"/>
          <p:nvPr/>
        </p:nvPicPr>
        <p:blipFill>
          <a:blip r:embed="rId4">
            <a:alphaModFix/>
          </a:blip>
          <a:stretch>
            <a:fillRect/>
          </a:stretch>
        </p:blipFill>
        <p:spPr>
          <a:xfrm>
            <a:off x="6981725" y="276225"/>
            <a:ext cx="1885350" cy="188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cryptocurrency?</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Digital form of currency meant to be a medium of exchange </a:t>
            </a:r>
            <a:endParaRPr/>
          </a:p>
          <a:p>
            <a:pPr indent="-311150" lvl="0" marL="457200" rtl="0" algn="l">
              <a:spcBef>
                <a:spcPts val="0"/>
              </a:spcBef>
              <a:spcAft>
                <a:spcPts val="0"/>
              </a:spcAft>
              <a:buSzPts val="1300"/>
              <a:buChar char="-"/>
            </a:pPr>
            <a:r>
              <a:rPr lang="en-GB"/>
              <a:t>Completely decentralised from governments and central clearing authorities</a:t>
            </a:r>
            <a:endParaRPr/>
          </a:p>
          <a:p>
            <a:pPr indent="-311150" lvl="0" marL="457200" rtl="0" algn="l">
              <a:spcBef>
                <a:spcPts val="0"/>
              </a:spcBef>
              <a:spcAft>
                <a:spcPts val="0"/>
              </a:spcAft>
              <a:buSzPts val="1300"/>
              <a:buChar char="-"/>
            </a:pPr>
            <a:r>
              <a:rPr lang="en-GB"/>
              <a:t>Uses cryptography to operate by preventing third parties from being involved in the transaction</a:t>
            </a:r>
            <a:endParaRPr/>
          </a:p>
          <a:p>
            <a:pPr indent="-311150" lvl="1" marL="914400" rtl="0" algn="l">
              <a:spcBef>
                <a:spcPts val="0"/>
              </a:spcBef>
              <a:spcAft>
                <a:spcPts val="0"/>
              </a:spcAft>
              <a:buSzPts val="1300"/>
              <a:buChar char="-"/>
            </a:pPr>
            <a:r>
              <a:rPr lang="en-GB"/>
              <a:t>Requires a computer algorithm, a public key (Identity shared with other people), and a private key (User’s unique signature)</a:t>
            </a:r>
            <a:endParaRPr/>
          </a:p>
          <a:p>
            <a:pPr indent="-311150" lvl="1" marL="914400" rtl="0" algn="l">
              <a:spcBef>
                <a:spcPts val="0"/>
              </a:spcBef>
              <a:spcAft>
                <a:spcPts val="0"/>
              </a:spcAft>
              <a:buSzPts val="1300"/>
              <a:buChar char="-"/>
            </a:pPr>
            <a:r>
              <a:rPr lang="en-GB"/>
              <a:t>Transaction steps</a:t>
            </a:r>
            <a:r>
              <a:rPr lang="en-GB"/>
              <a:t>:</a:t>
            </a:r>
            <a:endParaRPr/>
          </a:p>
          <a:p>
            <a:pPr indent="-311150" lvl="2" marL="1371600" rtl="0" algn="l">
              <a:spcBef>
                <a:spcPts val="0"/>
              </a:spcBef>
              <a:spcAft>
                <a:spcPts val="0"/>
              </a:spcAft>
              <a:buSzPts val="1300"/>
              <a:buChar char="-"/>
            </a:pPr>
            <a:r>
              <a:rPr lang="en-GB"/>
              <a:t>Transaction details (e.g. Time, amount, participants) go through the algorithm with the user’s private key</a:t>
            </a:r>
            <a:endParaRPr/>
          </a:p>
          <a:p>
            <a:pPr indent="-311150" lvl="2" marL="1371600" rtl="0" algn="l">
              <a:spcBef>
                <a:spcPts val="0"/>
              </a:spcBef>
              <a:spcAft>
                <a:spcPts val="0"/>
              </a:spcAft>
              <a:buSzPts val="1300"/>
              <a:buChar char="-"/>
            </a:pPr>
            <a:r>
              <a:rPr lang="en-GB"/>
              <a:t>Digitally signed output is produced and distributed across the system with the sender’s public key</a:t>
            </a:r>
            <a:endParaRPr/>
          </a:p>
          <a:p>
            <a:pPr indent="-311150" lvl="2" marL="1371600" rtl="0" algn="l">
              <a:spcBef>
                <a:spcPts val="0"/>
              </a:spcBef>
              <a:spcAft>
                <a:spcPts val="0"/>
              </a:spcAft>
              <a:buSzPts val="1300"/>
              <a:buChar char="-"/>
            </a:pPr>
            <a:r>
              <a:rPr lang="en-GB"/>
              <a:t>Transaction is verified, added to a block in the Blockchain and given a hash (Unique identifier)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Blockchain</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Blockchain: Public d</a:t>
            </a:r>
            <a:r>
              <a:rPr lang="en-GB"/>
              <a:t>ecentralised collection of all </a:t>
            </a:r>
            <a:r>
              <a:rPr lang="en-GB"/>
              <a:t>financial (cryptocurrency) </a:t>
            </a:r>
            <a:r>
              <a:rPr lang="en-GB"/>
              <a:t>transactions across a </a:t>
            </a:r>
            <a:r>
              <a:rPr lang="en-GB"/>
              <a:t>peer-to-peer</a:t>
            </a:r>
            <a:r>
              <a:rPr lang="en-GB"/>
              <a:t> computer network, allowing transactions to occur without requiring a central clearing authority (e.g. Shanghai Clearing House) </a:t>
            </a:r>
            <a:endParaRPr/>
          </a:p>
          <a:p>
            <a:pPr indent="-311150" lvl="0" marL="457200" rtl="0" algn="l">
              <a:spcBef>
                <a:spcPts val="0"/>
              </a:spcBef>
              <a:spcAft>
                <a:spcPts val="0"/>
              </a:spcAft>
              <a:buSzPts val="1300"/>
              <a:buChar char="-"/>
            </a:pPr>
            <a:r>
              <a:rPr lang="en-GB"/>
              <a:t>Used for fund transfers, trades, and storing cryptocurrencies</a:t>
            </a:r>
            <a:endParaRPr/>
          </a:p>
          <a:p>
            <a:pPr indent="-311150" lvl="0" marL="457200" rtl="0" algn="l">
              <a:spcBef>
                <a:spcPts val="0"/>
              </a:spcBef>
              <a:spcAft>
                <a:spcPts val="0"/>
              </a:spcAft>
              <a:buSzPts val="1300"/>
              <a:buChar char="-"/>
            </a:pPr>
            <a:r>
              <a:rPr lang="en-GB"/>
              <a:t>Ensures legitimacy of transactions due to how minor changes can </a:t>
            </a:r>
            <a:r>
              <a:rPr lang="en-GB"/>
              <a:t>create</a:t>
            </a:r>
            <a:r>
              <a:rPr lang="en-GB"/>
              <a:t> completely new hashes</a:t>
            </a:r>
            <a:endParaRPr/>
          </a:p>
        </p:txBody>
      </p:sp>
      <p:pic>
        <p:nvPicPr>
          <p:cNvPr descr="Blockchain: Everything You Need to Know" id="171" name="Google Shape;171;p19"/>
          <p:cNvPicPr preferRelativeResize="0"/>
          <p:nvPr/>
        </p:nvPicPr>
        <p:blipFill>
          <a:blip r:embed="rId3">
            <a:alphaModFix/>
          </a:blip>
          <a:stretch>
            <a:fillRect/>
          </a:stretch>
        </p:blipFill>
        <p:spPr>
          <a:xfrm>
            <a:off x="295275" y="3293675"/>
            <a:ext cx="2819400" cy="1628775"/>
          </a:xfrm>
          <a:prstGeom prst="rect">
            <a:avLst/>
          </a:prstGeom>
          <a:noFill/>
          <a:ln>
            <a:noFill/>
          </a:ln>
        </p:spPr>
      </p:pic>
      <p:pic>
        <p:nvPicPr>
          <p:cNvPr id="172" name="Google Shape;172;p19"/>
          <p:cNvPicPr preferRelativeResize="0"/>
          <p:nvPr/>
        </p:nvPicPr>
        <p:blipFill>
          <a:blip r:embed="rId4">
            <a:alphaModFix/>
          </a:blip>
          <a:stretch>
            <a:fillRect/>
          </a:stretch>
        </p:blipFill>
        <p:spPr>
          <a:xfrm>
            <a:off x="5979750" y="243518"/>
            <a:ext cx="2819401" cy="17472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Methods of obtaining Bitcoins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Buying them on an exchange platform</a:t>
            </a:r>
            <a:endParaRPr/>
          </a:p>
          <a:p>
            <a:pPr indent="-311150" lvl="0" marL="457200" rtl="0" algn="l">
              <a:spcBef>
                <a:spcPts val="0"/>
              </a:spcBef>
              <a:spcAft>
                <a:spcPts val="0"/>
              </a:spcAft>
              <a:buSzPts val="1300"/>
              <a:buChar char="-"/>
            </a:pPr>
            <a:r>
              <a:rPr lang="en-GB"/>
              <a:t>Exchange for goods and services</a:t>
            </a:r>
            <a:endParaRPr/>
          </a:p>
          <a:p>
            <a:pPr indent="-311150" lvl="0" marL="457200" rtl="0" algn="l">
              <a:spcBef>
                <a:spcPts val="0"/>
              </a:spcBef>
              <a:spcAft>
                <a:spcPts val="0"/>
              </a:spcAft>
              <a:buSzPts val="1300"/>
              <a:buChar char="-"/>
            </a:pPr>
            <a:r>
              <a:rPr lang="en-GB"/>
              <a:t>Mining</a:t>
            </a:r>
            <a:endParaRPr/>
          </a:p>
          <a:p>
            <a:pPr indent="-311150" lvl="1" marL="914400" rtl="0" algn="l">
              <a:spcBef>
                <a:spcPts val="0"/>
              </a:spcBef>
              <a:spcAft>
                <a:spcPts val="0"/>
              </a:spcAft>
              <a:buSzPts val="1300"/>
              <a:buChar char="-"/>
            </a:pPr>
            <a:r>
              <a:rPr lang="en-GB"/>
              <a:t>Process of adding Bitcoin transaction records (Bitcoins) to the Blockchain</a:t>
            </a:r>
            <a:endParaRPr/>
          </a:p>
          <a:p>
            <a:pPr indent="-311150" lvl="1" marL="914400" rtl="0" algn="l">
              <a:spcBef>
                <a:spcPts val="0"/>
              </a:spcBef>
              <a:spcAft>
                <a:spcPts val="0"/>
              </a:spcAft>
              <a:buSzPts val="1300"/>
              <a:buChar char="-"/>
            </a:pPr>
            <a:r>
              <a:rPr lang="en-GB"/>
              <a:t>Requires solving computationally difficult math puzzles on the network using powerful computers to discover new Bitcoins, then have the transaction information verified by the miners</a:t>
            </a:r>
            <a:endParaRPr/>
          </a:p>
          <a:p>
            <a:pPr indent="-311150" lvl="1" marL="914400" rtl="0" algn="l">
              <a:spcBef>
                <a:spcPts val="0"/>
              </a:spcBef>
              <a:spcAft>
                <a:spcPts val="0"/>
              </a:spcAft>
              <a:buSzPts val="1300"/>
              <a:buChar char="-"/>
            </a:pPr>
            <a:r>
              <a:rPr lang="en-GB"/>
              <a:t>Bitcoin miners gain Bitcoins in exchange for mining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r>
              <a:rPr lang="en-GB"/>
              <a:t>ryptocurrency Pros and Cons</a:t>
            </a:r>
            <a:endParaRPr/>
          </a:p>
        </p:txBody>
      </p:sp>
      <p:graphicFrame>
        <p:nvGraphicFramePr>
          <p:cNvPr id="184" name="Google Shape;184;p21"/>
          <p:cNvGraphicFramePr/>
          <p:nvPr/>
        </p:nvGraphicFramePr>
        <p:xfrm>
          <a:off x="952500" y="1800200"/>
          <a:ext cx="3000000" cy="3000000"/>
        </p:xfrm>
        <a:graphic>
          <a:graphicData uri="http://schemas.openxmlformats.org/drawingml/2006/table">
            <a:tbl>
              <a:tblPr>
                <a:noFill/>
                <a:tableStyleId>{708A5216-F4A8-4DDA-BEFB-06D2595D9707}</a:tableStyleId>
              </a:tblPr>
              <a:tblGrid>
                <a:gridCol w="3619500"/>
                <a:gridCol w="3619500"/>
              </a:tblGrid>
              <a:tr h="381000">
                <a:tc>
                  <a:txBody>
                    <a:bodyPr/>
                    <a:lstStyle/>
                    <a:p>
                      <a:pPr indent="0" lvl="0" marL="0" rtl="0" algn="l">
                        <a:spcBef>
                          <a:spcPts val="0"/>
                        </a:spcBef>
                        <a:spcAft>
                          <a:spcPts val="0"/>
                        </a:spcAft>
                        <a:buNone/>
                      </a:pPr>
                      <a:r>
                        <a:rPr lang="en-GB" sz="1300">
                          <a:latin typeface="Calibri"/>
                          <a:ea typeface="Calibri"/>
                          <a:cs typeface="Calibri"/>
                          <a:sym typeface="Calibri"/>
                        </a:rPr>
                        <a:t>Positives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300">
                          <a:latin typeface="Calibri"/>
                          <a:ea typeface="Calibri"/>
                          <a:cs typeface="Calibri"/>
                          <a:sym typeface="Calibri"/>
                        </a:rPr>
                        <a:t>Negatives</a:t>
                      </a:r>
                      <a:endParaRPr sz="1300">
                        <a:latin typeface="Calibri"/>
                        <a:ea typeface="Calibri"/>
                        <a:cs typeface="Calibri"/>
                        <a:sym typeface="Calibri"/>
                      </a:endParaRPr>
                    </a:p>
                  </a:txBody>
                  <a:tcPr marT="91425" marB="91425" marR="91425" marL="91425"/>
                </a:tc>
              </a:tr>
              <a:tr h="381000">
                <a:tc>
                  <a:txBody>
                    <a:bodyPr/>
                    <a:lstStyle/>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Portability and speed (Minimal transaction cost, transaction complete in minutes)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Inflation resistance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Transparency (More reliable)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Reduced risk from complications in central authority (e.g. Hacking, technical failure, limit of funds)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Alternative to physical currencies</a:t>
                      </a:r>
                      <a:endParaRPr sz="1300">
                        <a:latin typeface="Calibri"/>
                        <a:ea typeface="Calibri"/>
                        <a:cs typeface="Calibri"/>
                        <a:sym typeface="Calibri"/>
                      </a:endParaRPr>
                    </a:p>
                  </a:txBody>
                  <a:tcPr marT="91425" marB="91425" marR="91425" marL="91425"/>
                </a:tc>
                <a:tc>
                  <a:txBody>
                    <a:bodyPr/>
                    <a:lstStyle/>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Use in illegal activities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No protection from problems that central authorities would provide (e.g. Security breach, taxation)</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Vulnerabilities of lying infrastructure (e.g. Hacking, technical failure, malware)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Exchange rate volatility (Can change significantly within a day)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Limit of total amount available</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