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Lst>
  <p:sldSz cy="5143500" cx="9144000"/>
  <p:notesSz cx="6858000" cy="9144000"/>
  <p:embeddedFontLst>
    <p:embeddedFont>
      <p:font typeface="Nunito"/>
      <p:regular r:id="rId8"/>
      <p:bold r:id="rId9"/>
      <p:italic r:id="rId10"/>
      <p:boldItalic r:id="rId11"/>
    </p:embeddedFont>
    <p:embeddedFont>
      <p:font typeface="Maven Pro"/>
      <p:regular r:id="rId12"/>
      <p:bold r:id="rId1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Nunito-boldItalic.fntdata"/><Relationship Id="rId10" Type="http://schemas.openxmlformats.org/officeDocument/2006/relationships/font" Target="fonts/Nunito-italic.fntdata"/><Relationship Id="rId13" Type="http://schemas.openxmlformats.org/officeDocument/2006/relationships/font" Target="fonts/MavenPro-bold.fntdata"/><Relationship Id="rId12" Type="http://schemas.openxmlformats.org/officeDocument/2006/relationships/font" Target="fonts/MavenPr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Nunito-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font" Target="fonts/Nuni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353564981ef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353564981ef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353564981ef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353564981ef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t>British Airways Data Science</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Tsun Li Nicholas Tam</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Insights</a:t>
            </a:r>
            <a:endParaRPr/>
          </a:p>
        </p:txBody>
      </p:sp>
      <p:sp>
        <p:nvSpPr>
          <p:cNvPr id="284" name="Google Shape;284;p14"/>
          <p:cNvSpPr txBox="1"/>
          <p:nvPr>
            <p:ph idx="1" type="body"/>
          </p:nvPr>
        </p:nvSpPr>
        <p:spPr>
          <a:xfrm>
            <a:off x="311700" y="2351775"/>
            <a:ext cx="4314900" cy="22173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Char char="-"/>
            </a:pPr>
            <a:r>
              <a:rPr lang="en-GB" sz="1200"/>
              <a:t>In general, there are greater proportions of people with more extreme values of compound sentiment than of those with compound sentiment of 0.</a:t>
            </a:r>
            <a:endParaRPr sz="1200"/>
          </a:p>
          <a:p>
            <a:pPr indent="-304800" lvl="0" marL="457200" rtl="0" algn="l">
              <a:spcBef>
                <a:spcPts val="0"/>
              </a:spcBef>
              <a:spcAft>
                <a:spcPts val="0"/>
              </a:spcAft>
              <a:buSzPts val="1200"/>
              <a:buChar char="-"/>
            </a:pPr>
            <a:r>
              <a:rPr lang="en-GB" sz="1200"/>
              <a:t>Both charts demonstrate that between people with verified trips and those without, those with verified trips have slightly more extreme sentiments, but otherwise the distributions of compound sentiment are relatively similar.</a:t>
            </a:r>
            <a:endParaRPr sz="1200"/>
          </a:p>
        </p:txBody>
      </p:sp>
      <p:pic>
        <p:nvPicPr>
          <p:cNvPr id="285" name="Google Shape;285;p14" title="visualization (4).png"/>
          <p:cNvPicPr preferRelativeResize="0"/>
          <p:nvPr/>
        </p:nvPicPr>
        <p:blipFill>
          <a:blip r:embed="rId3">
            <a:alphaModFix/>
          </a:blip>
          <a:stretch>
            <a:fillRect/>
          </a:stretch>
        </p:blipFill>
        <p:spPr>
          <a:xfrm>
            <a:off x="311688" y="1266325"/>
            <a:ext cx="4314825" cy="971550"/>
          </a:xfrm>
          <a:prstGeom prst="rect">
            <a:avLst/>
          </a:prstGeom>
          <a:noFill/>
          <a:ln>
            <a:noFill/>
          </a:ln>
        </p:spPr>
      </p:pic>
      <p:pic>
        <p:nvPicPr>
          <p:cNvPr id="286" name="Google Shape;286;p14" title="visualization (5).png"/>
          <p:cNvPicPr preferRelativeResize="0"/>
          <p:nvPr/>
        </p:nvPicPr>
        <p:blipFill>
          <a:blip r:embed="rId4">
            <a:alphaModFix/>
          </a:blip>
          <a:stretch>
            <a:fillRect/>
          </a:stretch>
        </p:blipFill>
        <p:spPr>
          <a:xfrm>
            <a:off x="4626525" y="1266325"/>
            <a:ext cx="4205774" cy="241676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