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
      <p:font typeface="Roboto Medium"/>
      <p:regular r:id="rId22"/>
      <p:bold r:id="rId23"/>
      <p:italic r:id="rId24"/>
      <p:boldItalic r:id="rId25"/>
    </p:embeddedFont>
    <p:embeddedFont>
      <p:font typeface="Roboto Ligh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fipp6DTQOM0Ol3tXGRfiJyupu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RobotoMedium-regular.fntdata"/><Relationship Id="rId21" Type="http://schemas.openxmlformats.org/officeDocument/2006/relationships/font" Target="fonts/Roboto-boldItalic.fntdata"/><Relationship Id="rId24" Type="http://schemas.openxmlformats.org/officeDocument/2006/relationships/font" Target="fonts/RobotoMedium-italic.fntdata"/><Relationship Id="rId23" Type="http://schemas.openxmlformats.org/officeDocument/2006/relationships/font" Target="fonts/Roboto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Light-regular.fntdata"/><Relationship Id="rId25" Type="http://schemas.openxmlformats.org/officeDocument/2006/relationships/font" Target="fonts/RobotoMedium-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Italic.fntdata"/><Relationship Id="rId7" Type="http://schemas.openxmlformats.org/officeDocument/2006/relationships/slide" Target="slides/slide3.xml"/><Relationship Id="rId8" Type="http://schemas.openxmlformats.org/officeDocument/2006/relationships/slide" Target="slides/slide4.xml"/><Relationship Id="rId3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Zq1QDAkoRzU" TargetMode="External"/><Relationship Id="rId3" Type="http://schemas.openxmlformats.org/officeDocument/2006/relationships/hyperlink" Target="about:blank"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48e6d89eb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548e6d89eb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48e6d89e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48e6d89e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548e6d89e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To view Privacy video explaining how important data privacy is to Quantium, please click here: </a:t>
            </a:r>
            <a:r>
              <a:rPr lang="en-AU" sz="1200" u="sng">
                <a:solidFill>
                  <a:srgbClr val="000005"/>
                </a:solidFill>
                <a:latin typeface="Roboto Light"/>
                <a:ea typeface="Roboto Light"/>
                <a:cs typeface="Roboto Light"/>
                <a:sym typeface="Roboto Light"/>
                <a:hlinkClick r:id="rId2">
                  <a:extLst>
                    <a:ext uri="{A12FA001-AC4F-418D-AE19-62706E023703}">
                      <ahyp:hlinkClr val="tx"/>
                    </a:ext>
                  </a:extLst>
                </a:hlinkClick>
              </a:rPr>
              <a:t>https://www.youtube.com/watch?v=Zq1QDAkoRzU</a:t>
            </a:r>
            <a:endParaRPr sz="1200">
              <a:solidFill>
                <a:srgbClr val="000005"/>
              </a:solidFill>
              <a:latin typeface="Roboto Light"/>
              <a:ea typeface="Roboto Light"/>
              <a:cs typeface="Roboto Light"/>
              <a:sym typeface="Roboto Light"/>
            </a:endParaRPr>
          </a:p>
          <a:p>
            <a:pPr indent="0" lvl="0" marL="0" marR="0" rtl="0" algn="l">
              <a:lnSpc>
                <a:spcPct val="100000"/>
              </a:lnSpc>
              <a:spcBef>
                <a:spcPts val="0"/>
              </a:spcBef>
              <a:spcAft>
                <a:spcPts val="0"/>
              </a:spcAft>
              <a:buClr>
                <a:srgbClr val="000005"/>
              </a:buClr>
              <a:buSzPts val="1200"/>
              <a:buFont typeface="Roboto Light"/>
              <a:buNone/>
            </a:pPr>
            <a:r>
              <a:rPr lang="en-AU" sz="1200">
                <a:solidFill>
                  <a:srgbClr val="000005"/>
                </a:solidFill>
                <a:latin typeface="Roboto Light"/>
                <a:ea typeface="Roboto Light"/>
                <a:cs typeface="Roboto Light"/>
                <a:sym typeface="Roboto Light"/>
              </a:rPr>
              <a:t>or here </a:t>
            </a:r>
            <a:r>
              <a:rPr lang="en-AU" sz="1200" u="sng">
                <a:solidFill>
                  <a:srgbClr val="000005"/>
                </a:solidFill>
                <a:latin typeface="Roboto Light"/>
                <a:ea typeface="Roboto Light"/>
                <a:cs typeface="Roboto Light"/>
                <a:sym typeface="Roboto Light"/>
                <a:hlinkClick r:id="rId3">
                  <a:extLst>
                    <a:ext uri="{A12FA001-AC4F-418D-AE19-62706E023703}">
                      <ahyp:hlinkClr val="tx"/>
                    </a:ext>
                  </a:extLst>
                </a:hlinkClick>
              </a:rPr>
              <a:t>Q:\Company Reference\Brand &amp; Design\Brand videos\Q Privacy.mp4</a:t>
            </a:r>
            <a:endParaRPr sz="1200">
              <a:solidFill>
                <a:srgbClr val="000005"/>
              </a:solidFill>
              <a:latin typeface="Roboto Light"/>
              <a:ea typeface="Roboto Light"/>
              <a:cs typeface="Roboto Light"/>
              <a:sym typeface="Roboto Light"/>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At Quantium, we believe that data is the behavioural footprint of humanity and that it has to be treated with the utmost care and responsibility.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Histories, attitudes, indeed lives are stored within it in ways that aren’t always apparent – and that’s what makes its potential so powerful.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To work with it responsibly, sensitively, we set ourselves the highest data privacy protection and governance standards.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have spent 17 years perfecting privacy-by-design and secure-by-design principles. Central to this is not holding any personally identifiable information about people –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neither receive it, and put the necessary protections in place to be unable to decipher it. </a:t>
            </a:r>
            <a:endParaRPr/>
          </a:p>
          <a:p>
            <a:pPr indent="0" lvl="0" marL="0" rtl="0" algn="l">
              <a:spcBef>
                <a:spcPts val="0"/>
              </a:spcBef>
              <a:spcAft>
                <a:spcPts val="0"/>
              </a:spcAft>
              <a:buNone/>
            </a:pPr>
            <a:r>
              <a:t/>
            </a:r>
            <a:endParaRPr i="0" sz="1200">
              <a:solidFill>
                <a:schemeClr val="dk1"/>
              </a:solidFill>
              <a:latin typeface="Calibri"/>
              <a:ea typeface="Calibri"/>
              <a:cs typeface="Calibri"/>
              <a:sym typeface="Calibri"/>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Every aspect of handling data is safeguarded: from its de-identification, to its encryption – data security is paramount and of the highest grade.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We pride ourselves on gaining the trust of iconic organisations around the world through years of securely working with their data, </a:t>
            </a:r>
            <a:endParaRPr/>
          </a:p>
          <a:p>
            <a:pPr indent="0" lvl="0" marL="0" rtl="0" algn="l">
              <a:spcBef>
                <a:spcPts val="0"/>
              </a:spcBef>
              <a:spcAft>
                <a:spcPts val="0"/>
              </a:spcAft>
              <a:buNone/>
            </a:pPr>
            <a:r>
              <a:rPr i="0" lang="en-AU" sz="1200">
                <a:solidFill>
                  <a:schemeClr val="dk1"/>
                </a:solidFill>
                <a:latin typeface="Calibri"/>
                <a:ea typeface="Calibri"/>
                <a:cs typeface="Calibri"/>
                <a:sym typeface="Calibri"/>
              </a:rPr>
              <a:t>and in turn the trust that builds with their stakeholders.</a:t>
            </a:r>
            <a:endParaRPr/>
          </a:p>
          <a:p>
            <a:pPr indent="0" lvl="0" marL="0" rtl="0" algn="l">
              <a:spcBef>
                <a:spcPts val="0"/>
              </a:spcBef>
              <a:spcAft>
                <a:spcPts val="0"/>
              </a:spcAft>
              <a:buNone/>
            </a:pPr>
            <a:r>
              <a:t/>
            </a:r>
            <a:endParaRPr i="0"/>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Roboto Light"/>
              <a:buNone/>
            </a:pPr>
            <a:fld id="{00000000-1234-1234-1234-123412341234}" type="slidenum">
              <a:rPr b="0" i="0" lang="en-AU" sz="1200" u="none" cap="none" strike="noStrike">
                <a:solidFill>
                  <a:srgbClr val="000000"/>
                </a:solidFill>
                <a:latin typeface="Roboto Light"/>
                <a:ea typeface="Roboto Light"/>
                <a:cs typeface="Roboto Light"/>
                <a:sym typeface="Roboto Light"/>
              </a:rPr>
              <a:t>‹#›</a:t>
            </a:fld>
            <a:endParaRPr b="0" i="0" sz="1200" u="none" cap="none" strike="noStrike">
              <a:solidFill>
                <a:srgbClr val="000000"/>
              </a:solidFill>
              <a:latin typeface="Roboto Light"/>
              <a:ea typeface="Roboto Light"/>
              <a:cs typeface="Roboto Light"/>
              <a:sym typeface="Roboto 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each">
  <p:cSld name="Title beach">
    <p:spTree>
      <p:nvGrpSpPr>
        <p:cNvPr id="31" name="Shape 31"/>
        <p:cNvGrpSpPr/>
        <p:nvPr/>
      </p:nvGrpSpPr>
      <p:grpSpPr>
        <a:xfrm>
          <a:off x="0" y="0"/>
          <a:ext cx="0" cy="0"/>
          <a:chOff x="0" y="0"/>
          <a:chExt cx="0" cy="0"/>
        </a:xfrm>
      </p:grpSpPr>
      <p:sp>
        <p:nvSpPr>
          <p:cNvPr id="32" name="Google Shape;32;p13"/>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lvl1pPr lvl="0" marR="0" rtl="0" algn="l">
              <a:lnSpc>
                <a:spcPct val="100000"/>
              </a:lnSpc>
              <a:spcBef>
                <a:spcPts val="0"/>
              </a:spcBef>
              <a:spcAft>
                <a:spcPts val="0"/>
              </a:spcAft>
              <a:buClr>
                <a:srgbClr val="000005"/>
              </a:buClr>
              <a:buSzPts val="2700"/>
              <a:buFont typeface="Roboto Medium"/>
              <a:buNone/>
              <a:defRPr b="0" i="0" sz="2700" u="none" cap="none" strike="noStrike">
                <a:solidFill>
                  <a:srgbClr val="000005"/>
                </a:solidFill>
                <a:latin typeface="Roboto Medium"/>
                <a:ea typeface="Roboto Medium"/>
                <a:cs typeface="Roboto Medium"/>
                <a:sym typeface="Roboto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13"/>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lvl1pPr lvl="0" marR="0" rtl="0" algn="l">
              <a:lnSpc>
                <a:spcPct val="100000"/>
              </a:lnSpc>
              <a:spcBef>
                <a:spcPts val="1000"/>
              </a:spcBef>
              <a:spcAft>
                <a:spcPts val="0"/>
              </a:spcAft>
              <a:buClr>
                <a:srgbClr val="000005"/>
              </a:buClr>
              <a:buSzPts val="1800"/>
              <a:buFont typeface="Arial"/>
              <a:buNone/>
              <a:defRPr b="0" i="0" sz="1800" u="none" cap="none" strike="noStrike">
                <a:solidFill>
                  <a:srgbClr val="000005"/>
                </a:solidFill>
                <a:latin typeface="Roboto Light"/>
                <a:ea typeface="Roboto Light"/>
                <a:cs typeface="Roboto Light"/>
                <a:sym typeface="Roboto Light"/>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Roboto"/>
                <a:ea typeface="Roboto"/>
                <a:cs typeface="Roboto"/>
                <a:sym typeface="Roboto"/>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Roboto"/>
                <a:ea typeface="Roboto"/>
                <a:cs typeface="Roboto"/>
                <a:sym typeface="Roboto"/>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a:ea typeface="Roboto"/>
                <a:cs typeface="Roboto"/>
                <a:sym typeface="Roboto"/>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Roboto Light"/>
                <a:ea typeface="Roboto Light"/>
                <a:cs typeface="Roboto Light"/>
                <a:sym typeface="Roboto Light"/>
              </a:defRPr>
            </a:lvl9pPr>
          </a:lstStyle>
          <a:p/>
        </p:txBody>
      </p:sp>
      <p:sp>
        <p:nvSpPr>
          <p:cNvPr id="34" name="Google Shape;34;p13"/>
          <p:cNvSpPr/>
          <p:nvPr/>
        </p:nvSpPr>
        <p:spPr>
          <a:xfrm>
            <a:off x="169682" y="6202837"/>
            <a:ext cx="377072" cy="377072"/>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35" name="Google Shape;35;p13"/>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Light"/>
                <a:ea typeface="Roboto Light"/>
                <a:cs typeface="Roboto Light"/>
                <a:sym typeface="Roboto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6" name="Google Shape;36;p13"/>
          <p:cNvSpPr txBox="1"/>
          <p:nvPr>
            <p:ph idx="3" type="body"/>
          </p:nvPr>
        </p:nvSpPr>
        <p:spPr>
          <a:xfrm>
            <a:off x="1212851" y="458789"/>
            <a:ext cx="2128838" cy="244475"/>
          </a:xfrm>
          <a:prstGeom prst="rect">
            <a:avLst/>
          </a:prstGeom>
          <a:noFill/>
          <a:ln>
            <a:noFill/>
          </a:ln>
        </p:spPr>
        <p:txBody>
          <a:bodyPr anchorCtr="0" anchor="t" bIns="45700" lIns="0" spcFirstLastPara="1" rIns="91425" wrap="square" tIns="45700">
            <a:noAutofit/>
          </a:bodyPr>
          <a:lstStyle>
            <a:lvl1pPr indent="-228600" lvl="0" marL="457200" marR="0" rtl="0" algn="l">
              <a:lnSpc>
                <a:spcPct val="90000"/>
              </a:lnSpc>
              <a:spcBef>
                <a:spcPts val="1000"/>
              </a:spcBef>
              <a:spcAft>
                <a:spcPts val="0"/>
              </a:spcAft>
              <a:buClr>
                <a:srgbClr val="000005"/>
              </a:buClr>
              <a:buSzPts val="1000"/>
              <a:buFont typeface="Arial"/>
              <a:buNone/>
              <a:defRPr b="0" i="0" sz="1000" u="none" cap="none" strike="noStrike">
                <a:solidFill>
                  <a:srgbClr val="000005"/>
                </a:solidFill>
                <a:latin typeface="Roboto Medium"/>
                <a:ea typeface="Roboto Medium"/>
                <a:cs typeface="Roboto Medium"/>
                <a:sym typeface="Roboto Medium"/>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
        <p:nvSpPr>
          <p:cNvPr id="37" name="Google Shape;37;p13"/>
          <p:cNvSpPr/>
          <p:nvPr/>
        </p:nvSpPr>
        <p:spPr>
          <a:xfrm>
            <a:off x="7580399" y="-1"/>
            <a:ext cx="4611600" cy="6858000"/>
          </a:xfrm>
          <a:prstGeom prst="rect">
            <a:avLst/>
          </a:prstGeom>
          <a:blipFill rotWithShape="1">
            <a:blip r:embed="rId2">
              <a:alphaModFix/>
            </a:blip>
            <a:stretch>
              <a:fillRect b="-15" l="0" r="0" t="-15"/>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000005"/>
              </a:solidFill>
              <a:latin typeface="Roboto Light"/>
              <a:ea typeface="Roboto Light"/>
              <a:cs typeface="Roboto Light"/>
              <a:sym typeface="Robo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C, privacy &amp; ISO">
  <p:cSld name="CIC, privacy &amp; ISO">
    <p:spTree>
      <p:nvGrpSpPr>
        <p:cNvPr id="38" name="Shape 38"/>
        <p:cNvGrpSpPr/>
        <p:nvPr/>
      </p:nvGrpSpPr>
      <p:grpSpPr>
        <a:xfrm>
          <a:off x="0" y="0"/>
          <a:ext cx="0" cy="0"/>
          <a:chOff x="0" y="0"/>
          <a:chExt cx="0" cy="0"/>
        </a:xfrm>
      </p:grpSpPr>
      <p:sp>
        <p:nvSpPr>
          <p:cNvPr id="39" name="Google Shape;39;p14"/>
          <p:cNvSpPr/>
          <p:nvPr/>
        </p:nvSpPr>
        <p:spPr>
          <a:xfrm>
            <a:off x="740569" y="1777835"/>
            <a:ext cx="11451428" cy="5080164"/>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0" name="Google Shape;40;p14"/>
          <p:cNvSpPr/>
          <p:nvPr/>
        </p:nvSpPr>
        <p:spPr>
          <a:xfrm>
            <a:off x="9004300" y="-2"/>
            <a:ext cx="3187698" cy="685800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1" name="Google Shape;41;p14"/>
          <p:cNvSpPr/>
          <p:nvPr/>
        </p:nvSpPr>
        <p:spPr>
          <a:xfrm>
            <a:off x="11677650" y="500063"/>
            <a:ext cx="1073150" cy="107315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42" name="Google Shape;42;p14"/>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43" name="Google Shape;43;p14"/>
          <p:cNvSpPr txBox="1"/>
          <p:nvPr/>
        </p:nvSpPr>
        <p:spPr>
          <a:xfrm>
            <a:off x="1196974" y="400204"/>
            <a:ext cx="7446169" cy="824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5"/>
              </a:buClr>
              <a:buSzPts val="2400"/>
              <a:buFont typeface="Arial"/>
              <a:buNone/>
            </a:pPr>
            <a:r>
              <a:rPr b="0" i="0" lang="en-AU" sz="2400" u="none" cap="none" strike="noStrike">
                <a:solidFill>
                  <a:srgbClr val="000005"/>
                </a:solidFill>
                <a:latin typeface="Roboto"/>
                <a:ea typeface="Roboto"/>
                <a:cs typeface="Roboto"/>
                <a:sym typeface="Roboto"/>
              </a:rPr>
              <a:t>Our 17 year history assures best practice in privacy, security and the ethical use of data</a:t>
            </a:r>
            <a:endParaRPr/>
          </a:p>
        </p:txBody>
      </p:sp>
      <p:sp>
        <p:nvSpPr>
          <p:cNvPr id="44" name="Google Shape;44;p14"/>
          <p:cNvSpPr txBox="1"/>
          <p:nvPr/>
        </p:nvSpPr>
        <p:spPr>
          <a:xfrm>
            <a:off x="9407615" y="2417885"/>
            <a:ext cx="2338907" cy="218049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Arial"/>
              <a:buNone/>
            </a:pPr>
            <a:r>
              <a:rPr b="0" i="0" lang="en-AU" sz="1800" u="none" cap="none" strike="noStrike">
                <a:solidFill>
                  <a:srgbClr val="FFFFFF"/>
                </a:solidFill>
                <a:latin typeface="Roboto Light"/>
                <a:ea typeface="Roboto Light"/>
                <a:cs typeface="Roboto Light"/>
                <a:sym typeface="Roboto Light"/>
              </a:rPr>
              <a:t>Quantium believes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in using data for progress, with great care and responsibility. As such please respect the commercial in confidence nature </a:t>
            </a:r>
            <a:br>
              <a:rPr b="0" i="0" lang="en-AU" sz="1800" u="none" cap="none" strike="noStrike">
                <a:solidFill>
                  <a:srgbClr val="FFFFFF"/>
                </a:solidFill>
                <a:latin typeface="Roboto Light"/>
                <a:ea typeface="Roboto Light"/>
                <a:cs typeface="Roboto Light"/>
                <a:sym typeface="Roboto Light"/>
              </a:rPr>
            </a:br>
            <a:r>
              <a:rPr b="0" i="0" lang="en-AU" sz="1800" u="none" cap="none" strike="noStrike">
                <a:solidFill>
                  <a:srgbClr val="FFFFFF"/>
                </a:solidFill>
                <a:latin typeface="Roboto Light"/>
                <a:ea typeface="Roboto Light"/>
                <a:cs typeface="Roboto Light"/>
                <a:sym typeface="Roboto Light"/>
              </a:rPr>
              <a:t>of this document.</a:t>
            </a:r>
            <a:endParaRPr/>
          </a:p>
        </p:txBody>
      </p:sp>
      <p:sp>
        <p:nvSpPr>
          <p:cNvPr id="45" name="Google Shape;45;p14"/>
          <p:cNvSpPr txBox="1"/>
          <p:nvPr/>
        </p:nvSpPr>
        <p:spPr>
          <a:xfrm>
            <a:off x="9407615" y="500063"/>
            <a:ext cx="2207023" cy="107315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b="0" i="0" lang="en-AU" sz="2400" u="none" cap="none" strike="noStrike">
                <a:solidFill>
                  <a:srgbClr val="FFFFFF"/>
                </a:solidFill>
                <a:latin typeface="Roboto"/>
                <a:ea typeface="Roboto"/>
                <a:cs typeface="Roboto"/>
                <a:sym typeface="Roboto"/>
              </a:rPr>
              <a:t>We all have a responsibility</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to use data</a:t>
            </a:r>
            <a:br>
              <a:rPr b="0" i="0" lang="en-AU" sz="2400" u="none" cap="none" strike="noStrike">
                <a:solidFill>
                  <a:srgbClr val="FFFFFF"/>
                </a:solidFill>
                <a:latin typeface="Roboto"/>
                <a:ea typeface="Roboto"/>
                <a:cs typeface="Roboto"/>
                <a:sym typeface="Roboto"/>
              </a:rPr>
            </a:br>
            <a:r>
              <a:rPr b="0" i="0" lang="en-AU" sz="2400" u="none" cap="none" strike="noStrike">
                <a:solidFill>
                  <a:srgbClr val="FFFFFF"/>
                </a:solidFill>
                <a:latin typeface="Roboto"/>
                <a:ea typeface="Roboto"/>
                <a:cs typeface="Roboto"/>
                <a:sym typeface="Roboto"/>
              </a:rPr>
              <a:t>for good</a:t>
            </a:r>
            <a:endParaRPr/>
          </a:p>
        </p:txBody>
      </p:sp>
      <p:sp>
        <p:nvSpPr>
          <p:cNvPr id="46" name="Google Shape;46;p14"/>
          <p:cNvSpPr/>
          <p:nvPr/>
        </p:nvSpPr>
        <p:spPr>
          <a:xfrm>
            <a:off x="1196975"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Privacy</a:t>
            </a:r>
            <a:endParaRPr/>
          </a:p>
        </p:txBody>
      </p:sp>
      <p:sp>
        <p:nvSpPr>
          <p:cNvPr id="47" name="Google Shape;47;p14"/>
          <p:cNvSpPr/>
          <p:nvPr/>
        </p:nvSpPr>
        <p:spPr>
          <a:xfrm>
            <a:off x="1196974" y="2254637"/>
            <a:ext cx="2311153" cy="1938992"/>
          </a:xfrm>
          <a:prstGeom prst="rect">
            <a:avLst/>
          </a:prstGeom>
          <a:noFill/>
          <a:ln>
            <a:noFill/>
          </a:ln>
        </p:spPr>
        <p:txBody>
          <a:bodyPr anchorCtr="0" anchor="t" bIns="45700" lIns="0" spcFirstLastPara="1" rIns="0"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have built our business based on privacy by design principles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the past 17 years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Quantium has strict protocols</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around the receipt and storage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of personal information</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information is de-identified using an irreversible tokenisation process with no ability to</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re-identify individuals.</a:t>
            </a:r>
            <a:endParaRPr/>
          </a:p>
        </p:txBody>
      </p:sp>
      <p:sp>
        <p:nvSpPr>
          <p:cNvPr id="48" name="Google Shape;48;p14"/>
          <p:cNvSpPr/>
          <p:nvPr/>
        </p:nvSpPr>
        <p:spPr>
          <a:xfrm>
            <a:off x="3957637"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Security</a:t>
            </a:r>
            <a:endParaRPr/>
          </a:p>
        </p:txBody>
      </p:sp>
      <p:sp>
        <p:nvSpPr>
          <p:cNvPr id="49" name="Google Shape;49;p14"/>
          <p:cNvSpPr/>
          <p:nvPr/>
        </p:nvSpPr>
        <p:spPr>
          <a:xfrm>
            <a:off x="3957637" y="2254637"/>
            <a:ext cx="2311153" cy="3524042"/>
          </a:xfrm>
          <a:prstGeom prst="rect">
            <a:avLst/>
          </a:prstGeom>
          <a:noFill/>
          <a:ln>
            <a:noFill/>
          </a:ln>
        </p:spPr>
        <p:txBody>
          <a:bodyPr anchorCtr="0" anchor="t" bIns="45700" lIns="0" spcFirstLastPara="1" rIns="91425" wrap="square" tIns="45700">
            <a:spAutoFit/>
          </a:bodyPr>
          <a:lstStyle/>
          <a:p>
            <a:pPr indent="-179997" lvl="0" marL="179997" marR="0" rtl="0" algn="l">
              <a:lnSpc>
                <a:spcPct val="100000"/>
              </a:lnSpc>
              <a:spcBef>
                <a:spcPts val="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are ISO27001 certified - internationally recognised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for our ability to uphold best practice standards across information security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We use ‘bank grade’ security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to store and process our data</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Comply with 200+ security requirements from NAB, Woolworths and other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data partners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partner data is held in separate restricted environments</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All access to partner data is limited to essential staff only</a:t>
            </a:r>
            <a:endParaRPr/>
          </a:p>
          <a:p>
            <a:pPr indent="-179997" lvl="0" marL="179997" marR="0" rtl="0" algn="l">
              <a:lnSpc>
                <a:spcPct val="100000"/>
              </a:lnSpc>
              <a:spcBef>
                <a:spcPts val="600"/>
              </a:spcBef>
              <a:spcAft>
                <a:spcPts val="0"/>
              </a:spcAft>
              <a:buClr>
                <a:srgbClr val="000005"/>
              </a:buClr>
              <a:buSzPts val="1100"/>
              <a:buFont typeface="Roboto Light"/>
              <a:buChar char="•"/>
            </a:pPr>
            <a:r>
              <a:rPr b="0" i="0" lang="en-AU" sz="1100" u="none" cap="none" strike="noStrike">
                <a:solidFill>
                  <a:srgbClr val="000005"/>
                </a:solidFill>
                <a:latin typeface="Roboto Light"/>
                <a:ea typeface="Roboto Light"/>
                <a:cs typeface="Roboto Light"/>
                <a:sym typeface="Roboto Light"/>
              </a:rPr>
              <a:t>Security environment and processes regularly audited </a:t>
            </a:r>
            <a:br>
              <a:rPr b="0" i="0" lang="en-AU" sz="1100" u="none" cap="none" strike="noStrike">
                <a:solidFill>
                  <a:srgbClr val="000005"/>
                </a:solidFill>
                <a:latin typeface="Roboto Light"/>
                <a:ea typeface="Roboto Light"/>
                <a:cs typeface="Roboto Light"/>
                <a:sym typeface="Roboto Light"/>
              </a:rPr>
            </a:br>
            <a:r>
              <a:rPr b="0" i="0" lang="en-AU" sz="1100" u="none" cap="none" strike="noStrike">
                <a:solidFill>
                  <a:srgbClr val="000005"/>
                </a:solidFill>
                <a:latin typeface="Roboto Light"/>
                <a:ea typeface="Roboto Light"/>
                <a:cs typeface="Roboto Light"/>
                <a:sym typeface="Roboto Light"/>
              </a:rPr>
              <a:t>by our data partners.</a:t>
            </a:r>
            <a:endParaRPr b="0" i="0" sz="1100" u="none" cap="none" strike="noStrike">
              <a:solidFill>
                <a:srgbClr val="000005"/>
              </a:solidFill>
              <a:latin typeface="Roboto Light"/>
              <a:ea typeface="Roboto Light"/>
              <a:cs typeface="Roboto Light"/>
              <a:sym typeface="Roboto Light"/>
            </a:endParaRPr>
          </a:p>
        </p:txBody>
      </p:sp>
      <p:sp>
        <p:nvSpPr>
          <p:cNvPr id="50" name="Google Shape;50;p14"/>
          <p:cNvSpPr/>
          <p:nvPr/>
        </p:nvSpPr>
        <p:spPr>
          <a:xfrm>
            <a:off x="6718300" y="1972575"/>
            <a:ext cx="2311153" cy="307777"/>
          </a:xfrm>
          <a:prstGeom prst="rect">
            <a:avLst/>
          </a:prstGeom>
          <a:noFill/>
          <a:ln>
            <a:noFill/>
          </a:ln>
        </p:spPr>
        <p:txBody>
          <a:bodyPr anchorCtr="0" anchor="ctr" bIns="45700" lIns="0" spcFirstLastPara="1" rIns="91425" wrap="square" tIns="45700">
            <a:spAutoFit/>
          </a:bodyPr>
          <a:lstStyle/>
          <a:p>
            <a:pPr indent="0" lvl="0" marL="0" marR="0" rtl="0" algn="l">
              <a:lnSpc>
                <a:spcPct val="100000"/>
              </a:lnSpc>
              <a:spcBef>
                <a:spcPts val="0"/>
              </a:spcBef>
              <a:spcAft>
                <a:spcPts val="0"/>
              </a:spcAft>
              <a:buClr>
                <a:srgbClr val="000005"/>
              </a:buClr>
              <a:buSzPts val="1400"/>
              <a:buFont typeface="Roboto Medium"/>
              <a:buNone/>
            </a:pPr>
            <a:r>
              <a:rPr b="0" i="0" lang="en-AU" sz="1400" u="none" cap="none" strike="noStrike">
                <a:solidFill>
                  <a:srgbClr val="000005"/>
                </a:solidFill>
                <a:latin typeface="Roboto Medium"/>
                <a:ea typeface="Roboto Medium"/>
                <a:cs typeface="Roboto Medium"/>
                <a:sym typeface="Roboto Medium"/>
              </a:rPr>
              <a:t>Ethical use of data</a:t>
            </a:r>
            <a:endParaRPr/>
          </a:p>
        </p:txBody>
      </p:sp>
      <p:sp>
        <p:nvSpPr>
          <p:cNvPr id="51" name="Google Shape;51;p14"/>
          <p:cNvSpPr/>
          <p:nvPr/>
        </p:nvSpPr>
        <p:spPr>
          <a:xfrm>
            <a:off x="6718300" y="2254637"/>
            <a:ext cx="2125664" cy="938719"/>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rgbClr val="000005"/>
              </a:buClr>
              <a:buSzPts val="1100"/>
              <a:buFont typeface="Roboto Light"/>
              <a:buNone/>
            </a:pPr>
            <a:r>
              <a:rPr b="0" i="0" lang="en-AU" sz="1100" u="none" cap="none" strike="noStrike">
                <a:solidFill>
                  <a:srgbClr val="000005"/>
                </a:solidFill>
                <a:latin typeface="Roboto Light"/>
                <a:ea typeface="Roboto Light"/>
                <a:cs typeface="Roboto Light"/>
                <a:sym typeface="Roboto Light"/>
              </a:rPr>
              <a:t>Applies to all facets of our work, from the initiatives we take on, the information we use and how our solutions impact individuals, organisations and society.</a:t>
            </a:r>
            <a:endParaRPr/>
          </a:p>
        </p:txBody>
      </p:sp>
      <p:grpSp>
        <p:nvGrpSpPr>
          <p:cNvPr id="52" name="Google Shape;52;p14"/>
          <p:cNvGrpSpPr/>
          <p:nvPr/>
        </p:nvGrpSpPr>
        <p:grpSpPr>
          <a:xfrm>
            <a:off x="3732882" y="1987963"/>
            <a:ext cx="2760663" cy="3790715"/>
            <a:chOff x="3732882" y="1987964"/>
            <a:chExt cx="2760663" cy="3850128"/>
          </a:xfrm>
        </p:grpSpPr>
        <p:cxnSp>
          <p:nvCxnSpPr>
            <p:cNvPr id="53" name="Google Shape;53;p14"/>
            <p:cNvCxnSpPr/>
            <p:nvPr/>
          </p:nvCxnSpPr>
          <p:spPr>
            <a:xfrm>
              <a:off x="3732882" y="1987964"/>
              <a:ext cx="0" cy="3850128"/>
            </a:xfrm>
            <a:prstGeom prst="straightConnector1">
              <a:avLst/>
            </a:prstGeom>
            <a:noFill/>
            <a:ln cap="flat" cmpd="sng" w="9525">
              <a:solidFill>
                <a:srgbClr val="BCB5AC"/>
              </a:solidFill>
              <a:prstDash val="solid"/>
              <a:miter lim="800000"/>
              <a:headEnd len="sm" w="sm" type="none"/>
              <a:tailEnd len="sm" w="sm" type="none"/>
            </a:ln>
          </p:spPr>
        </p:cxnSp>
        <p:cxnSp>
          <p:nvCxnSpPr>
            <p:cNvPr id="54" name="Google Shape;54;p14"/>
            <p:cNvCxnSpPr/>
            <p:nvPr/>
          </p:nvCxnSpPr>
          <p:spPr>
            <a:xfrm>
              <a:off x="6493545" y="1987964"/>
              <a:ext cx="0" cy="3850128"/>
            </a:xfrm>
            <a:prstGeom prst="straightConnector1">
              <a:avLst/>
            </a:prstGeom>
            <a:noFill/>
            <a:ln cap="flat" cmpd="sng" w="9525">
              <a:solidFill>
                <a:srgbClr val="BCB5AC"/>
              </a:solidFill>
              <a:prstDash val="solid"/>
              <a:miter lim="800000"/>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blank">
  <p:cSld name="Heading blank">
    <p:spTree>
      <p:nvGrpSpPr>
        <p:cNvPr id="55" name="Shape 55"/>
        <p:cNvGrpSpPr/>
        <p:nvPr/>
      </p:nvGrpSpPr>
      <p:grpSpPr>
        <a:xfrm>
          <a:off x="0" y="0"/>
          <a:ext cx="0" cy="0"/>
          <a:chOff x="0" y="0"/>
          <a:chExt cx="0" cy="0"/>
        </a:xfrm>
      </p:grpSpPr>
      <p:sp>
        <p:nvSpPr>
          <p:cNvPr id="56" name="Google Shape;56;p1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a:ea typeface="Roboto"/>
                <a:cs typeface="Roboto"/>
                <a:sym typeface="Roboto"/>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2pPr>
            <a:lvl3pPr indent="-228600" lvl="2" marL="13716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3pPr>
            <a:lvl4pPr indent="-228600" lvl="3" marL="18288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4pPr>
            <a:lvl5pPr indent="-228600" lvl="4" marL="22860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Roboto Light"/>
                <a:ea typeface="Roboto Light"/>
                <a:cs typeface="Roboto Light"/>
                <a:sym typeface="Roboto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Light"/>
                <a:ea typeface="Roboto Light"/>
                <a:cs typeface="Roboto Light"/>
                <a:sym typeface="Robo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ivider (plain)">
  <p:cSld name="Agenda Divider (plain)">
    <p:spTree>
      <p:nvGrpSpPr>
        <p:cNvPr id="57" name="Shape 57"/>
        <p:cNvGrpSpPr/>
        <p:nvPr/>
      </p:nvGrpSpPr>
      <p:grpSpPr>
        <a:xfrm>
          <a:off x="0" y="0"/>
          <a:ext cx="0" cy="0"/>
          <a:chOff x="0" y="0"/>
          <a:chExt cx="0" cy="0"/>
        </a:xfrm>
      </p:grpSpPr>
      <p:sp>
        <p:nvSpPr>
          <p:cNvPr id="58" name="Google Shape;58;p16"/>
          <p:cNvSpPr/>
          <p:nvPr/>
        </p:nvSpPr>
        <p:spPr>
          <a:xfrm>
            <a:off x="740568" y="0"/>
            <a:ext cx="11451432" cy="246697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59" name="Google Shape;59;p16"/>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rgbClr val="000005"/>
              </a:buClr>
              <a:buSzPts val="8300"/>
              <a:buFont typeface="Roboto Light"/>
              <a:buNone/>
              <a:defRPr b="0" i="0" sz="8300" u="none" cap="none" strike="noStrike">
                <a:solidFill>
                  <a:srgbClr val="000005"/>
                </a:solidFill>
                <a:latin typeface="Roboto Light"/>
                <a:ea typeface="Roboto Light"/>
                <a:cs typeface="Roboto Light"/>
                <a:sym typeface="Roboto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6"/>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lvl1pPr indent="-228600" lvl="0" marL="457200" marR="0" rtl="0" algn="l">
              <a:lnSpc>
                <a:spcPct val="100000"/>
              </a:lnSpc>
              <a:spcBef>
                <a:spcPts val="1000"/>
              </a:spcBef>
              <a:spcAft>
                <a:spcPts val="0"/>
              </a:spcAft>
              <a:buClr>
                <a:srgbClr val="000005"/>
              </a:buClr>
              <a:buSzPts val="2400"/>
              <a:buFont typeface="Arial"/>
              <a:buNone/>
              <a:defRPr b="0" i="0" sz="2400" u="none" cap="none" strike="noStrike">
                <a:solidFill>
                  <a:srgbClr val="000005"/>
                </a:solidFill>
                <a:latin typeface="Roboto Medium"/>
                <a:ea typeface="Roboto Medium"/>
                <a:cs typeface="Roboto Medium"/>
                <a:sym typeface="Roboto Medium"/>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Roboto"/>
                <a:ea typeface="Roboto"/>
                <a:cs typeface="Roboto"/>
                <a:sym typeface="Roboto"/>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a:ea typeface="Roboto"/>
                <a:cs typeface="Roboto"/>
                <a:sym typeface="Roboto"/>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spTree>
      <p:nvGrpSpPr>
        <p:cNvPr id="61" name="Shape 61"/>
        <p:cNvGrpSpPr/>
        <p:nvPr/>
      </p:nvGrpSpPr>
      <p:grpSpPr>
        <a:xfrm>
          <a:off x="0" y="0"/>
          <a:ext cx="0" cy="0"/>
          <a:chOff x="0" y="0"/>
          <a:chExt cx="0" cy="0"/>
        </a:xfrm>
      </p:grpSpPr>
      <p:sp>
        <p:nvSpPr>
          <p:cNvPr id="62" name="Google Shape;62;p17"/>
          <p:cNvSpPr/>
          <p:nvPr/>
        </p:nvSpPr>
        <p:spPr>
          <a:xfrm>
            <a:off x="177800" y="6223000"/>
            <a:ext cx="336550" cy="299969"/>
          </a:xfrm>
          <a:prstGeom prst="rect">
            <a:avLst/>
          </a:prstGeom>
          <a:solidFill>
            <a:srgbClr val="0000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Light"/>
              <a:ea typeface="Roboto Light"/>
              <a:cs typeface="Roboto Light"/>
              <a:sym typeface="Roboto Light"/>
            </a:endParaRPr>
          </a:p>
        </p:txBody>
      </p:sp>
      <p:sp>
        <p:nvSpPr>
          <p:cNvPr id="63" name="Google Shape;63;p17"/>
          <p:cNvSpPr/>
          <p:nvPr/>
        </p:nvSpPr>
        <p:spPr>
          <a:xfrm>
            <a:off x="3631660" y="4792494"/>
            <a:ext cx="8045990" cy="1730475"/>
          </a:xfrm>
          <a:prstGeom prst="rect">
            <a:avLst/>
          </a:prstGeom>
          <a:noFill/>
          <a:ln>
            <a:noFill/>
          </a:ln>
        </p:spPr>
        <p:txBody>
          <a:bodyPr anchorCtr="0" anchor="b" bIns="45700" lIns="0" spcFirstLastPara="1" rIns="91425" wrap="square" tIns="45700">
            <a:noAutofit/>
          </a:bodyPr>
          <a:lstStyle/>
          <a:p>
            <a:pPr indent="0" lvl="0" marL="0" marR="0" rtl="0" algn="just">
              <a:lnSpc>
                <a:spcPct val="100000"/>
              </a:lnSpc>
              <a:spcBef>
                <a:spcPts val="0"/>
              </a:spcBef>
              <a:spcAft>
                <a:spcPts val="0"/>
              </a:spcAft>
              <a:buNone/>
            </a:pPr>
            <a:r>
              <a:rPr b="0" lang="en-AU" sz="1000">
                <a:solidFill>
                  <a:srgbClr val="736D67"/>
                </a:solidFill>
                <a:latin typeface="Roboto Medium"/>
                <a:ea typeface="Roboto Medium"/>
                <a:cs typeface="Roboto Medium"/>
                <a:sym typeface="Roboto Medium"/>
              </a:rPr>
              <a:t>Disclaimer: </a:t>
            </a:r>
            <a:r>
              <a:rPr b="0" lang="en-AU" sz="1000">
                <a:solidFill>
                  <a:srgbClr val="736D67"/>
                </a:solidFill>
                <a:latin typeface="Roboto Light"/>
                <a:ea typeface="Roboto Light"/>
                <a:cs typeface="Roboto Light"/>
                <a:sym typeface="Roboto Light"/>
              </a:rPr>
              <a:t>This document comprises, and is the subject of intellectual property (including copyright) and confidentiality rights of one or multiple owners, including The Quantium Group Pty Limited and its affiliates (</a:t>
            </a:r>
            <a:r>
              <a:rPr b="0" lang="en-AU" sz="1000">
                <a:solidFill>
                  <a:srgbClr val="736D67"/>
                </a:solidFill>
                <a:latin typeface="Roboto Medium"/>
                <a:ea typeface="Roboto Medium"/>
                <a:cs typeface="Roboto Medium"/>
                <a:sym typeface="Roboto Medium"/>
              </a:rPr>
              <a:t>Quantium</a:t>
            </a:r>
            <a:r>
              <a:rPr b="0" lang="en-AU" sz="1000">
                <a:solidFill>
                  <a:srgbClr val="736D67"/>
                </a:solidFill>
                <a:latin typeface="Roboto Light"/>
                <a:ea typeface="Roboto Light"/>
                <a:cs typeface="Roboto Light"/>
                <a:sym typeface="Roboto Light"/>
              </a:rPr>
              <a:t>) and where applicable, its third-party data owners (</a:t>
            </a:r>
            <a:r>
              <a:rPr b="0" lang="en-AU" sz="1000">
                <a:solidFill>
                  <a:srgbClr val="736D67"/>
                </a:solidFill>
                <a:latin typeface="Roboto Medium"/>
                <a:ea typeface="Roboto Medium"/>
                <a:cs typeface="Roboto Medium"/>
                <a:sym typeface="Roboto Medium"/>
              </a:rPr>
              <a:t>Data Providers</a:t>
            </a:r>
            <a:r>
              <a:rPr b="0" lang="en-AU" sz="1000">
                <a:solidFill>
                  <a:srgbClr val="736D67"/>
                </a:solidFill>
                <a:latin typeface="Roboto Light"/>
                <a:ea typeface="Roboto Light"/>
                <a:cs typeface="Roboto Light"/>
                <a:sym typeface="Roboto Light"/>
              </a:rPr>
              <a:t>), together (</a:t>
            </a:r>
            <a:r>
              <a:rPr b="0" lang="en-AU" sz="1000">
                <a:solidFill>
                  <a:srgbClr val="736D67"/>
                </a:solidFill>
                <a:latin typeface="Roboto Medium"/>
                <a:ea typeface="Roboto Medium"/>
                <a:cs typeface="Roboto Medium"/>
                <a:sym typeface="Roboto Medium"/>
              </a:rPr>
              <a:t>IP Owners</a:t>
            </a:r>
            <a:r>
              <a:rPr b="0" lang="en-AU" sz="1000">
                <a:solidFill>
                  <a:srgbClr val="736D67"/>
                </a:solidFill>
                <a:latin typeface="Roboto Light"/>
                <a:ea typeface="Roboto Light"/>
                <a:cs typeface="Roboto Light"/>
                <a:sym typeface="Roboto Light"/>
              </a:rPr>
              <a:t>). The information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may have been prepared using raw data owned by the Data Providers. The Data Providers have not been involved in the analysis of the raw data, the preparation of, or the information contained in the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The IP Owners do not make any representation (express or implied), nor give any guarantee or warranty in relation to the accuracy, completeness or appropriateness of the raw data, nor the analysis contained in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None of the IP Owners will have any liability for any use or disclosure by the recipient of any information contained in, or derived from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To the maximum extent permitted by law, the IP Owners expressly disclaim, take no responsibility for and have no liability for the preparation, contents, accuracy or completeness of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nor the analysis on which it is based. This </a:t>
            </a:r>
            <a:r>
              <a:rPr lang="en-AU" sz="1000">
                <a:solidFill>
                  <a:srgbClr val="736D67"/>
                </a:solidFill>
                <a:latin typeface="Roboto Light"/>
                <a:ea typeface="Roboto Light"/>
                <a:cs typeface="Roboto Light"/>
                <a:sym typeface="Roboto Light"/>
              </a:rPr>
              <a:t>document </a:t>
            </a:r>
            <a:r>
              <a:rPr b="0" lang="en-AU" sz="1000">
                <a:solidFill>
                  <a:srgbClr val="736D67"/>
                </a:solidFill>
                <a:latin typeface="Roboto Light"/>
                <a:ea typeface="Roboto Light"/>
                <a:cs typeface="Roboto Light"/>
                <a:sym typeface="Roboto Light"/>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sz="1000">
              <a:solidFill>
                <a:srgbClr val="736D67"/>
              </a:solidFill>
              <a:latin typeface="Roboto Light"/>
              <a:ea typeface="Roboto Light"/>
              <a:cs typeface="Roboto Light"/>
              <a:sym typeface="Robot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1" y="0"/>
            <a:ext cx="740979"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1" name="Google Shape;11;p12"/>
          <p:cNvSpPr txBox="1"/>
          <p:nvPr/>
        </p:nvSpPr>
        <p:spPr>
          <a:xfrm>
            <a:off x="127000" y="6239658"/>
            <a:ext cx="457200" cy="36512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AU" sz="1400" u="none" cap="none" strike="noStrike">
                <a:solidFill>
                  <a:srgbClr val="FFFFFF"/>
                </a:solidFill>
                <a:latin typeface="Roboto"/>
                <a:ea typeface="Roboto"/>
                <a:cs typeface="Roboto"/>
                <a:sym typeface="Roboto"/>
              </a:rPr>
              <a:t>‹#›</a:t>
            </a:fld>
            <a:endParaRPr b="0" i="0" sz="1400" u="none" cap="none" strike="noStrike">
              <a:solidFill>
                <a:srgbClr val="FFFFFF"/>
              </a:solidFill>
              <a:latin typeface="Roboto"/>
              <a:ea typeface="Roboto"/>
              <a:cs typeface="Roboto"/>
              <a:sym typeface="Roboto"/>
            </a:endParaRPr>
          </a:p>
        </p:txBody>
      </p:sp>
      <p:sp>
        <p:nvSpPr>
          <p:cNvPr id="12" name="Google Shape;12;p12"/>
          <p:cNvSpPr/>
          <p:nvPr/>
        </p:nvSpPr>
        <p:spPr>
          <a:xfrm>
            <a:off x="-394521" y="473749"/>
            <a:ext cx="229577" cy="229577"/>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3" name="Google Shape;13;p12"/>
          <p:cNvSpPr/>
          <p:nvPr/>
        </p:nvSpPr>
        <p:spPr>
          <a:xfrm>
            <a:off x="-394521" y="783791"/>
            <a:ext cx="229577" cy="229577"/>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4" name="Google Shape;14;p12"/>
          <p:cNvSpPr/>
          <p:nvPr/>
        </p:nvSpPr>
        <p:spPr>
          <a:xfrm>
            <a:off x="-394521" y="1093833"/>
            <a:ext cx="229577" cy="229577"/>
          </a:xfrm>
          <a:prstGeom prst="ellipse">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5" name="Google Shape;15;p12"/>
          <p:cNvSpPr/>
          <p:nvPr/>
        </p:nvSpPr>
        <p:spPr>
          <a:xfrm>
            <a:off x="-394521" y="1403875"/>
            <a:ext cx="229577" cy="22957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6" name="Google Shape;16;p12"/>
          <p:cNvSpPr/>
          <p:nvPr/>
        </p:nvSpPr>
        <p:spPr>
          <a:xfrm>
            <a:off x="-394521" y="2334001"/>
            <a:ext cx="229577" cy="2295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7" name="Google Shape;17;p12"/>
          <p:cNvSpPr/>
          <p:nvPr/>
        </p:nvSpPr>
        <p:spPr>
          <a:xfrm>
            <a:off x="-394521" y="1713917"/>
            <a:ext cx="229577" cy="229577"/>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8" name="Google Shape;18;p12"/>
          <p:cNvSpPr/>
          <p:nvPr/>
        </p:nvSpPr>
        <p:spPr>
          <a:xfrm>
            <a:off x="-394521" y="2023959"/>
            <a:ext cx="229577" cy="229577"/>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19" name="Google Shape;19;p12"/>
          <p:cNvSpPr/>
          <p:nvPr/>
        </p:nvSpPr>
        <p:spPr>
          <a:xfrm>
            <a:off x="-394521" y="2644043"/>
            <a:ext cx="229577" cy="229577"/>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0" name="Google Shape;20;p12"/>
          <p:cNvSpPr/>
          <p:nvPr/>
        </p:nvSpPr>
        <p:spPr>
          <a:xfrm>
            <a:off x="-394521" y="3802925"/>
            <a:ext cx="230400" cy="230400"/>
          </a:xfrm>
          <a:prstGeom prst="ellipse">
            <a:avLst/>
          </a:prstGeom>
          <a:solidFill>
            <a:srgbClr val="3F68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1" name="Google Shape;21;p12"/>
          <p:cNvSpPr/>
          <p:nvPr/>
        </p:nvSpPr>
        <p:spPr>
          <a:xfrm>
            <a:off x="-394521" y="4113790"/>
            <a:ext cx="230400" cy="230400"/>
          </a:xfrm>
          <a:prstGeom prst="ellipse">
            <a:avLst/>
          </a:prstGeom>
          <a:solidFill>
            <a:srgbClr val="44B5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2" name="Google Shape;22;p12"/>
          <p:cNvSpPr/>
          <p:nvPr/>
        </p:nvSpPr>
        <p:spPr>
          <a:xfrm>
            <a:off x="-394521" y="4424655"/>
            <a:ext cx="230400" cy="230400"/>
          </a:xfrm>
          <a:prstGeom prst="ellipse">
            <a:avLst/>
          </a:prstGeom>
          <a:solidFill>
            <a:srgbClr val="44D6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3" name="Google Shape;23;p12"/>
          <p:cNvSpPr/>
          <p:nvPr/>
        </p:nvSpPr>
        <p:spPr>
          <a:xfrm>
            <a:off x="-394521" y="4735520"/>
            <a:ext cx="230400" cy="230400"/>
          </a:xfrm>
          <a:prstGeom prst="ellipse">
            <a:avLst/>
          </a:prstGeom>
          <a:solidFill>
            <a:srgbClr val="7FDD7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4" name="Google Shape;24;p12"/>
          <p:cNvSpPr/>
          <p:nvPr/>
        </p:nvSpPr>
        <p:spPr>
          <a:xfrm>
            <a:off x="-394521" y="5046385"/>
            <a:ext cx="230400" cy="230400"/>
          </a:xfrm>
          <a:prstGeom prst="ellipse">
            <a:avLst/>
          </a:prstGeom>
          <a:solidFill>
            <a:srgbClr val="EACC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5" name="Google Shape;25;p12"/>
          <p:cNvSpPr/>
          <p:nvPr/>
        </p:nvSpPr>
        <p:spPr>
          <a:xfrm>
            <a:off x="-394521" y="5357250"/>
            <a:ext cx="230400" cy="230400"/>
          </a:xfrm>
          <a:prstGeom prst="ellipse">
            <a:avLst/>
          </a:prstGeom>
          <a:solidFill>
            <a:srgbClr val="EF9B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6" name="Google Shape;26;p12"/>
          <p:cNvSpPr/>
          <p:nvPr/>
        </p:nvSpPr>
        <p:spPr>
          <a:xfrm>
            <a:off x="-394521" y="5668115"/>
            <a:ext cx="230400" cy="230400"/>
          </a:xfrm>
          <a:prstGeom prst="ellipse">
            <a:avLst/>
          </a:prstGeom>
          <a:solidFill>
            <a:srgbClr val="EF634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7" name="Google Shape;27;p12"/>
          <p:cNvSpPr/>
          <p:nvPr/>
        </p:nvSpPr>
        <p:spPr>
          <a:xfrm>
            <a:off x="-394521" y="5978980"/>
            <a:ext cx="230400" cy="230400"/>
          </a:xfrm>
          <a:prstGeom prst="ellipse">
            <a:avLst/>
          </a:prstGeom>
          <a:solidFill>
            <a:srgbClr val="C963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8" name="Google Shape;28;p12"/>
          <p:cNvSpPr/>
          <p:nvPr/>
        </p:nvSpPr>
        <p:spPr>
          <a:xfrm>
            <a:off x="-394521" y="6289840"/>
            <a:ext cx="230400" cy="230400"/>
          </a:xfrm>
          <a:prstGeom prst="ellipse">
            <a:avLst/>
          </a:prstGeom>
          <a:solidFill>
            <a:srgbClr val="8E72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boto Light"/>
              <a:ea typeface="Roboto Light"/>
              <a:cs typeface="Roboto Light"/>
              <a:sym typeface="Roboto Light"/>
            </a:endParaRPr>
          </a:p>
        </p:txBody>
      </p:sp>
      <p:sp>
        <p:nvSpPr>
          <p:cNvPr id="29" name="Google Shape;29;p12"/>
          <p:cNvSpPr/>
          <p:nvPr/>
        </p:nvSpPr>
        <p:spPr>
          <a:xfrm>
            <a:off x="1206500" y="6209380"/>
            <a:ext cx="1422400" cy="360045"/>
          </a:xfrm>
          <a:custGeom>
            <a:rect b="b" l="l" r="r" t="t"/>
            <a:pathLst>
              <a:path extrusionOk="0" h="1944" w="7680">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descr="{&quot;HashCode&quot;:-231024771,&quot;Placement&quot;:&quot;Footer&quot;}" id="30" name="Google Shape;30;p12"/>
          <p:cNvSpPr txBox="1"/>
          <p:nvPr/>
        </p:nvSpPr>
        <p:spPr>
          <a:xfrm>
            <a:off x="5263052" y="6595656"/>
            <a:ext cx="1665897" cy="262344"/>
          </a:xfrm>
          <a:prstGeom prst="rect">
            <a:avLst/>
          </a:prstGeom>
          <a:noFill/>
          <a:ln>
            <a:noFill/>
          </a:ln>
        </p:spPr>
        <p:txBody>
          <a:bodyPr anchorCtr="1" anchor="ctr" bIns="0" lIns="0" spcFirstLastPara="1" rIns="0" wrap="square" tIns="0">
            <a:noAutofit/>
          </a:bodyPr>
          <a:lstStyle/>
          <a:p>
            <a:pPr indent="0" lvl="0" marL="0" marR="0" rtl="0" algn="ctr">
              <a:spcBef>
                <a:spcPts val="0"/>
              </a:spcBef>
              <a:spcAft>
                <a:spcPts val="0"/>
              </a:spcAft>
              <a:buNone/>
            </a:pPr>
            <a:r>
              <a:rPr lang="en-AU" sz="1000">
                <a:solidFill>
                  <a:srgbClr val="000000"/>
                </a:solidFill>
                <a:latin typeface="Calibri"/>
                <a:ea typeface="Calibri"/>
                <a:cs typeface="Calibri"/>
                <a:sym typeface="Calibri"/>
              </a:rPr>
              <a:t>Classification: Confidential</a:t>
            </a:r>
            <a:endParaRPr sz="10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356">
          <p15:clr>
            <a:srgbClr val="5ACBF0"/>
          </p15:clr>
        </p15:guide>
        <p15:guide id="2" orient="horz" pos="3793">
          <p15:clr>
            <a:srgbClr val="5ACBF0"/>
          </p15:clr>
        </p15:guide>
        <p15:guide id="3" orient="horz" pos="315">
          <p15:clr>
            <a:srgbClr val="5ACBF0"/>
          </p15:clr>
        </p15:guide>
        <p15:guide id="4" pos="760">
          <p15:clr>
            <a:srgbClr val="5ACBF0"/>
          </p15:clr>
        </p15:guide>
        <p15:guide id="5" orient="horz" pos="822">
          <p15:clr>
            <a:srgbClr val="FBAE40"/>
          </p15:clr>
        </p15:guide>
        <p15:guide id="6" pos="4067">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24.png"/><Relationship Id="rId6" Type="http://schemas.openxmlformats.org/officeDocument/2006/relationships/image" Target="../media/image17.png"/><Relationship Id="rId7"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8.png"/><Relationship Id="rId5" Type="http://schemas.openxmlformats.org/officeDocument/2006/relationships/image" Target="../media/image8.png"/><Relationship Id="rId6"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1212852" y="1537494"/>
            <a:ext cx="4086224" cy="2387600"/>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Clr>
                <a:srgbClr val="000005"/>
              </a:buClr>
              <a:buSzPts val="2700"/>
              <a:buFont typeface="Roboto Medium"/>
              <a:buNone/>
            </a:pPr>
            <a:r>
              <a:rPr lang="en-AU"/>
              <a:t>Category review: Chips</a:t>
            </a:r>
            <a:endParaRPr/>
          </a:p>
        </p:txBody>
      </p:sp>
      <p:sp>
        <p:nvSpPr>
          <p:cNvPr id="69" name="Google Shape;69;p1"/>
          <p:cNvSpPr txBox="1"/>
          <p:nvPr>
            <p:ph idx="1" type="subTitle"/>
          </p:nvPr>
        </p:nvSpPr>
        <p:spPr>
          <a:xfrm>
            <a:off x="1212851" y="4126706"/>
            <a:ext cx="4086224" cy="1236662"/>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0"/>
              </a:spcBef>
              <a:spcAft>
                <a:spcPts val="0"/>
              </a:spcAft>
              <a:buClr>
                <a:srgbClr val="000005"/>
              </a:buClr>
              <a:buSzPts val="1800"/>
              <a:buNone/>
            </a:pPr>
            <a:r>
              <a:rPr lang="en-AU"/>
              <a:t>Retail Analytics</a:t>
            </a:r>
            <a:endParaRPr/>
          </a:p>
          <a:p>
            <a:pPr indent="0" lvl="0" marL="0" rtl="0" algn="l">
              <a:lnSpc>
                <a:spcPct val="100000"/>
              </a:lnSpc>
              <a:spcBef>
                <a:spcPts val="1000"/>
              </a:spcBef>
              <a:spcAft>
                <a:spcPts val="0"/>
              </a:spcAft>
              <a:buClr>
                <a:srgbClr val="000005"/>
              </a:buClr>
              <a:buSzPts val="1800"/>
              <a:buNone/>
            </a:pPr>
            <a:r>
              <a:t/>
            </a:r>
            <a:endParaRPr/>
          </a:p>
        </p:txBody>
      </p:sp>
      <p:sp>
        <p:nvSpPr>
          <p:cNvPr id="70" name="Google Shape;70;p1"/>
          <p:cNvSpPr txBox="1"/>
          <p:nvPr>
            <p:ph idx="2" type="body"/>
          </p:nvPr>
        </p:nvSpPr>
        <p:spPr>
          <a:xfrm>
            <a:off x="1212851" y="650875"/>
            <a:ext cx="2128838" cy="244475"/>
          </a:xfrm>
          <a:prstGeom prst="rect">
            <a:avLst/>
          </a:prstGeom>
          <a:noFill/>
          <a:ln>
            <a:noFill/>
          </a:ln>
        </p:spPr>
        <p:txBody>
          <a:bodyPr anchorCtr="0" anchor="t" bIns="45700" lIns="0" spcFirstLastPara="1" rIns="91425" wrap="square" tIns="45700">
            <a:noAutofit/>
          </a:bodyPr>
          <a:lstStyle/>
          <a:p>
            <a:pPr indent="0" lvl="0" marL="0" rtl="0" algn="l">
              <a:lnSpc>
                <a:spcPct val="90000"/>
              </a:lnSpc>
              <a:spcBef>
                <a:spcPts val="0"/>
              </a:spcBef>
              <a:spcAft>
                <a:spcPts val="0"/>
              </a:spcAft>
              <a:buClr>
                <a:srgbClr val="000005"/>
              </a:buClr>
              <a:buSzPts val="1000"/>
              <a:buFont typeface="Arial"/>
              <a:buNone/>
            </a:pPr>
            <a:r>
              <a:rPr lang="en-AU"/>
              <a:t>June 2020</a:t>
            </a:r>
            <a:endParaRPr/>
          </a:p>
        </p:txBody>
      </p:sp>
      <p:grpSp>
        <p:nvGrpSpPr>
          <p:cNvPr id="71" name="Google Shape;71;p1"/>
          <p:cNvGrpSpPr/>
          <p:nvPr/>
        </p:nvGrpSpPr>
        <p:grpSpPr>
          <a:xfrm>
            <a:off x="12294760" y="5621533"/>
            <a:ext cx="1981965" cy="1236467"/>
            <a:chOff x="8857913" y="1025653"/>
            <a:chExt cx="1981965" cy="1236467"/>
          </a:xfrm>
        </p:grpSpPr>
        <p:sp>
          <p:nvSpPr>
            <p:cNvPr id="72" name="Google Shape;72;p1"/>
            <p:cNvSpPr/>
            <p:nvPr/>
          </p:nvSpPr>
          <p:spPr>
            <a:xfrm>
              <a:off x="8857914" y="1025653"/>
              <a:ext cx="1981964" cy="1236467"/>
            </a:xfrm>
            <a:prstGeom prst="rect">
              <a:avLst/>
            </a:prstGeom>
            <a:solidFill>
              <a:srgbClr val="FFFFFF"/>
            </a:solidFill>
            <a:ln cap="flat" cmpd="sng" w="12700">
              <a:solidFill>
                <a:srgbClr val="C7C5C4"/>
              </a:solidFill>
              <a:prstDash val="solid"/>
              <a:miter lim="800000"/>
              <a:headEnd len="sm" w="sm" type="none"/>
              <a:tailEnd len="sm" w="sm" type="none"/>
            </a:ln>
          </p:spPr>
          <p:txBody>
            <a:bodyPr anchorCtr="0" anchor="t" bIns="45700" lIns="91425" spcFirstLastPara="1" rIns="91425" wrap="square" tIns="468000">
              <a:noAutofit/>
            </a:bodyPr>
            <a:lstStyle/>
            <a:p>
              <a:pPr indent="0" lvl="0" marL="0" marR="0" rtl="0" algn="l">
                <a:spcBef>
                  <a:spcPts val="0"/>
                </a:spcBef>
                <a:spcAft>
                  <a:spcPts val="0"/>
                </a:spcAft>
                <a:buNone/>
              </a:pPr>
              <a:r>
                <a:rPr lang="en-AU" sz="1000">
                  <a:solidFill>
                    <a:srgbClr val="EF9B47"/>
                  </a:solidFill>
                  <a:latin typeface="Roboto Medium"/>
                  <a:ea typeface="Roboto Medium"/>
                  <a:cs typeface="Roboto Medium"/>
                  <a:sym typeface="Roboto Medium"/>
                </a:rPr>
                <a:t>Brand note:</a:t>
              </a:r>
              <a:r>
                <a:rPr lang="en-AU" sz="1000">
                  <a:solidFill>
                    <a:srgbClr val="000005"/>
                  </a:solidFill>
                  <a:latin typeface="Roboto Light"/>
                  <a:ea typeface="Roboto Light"/>
                  <a:cs typeface="Roboto Light"/>
                  <a:sym typeface="Roboto Light"/>
                </a:rPr>
                <a:t> If client logo is not required, use alternate title page layout </a:t>
              </a:r>
              <a:r>
                <a:rPr lang="en-AU" sz="1000">
                  <a:solidFill>
                    <a:srgbClr val="000005"/>
                  </a:solidFill>
                  <a:latin typeface="Roboto Medium"/>
                  <a:ea typeface="Roboto Medium"/>
                  <a:cs typeface="Roboto Medium"/>
                  <a:sym typeface="Roboto Medium"/>
                </a:rPr>
                <a:t>right click slide thumbnail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Layout </a:t>
              </a:r>
              <a:r>
                <a:rPr lang="en-AU" sz="1000">
                  <a:solidFill>
                    <a:srgbClr val="000005"/>
                  </a:solidFill>
                  <a:latin typeface="Roboto Light"/>
                  <a:ea typeface="Roboto Light"/>
                  <a:cs typeface="Roboto Light"/>
                  <a:sym typeface="Roboto Light"/>
                </a:rPr>
                <a:t>&gt;</a:t>
              </a:r>
              <a:r>
                <a:rPr lang="en-AU" sz="1000">
                  <a:solidFill>
                    <a:srgbClr val="000005"/>
                  </a:solidFill>
                  <a:latin typeface="Roboto Medium"/>
                  <a:ea typeface="Roboto Medium"/>
                  <a:cs typeface="Roboto Medium"/>
                  <a:sym typeface="Roboto Medium"/>
                </a:rPr>
                <a:t> Title</a:t>
              </a:r>
              <a:endParaRPr sz="1000">
                <a:solidFill>
                  <a:srgbClr val="000005"/>
                </a:solidFill>
                <a:latin typeface="Roboto Medium"/>
                <a:ea typeface="Roboto Medium"/>
                <a:cs typeface="Roboto Medium"/>
                <a:sym typeface="Roboto Medium"/>
              </a:endParaRPr>
            </a:p>
          </p:txBody>
        </p:sp>
        <p:grpSp>
          <p:nvGrpSpPr>
            <p:cNvPr id="73" name="Google Shape;73;p1"/>
            <p:cNvGrpSpPr/>
            <p:nvPr/>
          </p:nvGrpSpPr>
          <p:grpSpPr>
            <a:xfrm>
              <a:off x="8857913" y="1025653"/>
              <a:ext cx="356123" cy="320040"/>
              <a:chOff x="2932" y="1344"/>
              <a:chExt cx="1816" cy="1632"/>
            </a:xfrm>
          </p:grpSpPr>
          <p:sp>
            <p:nvSpPr>
              <p:cNvPr id="74" name="Google Shape;74;p1"/>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
            <p:nvSpPr>
              <p:cNvPr id="75" name="Google Shape;75;p1"/>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grpSp>
      </p:gr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Call out of the performance in the trial store, determining if it was successful</a:t>
            </a:r>
            <a:endParaRPr/>
          </a:p>
        </p:txBody>
      </p:sp>
      <p:pic>
        <p:nvPicPr>
          <p:cNvPr id="152" name="Google Shape;152;p10"/>
          <p:cNvPicPr preferRelativeResize="0"/>
          <p:nvPr/>
        </p:nvPicPr>
        <p:blipFill rotWithShape="1">
          <a:blip r:embed="rId3">
            <a:alphaModFix/>
          </a:blip>
          <a:srcRect b="0" l="0" r="0" t="0"/>
          <a:stretch/>
        </p:blipFill>
        <p:spPr>
          <a:xfrm>
            <a:off x="12305518" y="0"/>
            <a:ext cx="1993565" cy="2005758"/>
          </a:xfrm>
          <a:prstGeom prst="rect">
            <a:avLst/>
          </a:prstGeom>
          <a:noFill/>
          <a:ln>
            <a:noFill/>
          </a:ln>
        </p:spPr>
      </p:pic>
      <p:pic>
        <p:nvPicPr>
          <p:cNvPr id="153" name="Google Shape;153;p10"/>
          <p:cNvPicPr preferRelativeResize="0"/>
          <p:nvPr/>
        </p:nvPicPr>
        <p:blipFill>
          <a:blip r:embed="rId4">
            <a:alphaModFix/>
          </a:blip>
          <a:stretch>
            <a:fillRect/>
          </a:stretch>
        </p:blipFill>
        <p:spPr>
          <a:xfrm>
            <a:off x="750775" y="1752300"/>
            <a:ext cx="3559900" cy="2542776"/>
          </a:xfrm>
          <a:prstGeom prst="rect">
            <a:avLst/>
          </a:prstGeom>
          <a:noFill/>
          <a:ln>
            <a:noFill/>
          </a:ln>
        </p:spPr>
      </p:pic>
      <p:pic>
        <p:nvPicPr>
          <p:cNvPr id="154" name="Google Shape;154;p10"/>
          <p:cNvPicPr preferRelativeResize="0"/>
          <p:nvPr/>
        </p:nvPicPr>
        <p:blipFill>
          <a:blip r:embed="rId5">
            <a:alphaModFix/>
          </a:blip>
          <a:stretch>
            <a:fillRect/>
          </a:stretch>
        </p:blipFill>
        <p:spPr>
          <a:xfrm>
            <a:off x="4310675" y="1752300"/>
            <a:ext cx="3559876" cy="2542769"/>
          </a:xfrm>
          <a:prstGeom prst="rect">
            <a:avLst/>
          </a:prstGeom>
          <a:noFill/>
          <a:ln>
            <a:noFill/>
          </a:ln>
        </p:spPr>
      </p:pic>
      <p:sp>
        <p:nvSpPr>
          <p:cNvPr id="155" name="Google Shape;155;p10"/>
          <p:cNvSpPr txBox="1"/>
          <p:nvPr/>
        </p:nvSpPr>
        <p:spPr>
          <a:xfrm>
            <a:off x="7870575" y="1752300"/>
            <a:ext cx="4321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Issues with magnitude metric due to ambiguity of how much weight should be applied for correlation compared to similarity in magnitude.</a:t>
            </a:r>
            <a:endParaRPr>
              <a:solidFill>
                <a:schemeClr val="dk1"/>
              </a:solidFill>
              <a:latin typeface="Roboto Light"/>
              <a:ea typeface="Roboto Light"/>
              <a:cs typeface="Roboto Light"/>
              <a:sym typeface="Roboto Light"/>
            </a:endParaRPr>
          </a:p>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Initial results of correlation weight of 0.5 resulted in results that did not match well with suggested control stores.</a:t>
            </a:r>
            <a:endParaRPr>
              <a:solidFill>
                <a:schemeClr val="dk1"/>
              </a:solidFill>
              <a:latin typeface="Roboto Light"/>
              <a:ea typeface="Roboto Light"/>
              <a:cs typeface="Roboto Light"/>
              <a:sym typeface="Roboto Light"/>
            </a:endParaRPr>
          </a:p>
        </p:txBody>
      </p:sp>
      <p:pic>
        <p:nvPicPr>
          <p:cNvPr id="156" name="Google Shape;156;p10"/>
          <p:cNvPicPr preferRelativeResize="0"/>
          <p:nvPr/>
        </p:nvPicPr>
        <p:blipFill>
          <a:blip r:embed="rId6">
            <a:alphaModFix/>
          </a:blip>
          <a:stretch>
            <a:fillRect/>
          </a:stretch>
        </p:blipFill>
        <p:spPr>
          <a:xfrm>
            <a:off x="750775" y="4295075"/>
            <a:ext cx="3559866" cy="2542776"/>
          </a:xfrm>
          <a:prstGeom prst="rect">
            <a:avLst/>
          </a:prstGeom>
          <a:noFill/>
          <a:ln>
            <a:noFill/>
          </a:ln>
        </p:spPr>
      </p:pic>
      <p:pic>
        <p:nvPicPr>
          <p:cNvPr id="157" name="Google Shape;157;p10"/>
          <p:cNvPicPr preferRelativeResize="0"/>
          <p:nvPr/>
        </p:nvPicPr>
        <p:blipFill>
          <a:blip r:embed="rId7">
            <a:alphaModFix/>
          </a:blip>
          <a:stretch>
            <a:fillRect/>
          </a:stretch>
        </p:blipFill>
        <p:spPr>
          <a:xfrm>
            <a:off x="4310675" y="4315212"/>
            <a:ext cx="3559900" cy="25427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548e6d89eb_0_34"/>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Call out of the performance in the trial store, determining if it was successful</a:t>
            </a:r>
            <a:endParaRPr/>
          </a:p>
        </p:txBody>
      </p:sp>
      <p:pic>
        <p:nvPicPr>
          <p:cNvPr id="163" name="Google Shape;163;g3548e6d89eb_0_34"/>
          <p:cNvPicPr preferRelativeResize="0"/>
          <p:nvPr/>
        </p:nvPicPr>
        <p:blipFill rotWithShape="1">
          <a:blip r:embed="rId3">
            <a:alphaModFix/>
          </a:blip>
          <a:srcRect b="0" l="0" r="0" t="0"/>
          <a:stretch/>
        </p:blipFill>
        <p:spPr>
          <a:xfrm>
            <a:off x="12305518" y="0"/>
            <a:ext cx="1993565" cy="2005758"/>
          </a:xfrm>
          <a:prstGeom prst="rect">
            <a:avLst/>
          </a:prstGeom>
          <a:noFill/>
          <a:ln>
            <a:noFill/>
          </a:ln>
        </p:spPr>
      </p:pic>
      <p:sp>
        <p:nvSpPr>
          <p:cNvPr id="164" name="Google Shape;164;g3548e6d89eb_0_34"/>
          <p:cNvSpPr txBox="1"/>
          <p:nvPr/>
        </p:nvSpPr>
        <p:spPr>
          <a:xfrm>
            <a:off x="7870575" y="1752300"/>
            <a:ext cx="43215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t-value is much larger than the 95th percentile value of the t-distribution for March and April.</a:t>
            </a:r>
            <a:endParaRPr>
              <a:solidFill>
                <a:schemeClr val="dk1"/>
              </a:solidFill>
              <a:latin typeface="Roboto Light"/>
              <a:ea typeface="Roboto Light"/>
              <a:cs typeface="Roboto Light"/>
              <a:sym typeface="Roboto Light"/>
            </a:endParaRPr>
          </a:p>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Trial in store 77 is significantly different to its control store 233 in the trial period, as the trial store performance lies outside the 5% to 95% confidence interval of the control store in two of the three trial months.</a:t>
            </a:r>
            <a:r>
              <a:rPr lang="en-AU">
                <a:solidFill>
                  <a:schemeClr val="dk1"/>
                </a:solidFill>
                <a:latin typeface="Roboto Light"/>
                <a:ea typeface="Roboto Light"/>
                <a:cs typeface="Roboto Light"/>
                <a:sym typeface="Roboto Light"/>
              </a:rPr>
              <a:t> </a:t>
            </a:r>
            <a:endParaRPr>
              <a:solidFill>
                <a:schemeClr val="dk1"/>
              </a:solidFill>
              <a:latin typeface="Roboto Light"/>
              <a:ea typeface="Roboto Light"/>
              <a:cs typeface="Roboto Light"/>
              <a:sym typeface="Roboto Light"/>
            </a:endParaRPr>
          </a:p>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Same applies for trial store 86 with control store </a:t>
            </a:r>
            <a:r>
              <a:rPr lang="en-AU">
                <a:solidFill>
                  <a:schemeClr val="dk1"/>
                </a:solidFill>
                <a:latin typeface="Roboto Light"/>
                <a:ea typeface="Roboto Light"/>
                <a:cs typeface="Roboto Light"/>
                <a:sym typeface="Roboto Light"/>
              </a:rPr>
              <a:t>155, and trial store 88 with control store 237.</a:t>
            </a:r>
            <a:endParaRPr>
              <a:solidFill>
                <a:schemeClr val="dk1"/>
              </a:solidFill>
              <a:latin typeface="Roboto Light"/>
              <a:ea typeface="Roboto Light"/>
              <a:cs typeface="Roboto Light"/>
              <a:sym typeface="Roboto Light"/>
            </a:endParaRPr>
          </a:p>
        </p:txBody>
      </p:sp>
      <p:pic>
        <p:nvPicPr>
          <p:cNvPr id="165" name="Google Shape;165;g3548e6d89eb_0_34"/>
          <p:cNvPicPr preferRelativeResize="0"/>
          <p:nvPr/>
        </p:nvPicPr>
        <p:blipFill>
          <a:blip r:embed="rId4">
            <a:alphaModFix/>
          </a:blip>
          <a:stretch>
            <a:fillRect/>
          </a:stretch>
        </p:blipFill>
        <p:spPr>
          <a:xfrm>
            <a:off x="4310675" y="1752300"/>
            <a:ext cx="3559900" cy="2542776"/>
          </a:xfrm>
          <a:prstGeom prst="rect">
            <a:avLst/>
          </a:prstGeom>
          <a:noFill/>
          <a:ln>
            <a:noFill/>
          </a:ln>
        </p:spPr>
      </p:pic>
      <p:pic>
        <p:nvPicPr>
          <p:cNvPr id="166" name="Google Shape;166;g3548e6d89eb_0_34"/>
          <p:cNvPicPr preferRelativeResize="0"/>
          <p:nvPr/>
        </p:nvPicPr>
        <p:blipFill>
          <a:blip r:embed="rId5">
            <a:alphaModFix/>
          </a:blip>
          <a:stretch>
            <a:fillRect/>
          </a:stretch>
        </p:blipFill>
        <p:spPr>
          <a:xfrm>
            <a:off x="750775" y="1752300"/>
            <a:ext cx="3559876" cy="2542774"/>
          </a:xfrm>
          <a:prstGeom prst="rect">
            <a:avLst/>
          </a:prstGeom>
          <a:noFill/>
          <a:ln>
            <a:noFill/>
          </a:ln>
        </p:spPr>
      </p:pic>
      <p:pic>
        <p:nvPicPr>
          <p:cNvPr id="167" name="Google Shape;167;g3548e6d89eb_0_34"/>
          <p:cNvPicPr preferRelativeResize="0"/>
          <p:nvPr/>
        </p:nvPicPr>
        <p:blipFill>
          <a:blip r:embed="rId6">
            <a:alphaModFix/>
          </a:blip>
          <a:stretch>
            <a:fillRect/>
          </a:stretch>
        </p:blipFill>
        <p:spPr>
          <a:xfrm>
            <a:off x="750775" y="4295075"/>
            <a:ext cx="3559900" cy="2542793"/>
          </a:xfrm>
          <a:prstGeom prst="rect">
            <a:avLst/>
          </a:prstGeom>
          <a:noFill/>
          <a:ln>
            <a:noFill/>
          </a:ln>
        </p:spPr>
      </p:pic>
      <p:pic>
        <p:nvPicPr>
          <p:cNvPr id="168" name="Google Shape;168;g3548e6d89eb_0_34"/>
          <p:cNvPicPr preferRelativeResize="0"/>
          <p:nvPr/>
        </p:nvPicPr>
        <p:blipFill>
          <a:blip r:embed="rId7">
            <a:alphaModFix/>
          </a:blip>
          <a:stretch>
            <a:fillRect/>
          </a:stretch>
        </p:blipFill>
        <p:spPr>
          <a:xfrm>
            <a:off x="4310650" y="4295075"/>
            <a:ext cx="3559876" cy="254277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548e6d89eb_1_0"/>
          <p:cNvSpPr txBox="1"/>
          <p:nvPr>
            <p:ph idx="1" type="body"/>
          </p:nvPr>
        </p:nvSpPr>
        <p:spPr>
          <a:xfrm>
            <a:off x="1196975" y="453371"/>
            <a:ext cx="10479600" cy="824400"/>
          </a:xfrm>
          <a:prstGeom prst="rect">
            <a:avLst/>
          </a:prstGeom>
        </p:spPr>
        <p:txBody>
          <a:bodyPr anchorCtr="0" anchor="t" bIns="45700" lIns="0" spcFirstLastPara="1" rIns="91425" wrap="square" tIns="0">
            <a:noAutofit/>
          </a:bodyPr>
          <a:lstStyle/>
          <a:p>
            <a:pPr indent="0" lvl="0" marL="0" rtl="0" algn="l">
              <a:spcBef>
                <a:spcPts val="1000"/>
              </a:spcBef>
              <a:spcAft>
                <a:spcPts val="0"/>
              </a:spcAft>
              <a:buNone/>
            </a:pPr>
            <a:r>
              <a:rPr lang="en-AU"/>
              <a:t>Future considerations</a:t>
            </a:r>
            <a:endParaRPr/>
          </a:p>
        </p:txBody>
      </p:sp>
      <p:sp>
        <p:nvSpPr>
          <p:cNvPr id="175" name="Google Shape;175;g3548e6d89eb_1_0"/>
          <p:cNvSpPr txBox="1"/>
          <p:nvPr/>
        </p:nvSpPr>
        <p:spPr>
          <a:xfrm>
            <a:off x="1206500" y="1277775"/>
            <a:ext cx="10553100" cy="21549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Focusing on the customer segments </a:t>
            </a:r>
            <a:r>
              <a:rPr lang="en-AU" sz="1600">
                <a:solidFill>
                  <a:schemeClr val="dk1"/>
                </a:solidFill>
                <a:latin typeface="Roboto Light"/>
                <a:ea typeface="Roboto Light"/>
                <a:cs typeface="Roboto Light"/>
                <a:sym typeface="Roboto Light"/>
              </a:rPr>
              <a:t>`Budget - older families`, `Mainstream - young singles/couples`, and `Mainstream - retirees` would be beneficial to business.</a:t>
            </a:r>
            <a:endParaRPr sz="1600">
              <a:solidFill>
                <a:schemeClr val="dk1"/>
              </a:solidFill>
              <a:latin typeface="Roboto Light"/>
              <a:ea typeface="Roboto Light"/>
              <a:cs typeface="Roboto Light"/>
              <a:sym typeface="Roboto Light"/>
            </a:endParaRPr>
          </a:p>
          <a:p>
            <a:pPr indent="-330200" lvl="1" marL="9144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Given the `Mainstream - young singles/couples` and `Mainstream - retirees` groups provide most sales from large quantities of customers, improved accessibility of the stores could be beneficial.</a:t>
            </a:r>
            <a:endParaRPr sz="1600">
              <a:solidFill>
                <a:schemeClr val="dk1"/>
              </a:solidFill>
              <a:latin typeface="Roboto Light"/>
              <a:ea typeface="Roboto Light"/>
              <a:cs typeface="Roboto Light"/>
              <a:sym typeface="Roboto Light"/>
            </a:endParaRPr>
          </a:p>
          <a:p>
            <a:pPr indent="-330200" lvl="1" marL="9144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Decreasing the price of chips, especially Kettle brand chips, for older and younger families specifically may encourage them to purchase more chips.</a:t>
            </a:r>
            <a:endParaRPr sz="1600">
              <a:solidFill>
                <a:schemeClr val="dk1"/>
              </a:solidFill>
              <a:latin typeface="Roboto Light"/>
              <a:ea typeface="Roboto Light"/>
              <a:cs typeface="Roboto Light"/>
              <a:sym typeface="Roboto Light"/>
            </a:endParaRPr>
          </a:p>
          <a:p>
            <a:pPr indent="-330200" lvl="0" marL="4572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The new trial layouts appear to be effective and should be implemented, though it is uncertain if seasons have an influence on the impact of the trial layout due to the lack of data for different seasons.</a:t>
            </a:r>
            <a:endParaRPr sz="1600">
              <a:solidFill>
                <a:schemeClr val="dk1"/>
              </a:solidFill>
              <a:latin typeface="Roboto Light"/>
              <a:ea typeface="Roboto Light"/>
              <a:cs typeface="Roboto Light"/>
              <a:sym typeface="Robo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Executive summary</a:t>
            </a:r>
            <a:endParaRPr/>
          </a:p>
        </p:txBody>
      </p:sp>
      <p:sp>
        <p:nvSpPr>
          <p:cNvPr id="86" name="Google Shape;86;p3"/>
          <p:cNvSpPr/>
          <p:nvPr/>
        </p:nvSpPr>
        <p:spPr>
          <a:xfrm>
            <a:off x="1196975" y="1905000"/>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01</a:t>
            </a:r>
            <a:endParaRPr/>
          </a:p>
        </p:txBody>
      </p:sp>
      <p:sp>
        <p:nvSpPr>
          <p:cNvPr id="87" name="Google Shape;87;p3"/>
          <p:cNvSpPr/>
          <p:nvPr/>
        </p:nvSpPr>
        <p:spPr>
          <a:xfrm>
            <a:off x="1196975" y="4095579"/>
            <a:ext cx="485775" cy="485775"/>
          </a:xfrm>
          <a:prstGeom prst="ellipse">
            <a:avLst/>
          </a:prstGeom>
          <a:solidFill>
            <a:srgbClr val="FFFFF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AU" sz="1800">
                <a:solidFill>
                  <a:srgbClr val="000000"/>
                </a:solidFill>
                <a:latin typeface="Roboto Light"/>
                <a:ea typeface="Roboto Light"/>
                <a:cs typeface="Roboto Light"/>
                <a:sym typeface="Roboto Light"/>
              </a:rPr>
              <a:t>02</a:t>
            </a:r>
            <a:endParaRPr sz="1800">
              <a:solidFill>
                <a:srgbClr val="000000"/>
              </a:solidFill>
              <a:latin typeface="Roboto Light"/>
              <a:ea typeface="Roboto Light"/>
              <a:cs typeface="Roboto Light"/>
              <a:sym typeface="Roboto Light"/>
            </a:endParaRPr>
          </a:p>
        </p:txBody>
      </p:sp>
      <p:sp>
        <p:nvSpPr>
          <p:cNvPr id="88" name="Google Shape;88;p3"/>
          <p:cNvSpPr txBox="1"/>
          <p:nvPr/>
        </p:nvSpPr>
        <p:spPr>
          <a:xfrm>
            <a:off x="1935586" y="1967886"/>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400">
                <a:solidFill>
                  <a:schemeClr val="dk1"/>
                </a:solidFill>
                <a:latin typeface="Roboto"/>
                <a:ea typeface="Roboto"/>
                <a:cs typeface="Roboto"/>
                <a:sym typeface="Roboto"/>
              </a:rPr>
              <a:t>Task 1</a:t>
            </a:r>
            <a:endParaRPr/>
          </a:p>
        </p:txBody>
      </p:sp>
      <p:sp>
        <p:nvSpPr>
          <p:cNvPr id="89" name="Google Shape;89;p3"/>
          <p:cNvSpPr txBox="1"/>
          <p:nvPr/>
        </p:nvSpPr>
        <p:spPr>
          <a:xfrm>
            <a:off x="1935586" y="4158465"/>
            <a:ext cx="1896185" cy="171874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400">
                <a:solidFill>
                  <a:schemeClr val="dk1"/>
                </a:solidFill>
                <a:latin typeface="Roboto"/>
                <a:ea typeface="Roboto"/>
                <a:cs typeface="Roboto"/>
                <a:sym typeface="Roboto"/>
              </a:rPr>
              <a:t>Task 2</a:t>
            </a:r>
            <a:endParaRPr sz="1400">
              <a:solidFill>
                <a:schemeClr val="dk1"/>
              </a:solidFill>
              <a:latin typeface="Roboto"/>
              <a:ea typeface="Roboto"/>
              <a:cs typeface="Roboto"/>
              <a:sym typeface="Roboto"/>
            </a:endParaRPr>
          </a:p>
        </p:txBody>
      </p:sp>
      <p:sp>
        <p:nvSpPr>
          <p:cNvPr id="90" name="Google Shape;90;p3"/>
          <p:cNvSpPr txBox="1"/>
          <p:nvPr/>
        </p:nvSpPr>
        <p:spPr>
          <a:xfrm>
            <a:off x="4095585" y="1967887"/>
            <a:ext cx="7580989" cy="171874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chemeClr val="dk1"/>
                </a:solidFill>
                <a:latin typeface="Roboto Light"/>
                <a:ea typeface="Roboto Light"/>
                <a:cs typeface="Roboto Light"/>
                <a:sym typeface="Roboto Light"/>
              </a:rPr>
              <a:t>The customer segments that contribute most heavily to chip sales are: `Budget - older families`, `Mainstream - young singles/couples`, and `Mainstream - retirees`.</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Higher sales from more customers is applicable for `Mainstream - young singles/couples` and `Mainstream - retirees`</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Higher sales from more units of chips being bought per customer is applicable for older and younger families in general</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Average price per unit chips bought greater for mainstream midage and young singles/couples compared to other customer segments in the same life stage with differing premium customer status</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Mainstream, young singles/couples tend towards Kettle brand chips and lower pack sizes</a:t>
            </a:r>
            <a:endParaRPr sz="1200">
              <a:solidFill>
                <a:schemeClr val="dk1"/>
              </a:solidFill>
              <a:latin typeface="Roboto Light"/>
              <a:ea typeface="Roboto Light"/>
              <a:cs typeface="Roboto Light"/>
              <a:sym typeface="Roboto Light"/>
            </a:endParaRPr>
          </a:p>
        </p:txBody>
      </p:sp>
      <p:sp>
        <p:nvSpPr>
          <p:cNvPr id="91" name="Google Shape;91;p3"/>
          <p:cNvSpPr txBox="1"/>
          <p:nvPr/>
        </p:nvSpPr>
        <p:spPr>
          <a:xfrm>
            <a:off x="4095585" y="4158466"/>
            <a:ext cx="7580989" cy="171874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chemeClr val="dk1"/>
                </a:solidFill>
                <a:latin typeface="Roboto Light"/>
                <a:ea typeface="Roboto Light"/>
                <a:cs typeface="Roboto Light"/>
                <a:sym typeface="Roboto Light"/>
              </a:rPr>
              <a:t>Trial stores have displayed significant improvement in performance compared to their control stores.</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For trial stores 77, 86 and 88, the control stores 233, 155, 237 respectively have been found.</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Personally created results conflict with the given conclusion, where store 167 provided the best control score for trial store 77, store 229 provided the best control score for trial store 86, and store 201 provided the best control store for trial store 88.</a:t>
            </a:r>
            <a:endParaRPr sz="1200">
              <a:solidFill>
                <a:schemeClr val="dk1"/>
              </a:solidFill>
              <a:latin typeface="Roboto Light"/>
              <a:ea typeface="Roboto Light"/>
              <a:cs typeface="Roboto Light"/>
              <a:sym typeface="Roboto Light"/>
            </a:endParaRPr>
          </a:p>
          <a:p>
            <a:pPr indent="-304800" lvl="0" marL="457200" marR="0" rtl="0" algn="l">
              <a:spcBef>
                <a:spcPts val="0"/>
              </a:spcBef>
              <a:spcAft>
                <a:spcPts val="0"/>
              </a:spcAft>
              <a:buClr>
                <a:schemeClr val="dk1"/>
              </a:buClr>
              <a:buSzPts val="1200"/>
              <a:buFont typeface="Roboto Light"/>
              <a:buChar char="-"/>
            </a:pPr>
            <a:r>
              <a:rPr lang="en-AU" sz="1200">
                <a:solidFill>
                  <a:schemeClr val="dk1"/>
                </a:solidFill>
                <a:latin typeface="Roboto Light"/>
                <a:ea typeface="Roboto Light"/>
                <a:cs typeface="Roboto Light"/>
                <a:sym typeface="Roboto Light"/>
              </a:rPr>
              <a:t>Had issues adjusting how much impact correlation should have on final score</a:t>
            </a:r>
            <a:endParaRPr sz="12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01</a:t>
            </a:r>
            <a:endParaRPr/>
          </a:p>
        </p:txBody>
      </p:sp>
      <p:sp>
        <p:nvSpPr>
          <p:cNvPr id="97" name="Google Shape;97;p4"/>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Category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Overview: The c</a:t>
            </a:r>
            <a:r>
              <a:rPr lang="en-AU"/>
              <a:t>ustomer segments that contribute most heavily to chip sales are: `Budget - older families`, `Mainstream - young singles/couples`, and `Mainstream - retirees`.</a:t>
            </a:r>
            <a:endParaRPr/>
          </a:p>
        </p:txBody>
      </p:sp>
      <p:pic>
        <p:nvPicPr>
          <p:cNvPr id="103" name="Google Shape;103;p5"/>
          <p:cNvPicPr preferRelativeResize="0"/>
          <p:nvPr/>
        </p:nvPicPr>
        <p:blipFill rotWithShape="1">
          <a:blip r:embed="rId3">
            <a:alphaModFix/>
          </a:blip>
          <a:srcRect b="0" l="0" r="0" t="0"/>
          <a:stretch/>
        </p:blipFill>
        <p:spPr>
          <a:xfrm>
            <a:off x="12316275" y="0"/>
            <a:ext cx="1993565" cy="1639966"/>
          </a:xfrm>
          <a:prstGeom prst="rect">
            <a:avLst/>
          </a:prstGeom>
          <a:noFill/>
          <a:ln>
            <a:noFill/>
          </a:ln>
        </p:spPr>
      </p:pic>
      <p:pic>
        <p:nvPicPr>
          <p:cNvPr id="104" name="Google Shape;104;p5"/>
          <p:cNvPicPr preferRelativeResize="0"/>
          <p:nvPr/>
        </p:nvPicPr>
        <p:blipFill>
          <a:blip r:embed="rId4">
            <a:alphaModFix/>
          </a:blip>
          <a:stretch>
            <a:fillRect/>
          </a:stretch>
        </p:blipFill>
        <p:spPr>
          <a:xfrm>
            <a:off x="740625" y="1639975"/>
            <a:ext cx="4900426" cy="2450225"/>
          </a:xfrm>
          <a:prstGeom prst="rect">
            <a:avLst/>
          </a:prstGeom>
          <a:noFill/>
          <a:ln>
            <a:noFill/>
          </a:ln>
        </p:spPr>
      </p:pic>
      <p:pic>
        <p:nvPicPr>
          <p:cNvPr id="105" name="Google Shape;105;p5"/>
          <p:cNvPicPr preferRelativeResize="0"/>
          <p:nvPr/>
        </p:nvPicPr>
        <p:blipFill>
          <a:blip r:embed="rId5">
            <a:alphaModFix/>
          </a:blip>
          <a:stretch>
            <a:fillRect/>
          </a:stretch>
        </p:blipFill>
        <p:spPr>
          <a:xfrm>
            <a:off x="5641050" y="1639975"/>
            <a:ext cx="4900426" cy="2450213"/>
          </a:xfrm>
          <a:prstGeom prst="rect">
            <a:avLst/>
          </a:prstGeom>
          <a:noFill/>
          <a:ln>
            <a:noFill/>
          </a:ln>
        </p:spPr>
      </p:pic>
      <p:sp>
        <p:nvSpPr>
          <p:cNvPr id="106" name="Google Shape;106;p5"/>
          <p:cNvSpPr txBox="1"/>
          <p:nvPr/>
        </p:nvSpPr>
        <p:spPr>
          <a:xfrm>
            <a:off x="5641050" y="4090200"/>
            <a:ext cx="6490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a:t>
            </a:r>
            <a:r>
              <a:rPr lang="en-AU">
                <a:solidFill>
                  <a:schemeClr val="dk1"/>
                </a:solidFill>
                <a:latin typeface="Roboto Light"/>
                <a:ea typeface="Roboto Light"/>
                <a:cs typeface="Roboto Light"/>
                <a:sym typeface="Roboto Light"/>
              </a:rPr>
              <a:t>Mainstream - young singles/couples` and `Mainstream - retirees` have particularly high numbers of customers, with at least 6000 customers each, implicitly leading to higher sales from more customers.</a:t>
            </a:r>
            <a:endParaRPr>
              <a:solidFill>
                <a:schemeClr val="dk1"/>
              </a:solidFill>
              <a:latin typeface="Roboto Light"/>
              <a:ea typeface="Roboto Light"/>
              <a:cs typeface="Roboto Light"/>
              <a:sym typeface="Roboto Light"/>
            </a:endParaRPr>
          </a:p>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Older and younger families tend to have higher values of units of chips bought per customer compared to their midage or newly established counterparts, and compared to singles/couples of the same age brackets.</a:t>
            </a:r>
            <a:endParaRPr>
              <a:solidFill>
                <a:schemeClr val="dk1"/>
              </a:solidFill>
              <a:latin typeface="Roboto Light"/>
              <a:ea typeface="Roboto Light"/>
              <a:cs typeface="Roboto Light"/>
              <a:sym typeface="Roboto Light"/>
            </a:endParaRPr>
          </a:p>
        </p:txBody>
      </p:sp>
      <p:pic>
        <p:nvPicPr>
          <p:cNvPr id="107" name="Google Shape;107;p5"/>
          <p:cNvPicPr preferRelativeResize="0"/>
          <p:nvPr/>
        </p:nvPicPr>
        <p:blipFill>
          <a:blip r:embed="rId6">
            <a:alphaModFix/>
          </a:blip>
          <a:stretch>
            <a:fillRect/>
          </a:stretch>
        </p:blipFill>
        <p:spPr>
          <a:xfrm>
            <a:off x="740613" y="4090200"/>
            <a:ext cx="4900450" cy="2450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This slide will be commentary on affluence and its effect on consumer buying for the category of chips</a:t>
            </a:r>
            <a:endParaRPr/>
          </a:p>
        </p:txBody>
      </p:sp>
      <p:pic>
        <p:nvPicPr>
          <p:cNvPr id="113" name="Google Shape;113;p6"/>
          <p:cNvPicPr preferRelativeResize="0"/>
          <p:nvPr/>
        </p:nvPicPr>
        <p:blipFill rotWithShape="1">
          <a:blip r:embed="rId3">
            <a:alphaModFix/>
          </a:blip>
          <a:srcRect b="0" l="0" r="0" t="0"/>
          <a:stretch/>
        </p:blipFill>
        <p:spPr>
          <a:xfrm>
            <a:off x="12327032" y="0"/>
            <a:ext cx="1993565" cy="1457070"/>
          </a:xfrm>
          <a:prstGeom prst="rect">
            <a:avLst/>
          </a:prstGeom>
          <a:noFill/>
          <a:ln>
            <a:noFill/>
          </a:ln>
        </p:spPr>
      </p:pic>
      <p:pic>
        <p:nvPicPr>
          <p:cNvPr id="114" name="Google Shape;114;p6"/>
          <p:cNvPicPr preferRelativeResize="0"/>
          <p:nvPr/>
        </p:nvPicPr>
        <p:blipFill>
          <a:blip r:embed="rId4">
            <a:alphaModFix/>
          </a:blip>
          <a:stretch>
            <a:fillRect/>
          </a:stretch>
        </p:blipFill>
        <p:spPr>
          <a:xfrm>
            <a:off x="760375" y="1277775"/>
            <a:ext cx="5084702" cy="2542351"/>
          </a:xfrm>
          <a:prstGeom prst="rect">
            <a:avLst/>
          </a:prstGeom>
          <a:noFill/>
          <a:ln>
            <a:noFill/>
          </a:ln>
        </p:spPr>
      </p:pic>
      <p:pic>
        <p:nvPicPr>
          <p:cNvPr id="115" name="Google Shape;115;p6" title="Screenshot 2025-05-12 at 18.36.44.png"/>
          <p:cNvPicPr preferRelativeResize="0"/>
          <p:nvPr/>
        </p:nvPicPr>
        <p:blipFill>
          <a:blip r:embed="rId5">
            <a:alphaModFix/>
          </a:blip>
          <a:stretch>
            <a:fillRect/>
          </a:stretch>
        </p:blipFill>
        <p:spPr>
          <a:xfrm>
            <a:off x="5845075" y="1277775"/>
            <a:ext cx="6286501" cy="2054394"/>
          </a:xfrm>
          <a:prstGeom prst="rect">
            <a:avLst/>
          </a:prstGeom>
          <a:noFill/>
          <a:ln>
            <a:noFill/>
          </a:ln>
        </p:spPr>
      </p:pic>
      <p:pic>
        <p:nvPicPr>
          <p:cNvPr id="116" name="Google Shape;116;p6"/>
          <p:cNvPicPr preferRelativeResize="0"/>
          <p:nvPr/>
        </p:nvPicPr>
        <p:blipFill>
          <a:blip r:embed="rId6">
            <a:alphaModFix/>
          </a:blip>
          <a:stretch>
            <a:fillRect/>
          </a:stretch>
        </p:blipFill>
        <p:spPr>
          <a:xfrm>
            <a:off x="760375" y="3820125"/>
            <a:ext cx="3933001" cy="2809274"/>
          </a:xfrm>
          <a:prstGeom prst="rect">
            <a:avLst/>
          </a:prstGeom>
          <a:noFill/>
          <a:ln>
            <a:noFill/>
          </a:ln>
        </p:spPr>
      </p:pic>
      <p:pic>
        <p:nvPicPr>
          <p:cNvPr id="117" name="Google Shape;117;p6"/>
          <p:cNvPicPr preferRelativeResize="0"/>
          <p:nvPr/>
        </p:nvPicPr>
        <p:blipFill>
          <a:blip r:embed="rId7">
            <a:alphaModFix/>
          </a:blip>
          <a:stretch>
            <a:fillRect/>
          </a:stretch>
        </p:blipFill>
        <p:spPr>
          <a:xfrm>
            <a:off x="4693375" y="3820108"/>
            <a:ext cx="3933001" cy="2809291"/>
          </a:xfrm>
          <a:prstGeom prst="rect">
            <a:avLst/>
          </a:prstGeom>
          <a:noFill/>
          <a:ln>
            <a:noFill/>
          </a:ln>
        </p:spPr>
      </p:pic>
      <p:sp>
        <p:nvSpPr>
          <p:cNvPr id="118" name="Google Shape;118;p6"/>
          <p:cNvSpPr txBox="1"/>
          <p:nvPr/>
        </p:nvSpPr>
        <p:spPr>
          <a:xfrm>
            <a:off x="8626375" y="3820125"/>
            <a:ext cx="35655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Average price per unit chips bought greater for mainstream midage and young singles/couples compared to other customer segments in the same life stage with differing premium customer status</a:t>
            </a:r>
            <a:endParaRPr>
              <a:solidFill>
                <a:schemeClr val="dk1"/>
              </a:solidFill>
              <a:latin typeface="Roboto Light"/>
              <a:ea typeface="Roboto Light"/>
              <a:cs typeface="Roboto Light"/>
              <a:sym typeface="Roboto Light"/>
            </a:endParaRPr>
          </a:p>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Mainstream, young singles/couples tend towards purchasing Kettle brand chips and smaller pack sizes </a:t>
            </a:r>
            <a:endParaRPr>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Stretch: Try visualising the proportion of customers by affluence and life stage on this slide </a:t>
            </a:r>
            <a:endParaRPr/>
          </a:p>
        </p:txBody>
      </p:sp>
      <p:grpSp>
        <p:nvGrpSpPr>
          <p:cNvPr id="124" name="Google Shape;124;p7"/>
          <p:cNvGrpSpPr/>
          <p:nvPr/>
        </p:nvGrpSpPr>
        <p:grpSpPr>
          <a:xfrm>
            <a:off x="12294760" y="-281940"/>
            <a:ext cx="1536700" cy="601980"/>
            <a:chOff x="12294760" y="-281940"/>
            <a:chExt cx="1536700" cy="601980"/>
          </a:xfrm>
        </p:grpSpPr>
        <p:grpSp>
          <p:nvGrpSpPr>
            <p:cNvPr id="125" name="Google Shape;125;p7"/>
            <p:cNvGrpSpPr/>
            <p:nvPr/>
          </p:nvGrpSpPr>
          <p:grpSpPr>
            <a:xfrm>
              <a:off x="12294760" y="0"/>
              <a:ext cx="356123" cy="320040"/>
              <a:chOff x="2932" y="1344"/>
              <a:chExt cx="1816" cy="1632"/>
            </a:xfrm>
          </p:grpSpPr>
          <p:sp>
            <p:nvSpPr>
              <p:cNvPr id="126" name="Google Shape;126;p7"/>
              <p:cNvSpPr/>
              <p:nvPr/>
            </p:nvSpPr>
            <p:spPr>
              <a:xfrm>
                <a:off x="2932" y="1344"/>
                <a:ext cx="1806" cy="1622"/>
              </a:xfrm>
              <a:custGeom>
                <a:rect b="b" l="l" r="r" t="t"/>
                <a:pathLst>
                  <a:path extrusionOk="0" h="1622" w="1806">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sp>
            <p:nvSpPr>
              <p:cNvPr id="127" name="Google Shape;127;p7"/>
              <p:cNvSpPr/>
              <p:nvPr/>
            </p:nvSpPr>
            <p:spPr>
              <a:xfrm>
                <a:off x="4465" y="2694"/>
                <a:ext cx="283" cy="282"/>
              </a:xfrm>
              <a:custGeom>
                <a:rect b="b" l="l" r="r" t="t"/>
                <a:pathLst>
                  <a:path extrusionOk="0" h="282" w="283">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a:noFill/>
              </a:ln>
            </p:spPr>
            <p:txBody>
              <a:bodyPr anchorCtr="0" anchor="t" bIns="45700" lIns="90000" spcFirstLastPara="1" rIns="36000" wrap="square" tIns="648000">
                <a:noAutofit/>
              </a:bodyPr>
              <a:lstStyle/>
              <a:p>
                <a:pPr indent="0" lvl="0" marL="0" marR="0" rtl="0" algn="l">
                  <a:lnSpc>
                    <a:spcPct val="100000"/>
                  </a:lnSpc>
                  <a:spcBef>
                    <a:spcPts val="0"/>
                  </a:spcBef>
                  <a:spcAft>
                    <a:spcPts val="0"/>
                  </a:spcAft>
                  <a:buClr>
                    <a:schemeClr val="dk1"/>
                  </a:buClr>
                  <a:buSzPts val="1800"/>
                  <a:buFont typeface="Roboto Light"/>
                  <a:buNone/>
                </a:pPr>
                <a:r>
                  <a:t/>
                </a:r>
                <a:endParaRPr b="0" i="0" sz="1800" u="none" cap="none" strike="noStrike">
                  <a:solidFill>
                    <a:srgbClr val="000005"/>
                  </a:solidFill>
                  <a:latin typeface="Roboto Light"/>
                  <a:ea typeface="Roboto Light"/>
                  <a:cs typeface="Roboto Light"/>
                  <a:sym typeface="Roboto Light"/>
                </a:endParaRPr>
              </a:p>
            </p:txBody>
          </p:sp>
        </p:grpSp>
        <p:sp>
          <p:nvSpPr>
            <p:cNvPr id="128" name="Google Shape;128;p7"/>
            <p:cNvSpPr txBox="1"/>
            <p:nvPr/>
          </p:nvSpPr>
          <p:spPr>
            <a:xfrm>
              <a:off x="12294760" y="-281940"/>
              <a:ext cx="1536700" cy="31807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AU" sz="1200">
                  <a:solidFill>
                    <a:srgbClr val="EF6347"/>
                  </a:solidFill>
                  <a:latin typeface="Roboto Light"/>
                  <a:ea typeface="Roboto Light"/>
                  <a:cs typeface="Roboto Light"/>
                  <a:sym typeface="Roboto Light"/>
                </a:rPr>
                <a:t>Editable (delete this)</a:t>
              </a:r>
              <a:endParaRPr/>
            </a:p>
          </p:txBody>
        </p:sp>
      </p:grpSp>
      <p:pic>
        <p:nvPicPr>
          <p:cNvPr id="129" name="Google Shape;129;p7"/>
          <p:cNvPicPr preferRelativeResize="0"/>
          <p:nvPr/>
        </p:nvPicPr>
        <p:blipFill rotWithShape="1">
          <a:blip r:embed="rId3">
            <a:alphaModFix/>
          </a:blip>
          <a:srcRect b="0" l="0" r="0" t="0"/>
          <a:stretch/>
        </p:blipFill>
        <p:spPr>
          <a:xfrm>
            <a:off x="12294760" y="0"/>
            <a:ext cx="1993565" cy="1639966"/>
          </a:xfrm>
          <a:prstGeom prst="rect">
            <a:avLst/>
          </a:prstGeom>
          <a:noFill/>
          <a:ln>
            <a:noFill/>
          </a:ln>
        </p:spPr>
      </p:pic>
      <p:pic>
        <p:nvPicPr>
          <p:cNvPr id="130" name="Google Shape;130;p7"/>
          <p:cNvPicPr preferRelativeResize="0"/>
          <p:nvPr/>
        </p:nvPicPr>
        <p:blipFill>
          <a:blip r:embed="rId4">
            <a:alphaModFix/>
          </a:blip>
          <a:stretch>
            <a:fillRect/>
          </a:stretch>
        </p:blipFill>
        <p:spPr>
          <a:xfrm>
            <a:off x="749300" y="1277775"/>
            <a:ext cx="3581400" cy="2558131"/>
          </a:xfrm>
          <a:prstGeom prst="rect">
            <a:avLst/>
          </a:prstGeom>
          <a:noFill/>
          <a:ln>
            <a:noFill/>
          </a:ln>
        </p:spPr>
      </p:pic>
      <p:pic>
        <p:nvPicPr>
          <p:cNvPr id="131" name="Google Shape;131;p7"/>
          <p:cNvPicPr preferRelativeResize="0"/>
          <p:nvPr/>
        </p:nvPicPr>
        <p:blipFill>
          <a:blip r:embed="rId5">
            <a:alphaModFix/>
          </a:blip>
          <a:stretch>
            <a:fillRect/>
          </a:stretch>
        </p:blipFill>
        <p:spPr>
          <a:xfrm>
            <a:off x="749300" y="3835925"/>
            <a:ext cx="3581400" cy="2558136"/>
          </a:xfrm>
          <a:prstGeom prst="rect">
            <a:avLst/>
          </a:prstGeom>
          <a:noFill/>
          <a:ln>
            <a:noFill/>
          </a:ln>
        </p:spPr>
      </p:pic>
      <p:pic>
        <p:nvPicPr>
          <p:cNvPr id="132" name="Google Shape;132;p7"/>
          <p:cNvPicPr preferRelativeResize="0"/>
          <p:nvPr/>
        </p:nvPicPr>
        <p:blipFill>
          <a:blip r:embed="rId6">
            <a:alphaModFix/>
          </a:blip>
          <a:stretch>
            <a:fillRect/>
          </a:stretch>
        </p:blipFill>
        <p:spPr>
          <a:xfrm>
            <a:off x="4330700" y="3835914"/>
            <a:ext cx="3581400" cy="2558136"/>
          </a:xfrm>
          <a:prstGeom prst="rect">
            <a:avLst/>
          </a:prstGeom>
          <a:noFill/>
          <a:ln>
            <a:noFill/>
          </a:ln>
        </p:spPr>
      </p:pic>
      <p:sp>
        <p:nvSpPr>
          <p:cNvPr id="133" name="Google Shape;133;p7"/>
          <p:cNvSpPr txBox="1"/>
          <p:nvPr/>
        </p:nvSpPr>
        <p:spPr>
          <a:xfrm>
            <a:off x="4511575" y="1304925"/>
            <a:ext cx="7108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Significantly more customers in older lifestages including retirees, then younger lifestages, then midage singles/couples and new families</a:t>
            </a:r>
            <a:endParaRPr>
              <a:solidFill>
                <a:schemeClr val="dk1"/>
              </a:solidFill>
              <a:latin typeface="Roboto Light"/>
              <a:ea typeface="Roboto Light"/>
              <a:cs typeface="Roboto Light"/>
              <a:sym typeface="Roboto Light"/>
            </a:endParaRPr>
          </a:p>
          <a:p>
            <a:pPr indent="-317500" lvl="0" marL="457200" rtl="0" algn="l">
              <a:spcBef>
                <a:spcPts val="0"/>
              </a:spcBef>
              <a:spcAft>
                <a:spcPts val="0"/>
              </a:spcAft>
              <a:buClr>
                <a:schemeClr val="dk1"/>
              </a:buClr>
              <a:buSzPts val="1400"/>
              <a:buFont typeface="Roboto Light"/>
              <a:buChar char="-"/>
            </a:pPr>
            <a:r>
              <a:rPr lang="en-AU">
                <a:solidFill>
                  <a:schemeClr val="dk1"/>
                </a:solidFill>
                <a:latin typeface="Roboto Light"/>
                <a:ea typeface="Roboto Light"/>
                <a:cs typeface="Roboto Light"/>
                <a:sym typeface="Roboto Light"/>
              </a:rPr>
              <a:t>Between lifestages, most </a:t>
            </a:r>
            <a:r>
              <a:rPr lang="en-AU">
                <a:solidFill>
                  <a:schemeClr val="dk1"/>
                </a:solidFill>
                <a:latin typeface="Roboto Light"/>
                <a:ea typeface="Roboto Light"/>
                <a:cs typeface="Roboto Light"/>
                <a:sym typeface="Roboto Light"/>
              </a:rPr>
              <a:t>customers</a:t>
            </a:r>
            <a:r>
              <a:rPr lang="en-AU">
                <a:solidFill>
                  <a:schemeClr val="dk1"/>
                </a:solidFill>
                <a:latin typeface="Roboto Light"/>
                <a:ea typeface="Roboto Light"/>
                <a:cs typeface="Roboto Light"/>
                <a:sym typeface="Roboto Light"/>
              </a:rPr>
              <a:t> have the Budget status, followed by Mainstream then Premium.</a:t>
            </a:r>
            <a:endParaRPr>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1162050" y="400050"/>
            <a:ext cx="2305050" cy="97155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5"/>
              </a:buClr>
              <a:buSzPts val="8300"/>
              <a:buFont typeface="Roboto Light"/>
              <a:buNone/>
            </a:pPr>
            <a:r>
              <a:rPr lang="en-AU"/>
              <a:t>02</a:t>
            </a:r>
            <a:endParaRPr/>
          </a:p>
        </p:txBody>
      </p:sp>
      <p:sp>
        <p:nvSpPr>
          <p:cNvPr id="139" name="Google Shape;139;p8"/>
          <p:cNvSpPr txBox="1"/>
          <p:nvPr>
            <p:ph idx="1" type="body"/>
          </p:nvPr>
        </p:nvSpPr>
        <p:spPr>
          <a:xfrm>
            <a:off x="1201738" y="3122612"/>
            <a:ext cx="5516562" cy="2516187"/>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Trial store performance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idx="1" type="body"/>
          </p:nvPr>
        </p:nvSpPr>
        <p:spPr>
          <a:xfrm>
            <a:off x="1196975" y="453371"/>
            <a:ext cx="10479600" cy="824400"/>
          </a:xfrm>
          <a:prstGeom prst="rect">
            <a:avLst/>
          </a:prstGeom>
          <a:noFill/>
          <a:ln>
            <a:noFill/>
          </a:ln>
        </p:spPr>
        <p:txBody>
          <a:bodyPr anchorCtr="0" anchor="t" bIns="45700" lIns="0" spcFirstLastPara="1" rIns="91425" wrap="square" tIns="0">
            <a:noAutofit/>
          </a:bodyPr>
          <a:lstStyle/>
          <a:p>
            <a:pPr indent="0" lvl="0" marL="0" rtl="0" algn="l">
              <a:lnSpc>
                <a:spcPct val="100000"/>
              </a:lnSpc>
              <a:spcBef>
                <a:spcPts val="0"/>
              </a:spcBef>
              <a:spcAft>
                <a:spcPts val="0"/>
              </a:spcAft>
              <a:buClr>
                <a:srgbClr val="000005"/>
              </a:buClr>
              <a:buSzPts val="2400"/>
              <a:buNone/>
            </a:pPr>
            <a:r>
              <a:rPr lang="en-AU"/>
              <a:t>Explanation of the control store vs other stores</a:t>
            </a:r>
            <a:endParaRPr/>
          </a:p>
        </p:txBody>
      </p:sp>
      <p:pic>
        <p:nvPicPr>
          <p:cNvPr id="145" name="Google Shape;145;p9"/>
          <p:cNvPicPr preferRelativeResize="0"/>
          <p:nvPr/>
        </p:nvPicPr>
        <p:blipFill rotWithShape="1">
          <a:blip r:embed="rId3">
            <a:alphaModFix/>
          </a:blip>
          <a:srcRect b="0" l="0" r="0" t="0"/>
          <a:stretch/>
        </p:blipFill>
        <p:spPr>
          <a:xfrm>
            <a:off x="12305402" y="0"/>
            <a:ext cx="1993565" cy="1822862"/>
          </a:xfrm>
          <a:prstGeom prst="rect">
            <a:avLst/>
          </a:prstGeom>
          <a:noFill/>
          <a:ln>
            <a:noFill/>
          </a:ln>
        </p:spPr>
      </p:pic>
      <p:sp>
        <p:nvSpPr>
          <p:cNvPr id="146" name="Google Shape;146;p9"/>
          <p:cNvSpPr txBox="1"/>
          <p:nvPr/>
        </p:nvSpPr>
        <p:spPr>
          <a:xfrm>
            <a:off x="1206500" y="1277775"/>
            <a:ext cx="10553100" cy="3386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Control stores are selected on the following criteria: </a:t>
            </a:r>
            <a:endParaRPr sz="1600">
              <a:solidFill>
                <a:schemeClr val="dk1"/>
              </a:solidFill>
              <a:latin typeface="Roboto Light"/>
              <a:ea typeface="Roboto Light"/>
              <a:cs typeface="Roboto Light"/>
              <a:sym typeface="Roboto Light"/>
            </a:endParaRPr>
          </a:p>
          <a:p>
            <a:pPr indent="-330200" lvl="1" marL="9144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They are established stores that are operational for the entire observation period (12 months between July 2019 and June 2019)</a:t>
            </a:r>
            <a:endParaRPr sz="1600">
              <a:solidFill>
                <a:schemeClr val="dk1"/>
              </a:solidFill>
              <a:latin typeface="Roboto Light"/>
              <a:ea typeface="Roboto Light"/>
              <a:cs typeface="Roboto Light"/>
              <a:sym typeface="Roboto Light"/>
            </a:endParaRPr>
          </a:p>
          <a:p>
            <a:pPr indent="-330200" lvl="1" marL="9144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Prior to the trial period from February 2019, they are similar to the trial stores in various metrics:</a:t>
            </a:r>
            <a:endParaRPr sz="1600">
              <a:solidFill>
                <a:schemeClr val="dk1"/>
              </a:solidFill>
              <a:latin typeface="Roboto Light"/>
              <a:ea typeface="Roboto Light"/>
              <a:cs typeface="Roboto Light"/>
              <a:sym typeface="Roboto Light"/>
            </a:endParaRPr>
          </a:p>
          <a:p>
            <a:pPr indent="-330200" lvl="2" marL="13716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Monthly overall sales revenue</a:t>
            </a:r>
            <a:endParaRPr sz="1600">
              <a:solidFill>
                <a:schemeClr val="dk1"/>
              </a:solidFill>
              <a:latin typeface="Roboto Light"/>
              <a:ea typeface="Roboto Light"/>
              <a:cs typeface="Roboto Light"/>
              <a:sym typeface="Roboto Light"/>
            </a:endParaRPr>
          </a:p>
          <a:p>
            <a:pPr indent="-330200" lvl="2" marL="13716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Monthly number of customers</a:t>
            </a:r>
            <a:endParaRPr sz="1600">
              <a:solidFill>
                <a:schemeClr val="dk1"/>
              </a:solidFill>
              <a:latin typeface="Roboto Light"/>
              <a:ea typeface="Roboto Light"/>
              <a:cs typeface="Roboto Light"/>
              <a:sym typeface="Roboto Light"/>
            </a:endParaRPr>
          </a:p>
          <a:p>
            <a:pPr indent="-330200" lvl="2" marL="13716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Monthly number of transactions per customer</a:t>
            </a:r>
            <a:endParaRPr sz="1600">
              <a:solidFill>
                <a:schemeClr val="dk1"/>
              </a:solidFill>
              <a:latin typeface="Roboto Light"/>
              <a:ea typeface="Roboto Light"/>
              <a:cs typeface="Roboto Light"/>
              <a:sym typeface="Roboto Light"/>
            </a:endParaRPr>
          </a:p>
          <a:p>
            <a:pPr indent="-330200" lvl="1" marL="9144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They provide the second-most optimal ranking from the composite score based on the above metrics, behind the trial store itself.</a:t>
            </a:r>
            <a:endParaRPr sz="1600">
              <a:solidFill>
                <a:schemeClr val="dk1"/>
              </a:solidFill>
              <a:latin typeface="Roboto Light"/>
              <a:ea typeface="Roboto Light"/>
              <a:cs typeface="Roboto Light"/>
              <a:sym typeface="Roboto Light"/>
            </a:endParaRPr>
          </a:p>
          <a:p>
            <a:pPr indent="-330200" lvl="0" marL="4572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259 stores have been fully operational in the  </a:t>
            </a:r>
            <a:r>
              <a:rPr lang="en-AU" sz="1600">
                <a:solidFill>
                  <a:schemeClr val="dk1"/>
                </a:solidFill>
                <a:latin typeface="Roboto Light"/>
                <a:ea typeface="Roboto Light"/>
                <a:cs typeface="Roboto Light"/>
                <a:sym typeface="Roboto Light"/>
              </a:rPr>
              <a:t>12 months between July 2019 and June 2019.</a:t>
            </a:r>
            <a:endParaRPr sz="1600">
              <a:solidFill>
                <a:schemeClr val="dk1"/>
              </a:solidFill>
              <a:latin typeface="Roboto Light"/>
              <a:ea typeface="Roboto Light"/>
              <a:cs typeface="Roboto Light"/>
              <a:sym typeface="Roboto Light"/>
            </a:endParaRPr>
          </a:p>
          <a:p>
            <a:pPr indent="-330200" lvl="0" marL="457200" rtl="0" algn="l">
              <a:spcBef>
                <a:spcPts val="0"/>
              </a:spcBef>
              <a:spcAft>
                <a:spcPts val="0"/>
              </a:spcAft>
              <a:buClr>
                <a:schemeClr val="dk1"/>
              </a:buClr>
              <a:buSzPts val="1600"/>
              <a:buFont typeface="Roboto Light"/>
              <a:buChar char="-"/>
            </a:pPr>
            <a:r>
              <a:rPr lang="en-AU" sz="1600">
                <a:solidFill>
                  <a:schemeClr val="dk1"/>
                </a:solidFill>
                <a:latin typeface="Roboto Light"/>
                <a:ea typeface="Roboto Light"/>
                <a:cs typeface="Roboto Light"/>
                <a:sym typeface="Roboto Light"/>
              </a:rPr>
              <a:t>Calculated correlation and standardised magnitude difference of store performance metrics (sales and number of customers) with that of trial store, applied certain weights into each performance metric, then obtained average of performance metric as ranking.</a:t>
            </a:r>
            <a:endParaRPr sz="1600">
              <a:solidFill>
                <a:schemeClr val="dk1"/>
              </a:solidFill>
              <a:latin typeface="Roboto Light"/>
              <a:ea typeface="Roboto Light"/>
              <a:cs typeface="Roboto Light"/>
              <a:sym typeface="Roboto Light"/>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