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364" r:id="rId2"/>
    <p:sldId id="258" r:id="rId3"/>
    <p:sldId id="356" r:id="rId4"/>
    <p:sldId id="359" r:id="rId5"/>
    <p:sldId id="361" r:id="rId6"/>
    <p:sldId id="365" r:id="rId7"/>
    <p:sldId id="366" r:id="rId8"/>
    <p:sldId id="357" r:id="rId9"/>
    <p:sldId id="358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11" r:id="rId20"/>
    <p:sldId id="312" r:id="rId21"/>
    <p:sldId id="367" r:id="rId22"/>
    <p:sldId id="314" r:id="rId23"/>
    <p:sldId id="368" r:id="rId24"/>
    <p:sldId id="369" r:id="rId25"/>
    <p:sldId id="315" r:id="rId26"/>
    <p:sldId id="326" r:id="rId27"/>
    <p:sldId id="328" r:id="rId28"/>
    <p:sldId id="329" r:id="rId29"/>
    <p:sldId id="335" r:id="rId30"/>
    <p:sldId id="336" r:id="rId31"/>
    <p:sldId id="339" r:id="rId32"/>
    <p:sldId id="362" r:id="rId33"/>
    <p:sldId id="340" r:id="rId34"/>
    <p:sldId id="371" r:id="rId35"/>
    <p:sldId id="373" r:id="rId36"/>
    <p:sldId id="374" r:id="rId37"/>
    <p:sldId id="375" r:id="rId38"/>
    <p:sldId id="376" r:id="rId39"/>
    <p:sldId id="348" r:id="rId40"/>
    <p:sldId id="377" r:id="rId41"/>
    <p:sldId id="378" r:id="rId42"/>
    <p:sldId id="353" r:id="rId43"/>
    <p:sldId id="370" r:id="rId44"/>
    <p:sldId id="295" r:id="rId45"/>
    <p:sldId id="296" r:id="rId46"/>
    <p:sldId id="297" r:id="rId4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379"/>
    <a:srgbClr val="D39C65"/>
    <a:srgbClr val="5DD731"/>
    <a:srgbClr val="BE6068"/>
    <a:srgbClr val="61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0" autoAdjust="0"/>
    <p:restoredTop sz="87255" autoAdjust="0"/>
  </p:normalViewPr>
  <p:slideViewPr>
    <p:cSldViewPr snapToGrid="0">
      <p:cViewPr>
        <p:scale>
          <a:sx n="52" d="100"/>
          <a:sy n="52" d="100"/>
        </p:scale>
        <p:origin x="48" y="-31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352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95358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alibri"/>
              </a:rPr>
              <a:t>Welcome your class,</a:t>
            </a:r>
            <a:r>
              <a:rPr lang="en-US" baseline="0" dirty="0">
                <a:cs typeface="Calibri"/>
              </a:rPr>
              <a:t> think about what is the hook to engage your students right out of the starting gate.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B6CCD-7FC5-40B8-8701-920D5B02B31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66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Pretest and two-way learning</a:t>
            </a:r>
          </a:p>
        </p:txBody>
      </p:sp>
    </p:spTree>
    <p:extLst>
      <p:ext uri="{BB962C8B-B14F-4D97-AF65-F5344CB8AC3E}">
        <p14:creationId xmlns:p14="http://schemas.microsoft.com/office/powerpoint/2010/main" val="268940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Images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Atom - https://</a:t>
            </a:r>
            <a:r>
              <a:rPr lang="en-US" dirty="0" err="1"/>
              <a:t>duckduckgo.com</a:t>
            </a:r>
            <a:r>
              <a:rPr lang="en-US" dirty="0"/>
              <a:t>/?q=</a:t>
            </a:r>
            <a:r>
              <a:rPr lang="en-US" dirty="0" err="1"/>
              <a:t>atom+text+editor+logo&amp;t</a:t>
            </a:r>
            <a:r>
              <a:rPr lang="en-US" dirty="0"/>
              <a:t>=</a:t>
            </a:r>
            <a:r>
              <a:rPr lang="en-US" dirty="0" err="1"/>
              <a:t>brave&amp;iar</a:t>
            </a:r>
            <a:r>
              <a:rPr lang="en-US" dirty="0"/>
              <a:t>=</a:t>
            </a:r>
            <a:r>
              <a:rPr lang="en-US" dirty="0" err="1"/>
              <a:t>images&amp;iax</a:t>
            </a:r>
            <a:r>
              <a:rPr lang="en-US" dirty="0"/>
              <a:t>=</a:t>
            </a:r>
            <a:r>
              <a:rPr lang="en-US" dirty="0" err="1"/>
              <a:t>images&amp;ia</a:t>
            </a:r>
            <a:r>
              <a:rPr lang="en-US" dirty="0"/>
              <a:t>=</a:t>
            </a:r>
            <a:r>
              <a:rPr lang="en-US" dirty="0" err="1"/>
              <a:t>images&amp;iai</a:t>
            </a:r>
            <a:r>
              <a:rPr lang="en-US" dirty="0"/>
              <a:t>=https%3A%2F%2Fdl2.macupdate.com%2Fimages%2Ficons256%2F53196.png%3Fd%3D1518722998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47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1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</a:t>
            </a:r>
          </a:p>
          <a:p>
            <a:r>
              <a:rPr lang="en-US" dirty="0"/>
              <a:t>https://</a:t>
            </a:r>
            <a:r>
              <a:rPr lang="en-US" dirty="0" err="1"/>
              <a:t>duckduckgo.com</a:t>
            </a:r>
            <a:r>
              <a:rPr lang="en-US" dirty="0"/>
              <a:t>/?q=</a:t>
            </a:r>
            <a:r>
              <a:rPr lang="en-US" dirty="0" err="1"/>
              <a:t>facebook+like+image&amp;t</a:t>
            </a:r>
            <a:r>
              <a:rPr lang="en-US" dirty="0"/>
              <a:t>=</a:t>
            </a:r>
            <a:r>
              <a:rPr lang="en-US" dirty="0" err="1"/>
              <a:t>brave&amp;iar</a:t>
            </a:r>
            <a:r>
              <a:rPr lang="en-US" dirty="0"/>
              <a:t>=</a:t>
            </a:r>
            <a:r>
              <a:rPr lang="en-US" dirty="0" err="1"/>
              <a:t>images&amp;iax</a:t>
            </a:r>
            <a:r>
              <a:rPr lang="en-US" dirty="0"/>
              <a:t>=</a:t>
            </a:r>
            <a:r>
              <a:rPr lang="en-US" dirty="0" err="1"/>
              <a:t>images&amp;ia</a:t>
            </a:r>
            <a:r>
              <a:rPr lang="en-US" dirty="0"/>
              <a:t>=</a:t>
            </a:r>
            <a:r>
              <a:rPr lang="en-US" dirty="0" err="1"/>
              <a:t>images&amp;iai</a:t>
            </a:r>
            <a:r>
              <a:rPr lang="en-US" dirty="0"/>
              <a:t>=https%3A%2F%2Fupload.wikimedia.org%2Fwikipedia%2Fcommons%2Fthumb%2F5%2F50%2FFacebook_Thumb_icon.svg%2F1200px-Facebook_Thumb_icon.svg.png</a:t>
            </a:r>
          </a:p>
        </p:txBody>
      </p:sp>
    </p:spTree>
    <p:extLst>
      <p:ext uri="{BB962C8B-B14F-4D97-AF65-F5344CB8AC3E}">
        <p14:creationId xmlns:p14="http://schemas.microsoft.com/office/powerpoint/2010/main" val="2535977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Review the</a:t>
            </a:r>
            <a:r>
              <a:rPr lang="en-CA" baseline="0" dirty="0"/>
              <a:t> importance of file naming conventions with the students. Also review WHERE they should save this file.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287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4901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90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Post test: provide students with feedback</a:t>
            </a:r>
            <a:r>
              <a:rPr lang="en-CA" baseline="0" dirty="0"/>
              <a:t> and a review of the day</a:t>
            </a:r>
          </a:p>
          <a:p>
            <a:endParaRPr lang="en-CA" baseline="0" dirty="0"/>
          </a:p>
          <a:p>
            <a:r>
              <a:rPr lang="en-CA" baseline="0" dirty="0"/>
              <a:t>End of the day Q/A</a:t>
            </a:r>
          </a:p>
          <a:p>
            <a:endParaRPr lang="en-CA" baseline="0" dirty="0"/>
          </a:p>
          <a:p>
            <a:r>
              <a:rPr lang="en-CA" baseline="0" dirty="0"/>
              <a:t>Were the day’s goals meet (reference slide 2)?</a:t>
            </a:r>
          </a:p>
          <a:p>
            <a:endParaRPr lang="en-CA" baseline="0" dirty="0"/>
          </a:p>
          <a:p>
            <a:r>
              <a:rPr lang="en-CA" baseline="0" dirty="0"/>
              <a:t>Transition: what’s coming </a:t>
            </a:r>
            <a:r>
              <a:rPr lang="en-CA" baseline="0"/>
              <a:t>up tomorrow? </a:t>
            </a:r>
            <a:endParaRPr lang="en-CA" baseline="0" dirty="0"/>
          </a:p>
        </p:txBody>
      </p:sp>
    </p:spTree>
    <p:extLst>
      <p:ext uri="{BB962C8B-B14F-4D97-AF65-F5344CB8AC3E}">
        <p14:creationId xmlns:p14="http://schemas.microsoft.com/office/powerpoint/2010/main" val="95864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sson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6.jpeg" descr="image6.jpe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194426" y="4350191"/>
            <a:ext cx="7902880" cy="6895019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889000" indent="-889000">
              <a:buSzPct val="100000"/>
              <a:buAutoNum type="arabicPeriod"/>
            </a:lvl1pPr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7" name="Picture 4" descr="Picture 4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1" name="Image"/>
          <p:cNvSpPr>
            <a:spLocks noGrp="1"/>
          </p:cNvSpPr>
          <p:nvPr>
            <p:ph type="pic" sz="half" idx="13"/>
          </p:nvPr>
        </p:nvSpPr>
        <p:spPr>
          <a:xfrm>
            <a:off x="5107483" y="3673850"/>
            <a:ext cx="14169065" cy="70176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89100" y="11342644"/>
            <a:ext cx="21005800" cy="11952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1" name="Placeholder - Square.png"/>
          <p:cNvSpPr>
            <a:spLocks noGrp="1"/>
          </p:cNvSpPr>
          <p:nvPr>
            <p:ph type="pic" sz="half" idx="13"/>
          </p:nvPr>
        </p:nvSpPr>
        <p:spPr>
          <a:xfrm>
            <a:off x="5726707" y="3615729"/>
            <a:ext cx="12930616" cy="8262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500"/>
              </a:spcBef>
              <a:buSzTx/>
              <a:buNone/>
            </a:lvl1pPr>
            <a:lvl2pPr>
              <a:lnSpc>
                <a:spcPct val="100000"/>
              </a:lnSpc>
              <a:spcBef>
                <a:spcPts val="1500"/>
              </a:spcBef>
            </a:lvl2pPr>
            <a:lvl3pPr>
              <a:lnSpc>
                <a:spcPct val="100000"/>
              </a:lnSpc>
              <a:spcBef>
                <a:spcPts val="1500"/>
              </a:spcBef>
            </a:lvl3pPr>
            <a:lvl4pPr>
              <a:lnSpc>
                <a:spcPct val="100000"/>
              </a:lnSpc>
              <a:spcBef>
                <a:spcPts val="1500"/>
              </a:spcBef>
            </a:lvl4pPr>
            <a:lvl5pPr>
              <a:lnSpc>
                <a:spcPct val="100000"/>
              </a:lnSpc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9503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8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69072"/>
            <a:ext cx="19621500" cy="84125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6CB4B4D-7CA3-9044-876B-883B54F8677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2320CCB-94F3-4D69-9A2F-D39BB8D7425E}" type="datetimeFigureOut">
              <a:rPr lang="en-CA" smtClean="0"/>
              <a:pPr/>
              <a:t>2020-09-23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53214" y="13081000"/>
            <a:ext cx="464871" cy="471924"/>
          </a:xfrm>
        </p:spPr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3FE2E21-F601-4728-90C3-A5D84BF854D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742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sson Break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Object"/>
          <p:cNvSpPr txBox="1">
            <a:spLocks noGrp="1"/>
          </p:cNvSpPr>
          <p:nvPr>
            <p:ph idx="3"/>
          </p:nvPr>
        </p:nvSpPr>
        <p:spPr>
          <a:xfrm>
            <a:off x="1402159" y="3432522"/>
            <a:ext cx="21579682" cy="8901808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600" b="1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lass Wrap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lass-wrap-up-2-portrait.jpg"/>
          <p:cNvSpPr>
            <a:spLocks noGrp="1"/>
          </p:cNvSpPr>
          <p:nvPr>
            <p:ph type="pic" idx="13"/>
          </p:nvPr>
        </p:nvSpPr>
        <p:spPr>
          <a:xfrm>
            <a:off x="13295312" y="-53381"/>
            <a:ext cx="11114113" cy="138227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35100" y="4908999"/>
            <a:ext cx="10668000" cy="749161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435100" y="1143000"/>
            <a:ext cx="10668000" cy="3077010"/>
          </a:xfrm>
          <a:prstGeom prst="rect">
            <a:avLst/>
          </a:prstGeom>
        </p:spPr>
        <p:txBody>
          <a:bodyPr anchor="b"/>
          <a:lstStyle>
            <a:lvl1pPr algn="l"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ctivit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1244193" y="8225482"/>
            <a:ext cx="7144663" cy="356165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</a:defRPr>
            </a:lvl1pPr>
          </a:lstStyle>
          <a:p>
            <a:r>
              <a:t>Subtitle text</a:t>
            </a:r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219200" y="952500"/>
            <a:ext cx="10223500" cy="7084970"/>
          </a:xfrm>
          <a:prstGeom prst="rect">
            <a:avLst/>
          </a:prstGeom>
        </p:spPr>
        <p:txBody>
          <a:bodyPr anchor="b"/>
          <a:lstStyle>
            <a:lvl1pPr algn="l"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849587" y="1444727"/>
            <a:ext cx="11313339" cy="10826546"/>
          </a:xfrm>
          <a:prstGeom prst="rect">
            <a:avLst/>
          </a:prstGeom>
        </p:spPr>
        <p:txBody>
          <a:bodyPr anchor="t"/>
          <a:lstStyle>
            <a:lvl1pPr marL="889000" indent="-889000">
              <a:buSzPct val="100000"/>
              <a:buAutoNum type="arabicPeriod"/>
            </a:lvl1pPr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ear and Sha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1231900" y="4993084"/>
            <a:ext cx="10223500" cy="3044386"/>
          </a:xfrm>
          <a:prstGeom prst="rect">
            <a:avLst/>
          </a:prstGeom>
        </p:spPr>
        <p:txBody>
          <a:bodyPr anchor="b"/>
          <a:lstStyle>
            <a:lvl1pPr algn="l"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85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1244600" y="8228558"/>
            <a:ext cx="10223500" cy="289768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</a:defRPr>
            </a:lvl1pPr>
          </a:lstStyle>
          <a:p>
            <a:r>
              <a:t>Subtitle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841360" y="1340845"/>
            <a:ext cx="11278990" cy="11034310"/>
          </a:xfrm>
          <a:prstGeom prst="rect">
            <a:avLst/>
          </a:prstGeom>
        </p:spPr>
        <p:txBody>
          <a:bodyPr/>
          <a:lstStyle>
            <a:lvl1pPr marL="889000" indent="-889000">
              <a:buSzPct val="100000"/>
              <a:buAutoNum type="arabicPeriod"/>
            </a:lvl1pPr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Picture 4" descr="Picture 4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- Square.png"/>
          <p:cNvSpPr>
            <a:spLocks noGrp="1"/>
          </p:cNvSpPr>
          <p:nvPr>
            <p:ph type="pic" sz="half" idx="13"/>
          </p:nvPr>
        </p:nvSpPr>
        <p:spPr>
          <a:xfrm>
            <a:off x="13746658" y="3669307"/>
            <a:ext cx="8884749" cy="825698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479800"/>
            <a:ext cx="10738743" cy="86360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947822" y="3599457"/>
            <a:ext cx="11058228" cy="8622508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Placeholder - Square.png"/>
          <p:cNvSpPr>
            <a:spLocks noGrp="1"/>
          </p:cNvSpPr>
          <p:nvPr>
            <p:ph type="pic" sz="half" idx="13"/>
          </p:nvPr>
        </p:nvSpPr>
        <p:spPr>
          <a:xfrm>
            <a:off x="1828800" y="3667521"/>
            <a:ext cx="8890099" cy="826036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Picture 4" descr="Picture 4"/>
          <p:cNvPicPr>
            <a:picLocks noChangeAspect="1"/>
          </p:cNvPicPr>
          <p:nvPr/>
        </p:nvPicPr>
        <p:blipFill>
          <a:blip r:embed="rId18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565133"/>
            <a:ext cx="21005800" cy="846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3215" y="13081000"/>
            <a:ext cx="46487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Calibri" panose="020F0502020204030204" pitchFamily="34" charset="0"/>
                <a:ea typeface="Helvetica Neue Light"/>
                <a:cs typeface="Calibri" panose="020F0502020204030204" pitchFamily="34" charset="0"/>
                <a:sym typeface="Helvetica Neue Light"/>
              </a:defRPr>
            </a:lvl1pPr>
          </a:lstStyle>
          <a:p>
            <a:fld id="{86CB4B4D-7CA3-9044-876B-883B54F8677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6" r:id="rId13"/>
    <p:sldLayoutId id="2147483667" r:id="rId14"/>
    <p:sldLayoutId id="2147483669" r:id="rId15"/>
    <p:sldLayoutId id="2147483670" r:id="rId1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7058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1pPr>
      <a:lvl2pPr marL="12646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2pPr>
      <a:lvl3pPr marL="18234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3pPr>
      <a:lvl4pPr marL="23822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4pPr>
      <a:lvl5pPr marL="29410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5pPr>
      <a:lvl6pPr marL="34998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0586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6174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1762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jsref/met_win_alert.asp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xels.com/photo-license/" TargetMode="External"/><Relationship Id="rId3" Type="http://schemas.openxmlformats.org/officeDocument/2006/relationships/hyperlink" Target="http://unsplash.com" TargetMode="External"/><Relationship Id="rId7" Type="http://schemas.openxmlformats.org/officeDocument/2006/relationships/hyperlink" Target="https://creativecommons.org/publicdomain/zero/1.0/" TargetMode="External"/><Relationship Id="rId12" Type="http://schemas.openxmlformats.org/officeDocument/2006/relationships/hyperlink" Target="https://tbivision.com/2012/11/30/australias-abc-acquires-annoying-orang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ixabay.com/" TargetMode="External"/><Relationship Id="rId11" Type="http://schemas.openxmlformats.org/officeDocument/2006/relationships/hyperlink" Target="https://www.freepik.com/free-vector/check-marks-3d_819413.htm" TargetMode="External"/><Relationship Id="rId5" Type="http://schemas.openxmlformats.org/officeDocument/2006/relationships/hyperlink" Target="http://pexels.com" TargetMode="External"/><Relationship Id="rId10" Type="http://schemas.openxmlformats.org/officeDocument/2006/relationships/hyperlink" Target="http://www.technologycouncil.ca/" TargetMode="External"/><Relationship Id="rId4" Type="http://schemas.openxmlformats.org/officeDocument/2006/relationships/hyperlink" Target="https://medium.com/unsplash/the-unsplash-license-f6fb7de5c95a" TargetMode="External"/><Relationship Id="rId9" Type="http://schemas.openxmlformats.org/officeDocument/2006/relationships/hyperlink" Target="https://commons.wikimedia.org/wiki/Commons:Welco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packages/autoclose-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4A8C-5FC5-D547-A894-53B4C5FF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1022" y="10706092"/>
            <a:ext cx="13426013" cy="769132"/>
          </a:xfrm>
        </p:spPr>
        <p:txBody>
          <a:bodyPr>
            <a:normAutofit fontScale="90000"/>
          </a:bodyPr>
          <a:lstStyle/>
          <a:p>
            <a:pPr>
              <a:spcBef>
                <a:spcPts val="2000"/>
              </a:spcBef>
            </a:pPr>
            <a:r>
              <a:rPr lang="en-US" dirty="0"/>
              <a:t>                       </a:t>
            </a:r>
            <a:endParaRPr lang="en-US" dirty="0">
              <a:cs typeface="Calibri Ligh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0314-C3D9-144F-BC14-E73EA989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62" y="4170556"/>
            <a:ext cx="22915980" cy="8780334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0" indent="0" algn="ctr">
              <a:buNone/>
            </a:pP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Focus Web Developer</a:t>
            </a:r>
          </a:p>
          <a:p>
            <a:pPr marL="0" indent="0" algn="ctr">
              <a:buNone/>
            </a:pPr>
            <a:r>
              <a:rPr lang="en-CA" sz="5400" dirty="0"/>
              <a:t>Week 1 - Lesson 3</a:t>
            </a:r>
          </a:p>
          <a:p>
            <a:pPr marL="0" indent="0" algn="ctr">
              <a:buNone/>
            </a:pPr>
            <a:endParaRPr lang="en-US" sz="9600" dirty="0">
              <a:cs typeface="Calibri"/>
            </a:endParaRPr>
          </a:p>
        </p:txBody>
      </p:sp>
      <p:pic>
        <p:nvPicPr>
          <p:cNvPr id="4" name="Picture 4" descr="Picture 4">
            <a:extLst>
              <a:ext uri="{FF2B5EF4-FFF2-40B4-BE49-F238E27FC236}">
                <a16:creationId xmlns:a16="http://schemas.microsoft.com/office/drawing/2014/main" id="{572A6D22-017C-8F40-9273-1FE21DCD0C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2" name="Picture 8" descr="https://technologycouncil.ca/wp-content/uploads/2019/07/web_two@300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70" y="2982482"/>
            <a:ext cx="7664760" cy="269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HTML with Embedded JS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US" b="1" dirty="0"/>
              <a:t>&lt;!DOCTYPE 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b="1" dirty="0"/>
              <a:t>&lt;html&gt;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b="1" dirty="0"/>
              <a:t>&lt;html/&gt;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HTML with Embedded JS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&lt;!DOCTYPE 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b="1" dirty="0"/>
              <a:t>	&lt;head&gt;&lt;/head&gt;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b="1" dirty="0"/>
              <a:t>	&lt;body&gt;&lt;/body&gt;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&lt;/html&gt;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HTML with Embedded JS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&lt;!DOCTYPE 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</a:t>
            </a:r>
            <a:r>
              <a:rPr lang="en-US" b="1" dirty="0"/>
              <a:t>&lt;head&gt;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b="1" dirty="0"/>
              <a:t>	&lt;/head&gt;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b="1" dirty="0"/>
              <a:t>	&lt;body&gt;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b="1" dirty="0"/>
              <a:t>	&lt;/body&gt;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&lt;/html&gt;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HTML with Embedded JS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&lt;!DOCTYPE 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&lt;head&gt;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</a:t>
            </a:r>
            <a:r>
              <a:rPr lang="en-US" b="1" dirty="0"/>
              <a:t>&lt;title&gt;&lt;/title&gt;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&lt;/head&gt;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&lt;body&gt;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&lt;/body&gt;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&lt;/html&gt;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HTML with Embedded JS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099" y="3479800"/>
            <a:ext cx="20999061" cy="863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&lt;!DOCTYPE 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&lt;head&gt;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</a:t>
            </a:r>
            <a:r>
              <a:rPr lang="en-US" b="1" dirty="0"/>
              <a:t>&lt;title&gt;My First JavaScript Page&lt;/title&gt;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&lt;/head&gt;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&lt;body&gt;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&lt;/body&gt;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&lt;/html&gt;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HTML with Embedded JS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099" y="3479800"/>
            <a:ext cx="20999061" cy="8636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&lt;!DOCTYPE 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&lt;head&gt;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&lt;title&gt;My First JavaScript Page&lt;/title&gt;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</a:t>
            </a:r>
            <a:r>
              <a:rPr lang="en-US" b="1" dirty="0"/>
              <a:t>&lt;meta </a:t>
            </a:r>
            <a:r>
              <a:rPr lang="en-US" b="1" dirty="0" err="1"/>
              <a:t>charset</a:t>
            </a:r>
            <a:r>
              <a:rPr lang="en-US" b="1" dirty="0"/>
              <a:t>=“UTF-8” 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&lt;/head&gt;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&lt;body&gt;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&lt;/body&gt;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&lt;/html&gt;</a:t>
            </a: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HTML with Embedded JS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099" y="3479800"/>
            <a:ext cx="20999061" cy="8636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&lt;!DOCTYPE 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&lt;head&gt;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&lt;title&gt;My First JavaScript Page&lt;/title&gt;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&lt;meta </a:t>
            </a:r>
            <a:r>
              <a:rPr lang="en-US" dirty="0" err="1"/>
              <a:t>charset</a:t>
            </a:r>
            <a:r>
              <a:rPr lang="en-US" dirty="0"/>
              <a:t>=“UTF-8” 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&lt;/head&gt;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&lt;body&gt;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</a:t>
            </a:r>
            <a:r>
              <a:rPr lang="en-US" b="1" dirty="0"/>
              <a:t>&lt;h1&gt;A JavaScript Embedded Web Page&lt;/h1&gt;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&lt;/body&gt;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&lt;/html&gt;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HTML with Embedded JS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099" y="3479800"/>
            <a:ext cx="20999061" cy="8636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&lt;!DOCTYPE 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&lt;head&gt;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&lt;title&gt;My First JavaScript Page&lt;/title&gt;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&lt;meta </a:t>
            </a:r>
            <a:r>
              <a:rPr lang="en-US" dirty="0" err="1"/>
              <a:t>charset</a:t>
            </a:r>
            <a:r>
              <a:rPr lang="en-US" dirty="0"/>
              <a:t>=“UTF-8” 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&lt;/head&gt;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&lt;body&gt;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&lt;h1&gt;A JavaScript Embedded Web Page&lt;/h1&gt;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</a:t>
            </a:r>
            <a:r>
              <a:rPr lang="en-US" b="1" dirty="0"/>
              <a:t>&lt;</a:t>
            </a:r>
            <a:r>
              <a:rPr lang="en-US" b="1" dirty="0" err="1"/>
              <a:t>p</a:t>
            </a:r>
            <a:r>
              <a:rPr lang="en-US" b="1" dirty="0"/>
              <a:t>&gt;Hello World, this is my first JavaScript Embedded Web Page!&lt;/</a:t>
            </a:r>
            <a:r>
              <a:rPr lang="en-US" b="1" dirty="0" err="1"/>
              <a:t>p</a:t>
            </a:r>
            <a:r>
              <a:rPr lang="en-US" b="1" dirty="0"/>
              <a:t>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&lt;/body&gt;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&lt;/html&gt;</a:t>
            </a:r>
            <a:endParaRPr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B0AF55-3DAC-CA4D-9230-47E0CEE9C74F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2973052" y="7083302"/>
            <a:ext cx="3565772" cy="27179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9C21692-89A4-D84D-8BD3-1A33D27A091E}"/>
              </a:ext>
            </a:extLst>
          </p:cNvPr>
          <p:cNvSpPr txBox="1"/>
          <p:nvPr/>
        </p:nvSpPr>
        <p:spPr>
          <a:xfrm>
            <a:off x="15887700" y="4743698"/>
            <a:ext cx="4446155" cy="2741017"/>
          </a:xfrm>
          <a:prstGeom prst="ellipse">
            <a:avLst/>
          </a:prstGeom>
          <a:noFill/>
          <a:ln w="76200" cap="flat">
            <a:solidFill>
              <a:srgbClr val="5DD73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Note: at this point no JavaScript has been embedded… yet!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HTML with Embedded JS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100" y="3479800"/>
            <a:ext cx="10210800" cy="863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b="1" dirty="0"/>
              <a:t>Test your Web Page!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If something doesn’t look like it should:</a:t>
            </a:r>
          </a:p>
          <a:p>
            <a:pPr lvl="1">
              <a:buSzPct val="100000"/>
              <a:buFont typeface="Wingdings" pitchFamily="2" charset="2"/>
              <a:buChar char="q"/>
            </a:pPr>
            <a:r>
              <a:rPr lang="en-US" dirty="0"/>
              <a:t>Check for typos</a:t>
            </a:r>
          </a:p>
          <a:p>
            <a:pPr lvl="1">
              <a:buSzPct val="100000"/>
              <a:buFont typeface="Wingdings" pitchFamily="2" charset="2"/>
              <a:buChar char="q"/>
            </a:pPr>
            <a:r>
              <a:rPr lang="en-US" dirty="0"/>
              <a:t>Check for missing closing tags</a:t>
            </a:r>
          </a:p>
          <a:p>
            <a:pPr marL="0" indent="0">
              <a:spcBef>
                <a:spcPts val="1500"/>
              </a:spcBef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C3B5B6-97AF-C743-A343-16ECD6D16D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0" y="3705364"/>
            <a:ext cx="11611897" cy="77412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Development Environment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92469" y="3508661"/>
            <a:ext cx="20999061" cy="8636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&lt;!DOCTYPE 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&lt;head&gt;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&lt;title&gt;My First JavaScript Page&lt;/title&gt;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&lt;meta </a:t>
            </a:r>
            <a:r>
              <a:rPr lang="en-US" dirty="0" err="1"/>
              <a:t>charset</a:t>
            </a:r>
            <a:r>
              <a:rPr lang="en-US" dirty="0"/>
              <a:t>=“UTF-8” 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</a:t>
            </a:r>
            <a:r>
              <a:rPr lang="en-US" b="1" dirty="0"/>
              <a:t>&lt;script&gt;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b="1" dirty="0"/>
              <a:t>		&lt;/script&gt;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&lt;/head&gt;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EECBB8-51AB-7A4B-BFD4-4F032BD7989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943600" y="7685832"/>
            <a:ext cx="7600950" cy="15438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B20F3B-F580-F645-AEE0-C3BA04223DAF}"/>
              </a:ext>
            </a:extLst>
          </p:cNvPr>
          <p:cNvSpPr txBox="1"/>
          <p:nvPr/>
        </p:nvSpPr>
        <p:spPr>
          <a:xfrm>
            <a:off x="13544550" y="6639917"/>
            <a:ext cx="4446155" cy="2091829"/>
          </a:xfrm>
          <a:prstGeom prst="ellipse">
            <a:avLst/>
          </a:prstGeom>
          <a:noFill/>
          <a:ln w="76200" cap="flat">
            <a:solidFill>
              <a:srgbClr val="5DD73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add &lt;script&gt; tags within your &lt;head&gt; tags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Lesson Objectiv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Lesson</a:t>
            </a:r>
            <a:r>
              <a:rPr lang="en-CA" dirty="0"/>
              <a:t> Topics</a:t>
            </a:r>
            <a:endParaRPr dirty="0"/>
          </a:p>
        </p:txBody>
      </p:sp>
      <p:sp>
        <p:nvSpPr>
          <p:cNvPr id="221" name="Adding content to our websit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Developing Environments</a:t>
            </a:r>
            <a:endParaRPr dirty="0"/>
          </a:p>
          <a:p>
            <a:pPr>
              <a:buFont typeface="Arial"/>
              <a:buChar char="•"/>
            </a:pPr>
            <a:r>
              <a:rPr lang="en-US" dirty="0"/>
              <a:t>HTML with embedded JavaScript</a:t>
            </a:r>
            <a:endParaRPr dirty="0"/>
          </a:p>
          <a:p>
            <a:pPr>
              <a:buFont typeface="Arial"/>
              <a:buChar char="•"/>
            </a:pPr>
            <a:r>
              <a:rPr lang="en-US" dirty="0"/>
              <a:t>HTML with external JavaScript</a:t>
            </a:r>
          </a:p>
          <a:p>
            <a:pPr>
              <a:buFont typeface="Arial"/>
              <a:buChar char="•"/>
            </a:pPr>
            <a:r>
              <a:rPr lang="en-US" dirty="0"/>
              <a:t>Creating HTML docs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Development Environment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099" y="3479800"/>
            <a:ext cx="20999061" cy="8636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&lt;!DOCTYPE 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&lt;head&gt;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&lt;title&gt;My First JavaScript Page&lt;/title&gt;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&lt;meta </a:t>
            </a:r>
            <a:r>
              <a:rPr lang="en-US" dirty="0" err="1"/>
              <a:t>charset</a:t>
            </a:r>
            <a:r>
              <a:rPr lang="en-US" dirty="0"/>
              <a:t>=“UTF-8” 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&lt;script&gt;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	</a:t>
            </a:r>
            <a:r>
              <a:rPr lang="en-US" b="1" dirty="0" err="1"/>
              <a:t>alert(“Hello</a:t>
            </a:r>
            <a:r>
              <a:rPr lang="en-US" b="1" dirty="0"/>
              <a:t> Turtle Island!”);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	&lt;/script&gt;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&lt;/head&gt; 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A6659D-CF2C-A44F-8ECE-6B4E7179FD3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0829925" y="6601917"/>
            <a:ext cx="5133975" cy="25283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677202-6B1A-974A-90D7-1E0CE72BB34A}"/>
              </a:ext>
            </a:extLst>
          </p:cNvPr>
          <p:cNvSpPr txBox="1"/>
          <p:nvPr/>
        </p:nvSpPr>
        <p:spPr>
          <a:xfrm>
            <a:off x="15963900" y="5556002"/>
            <a:ext cx="4446155" cy="2091829"/>
          </a:xfrm>
          <a:prstGeom prst="ellipse">
            <a:avLst/>
          </a:prstGeom>
          <a:noFill/>
          <a:ln w="76200" cap="flat">
            <a:solidFill>
              <a:srgbClr val="5DD73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Add your first line of embedded JavaScript code!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HTML with Embedded JS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100" y="3479800"/>
            <a:ext cx="10210800" cy="863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b="1" dirty="0"/>
              <a:t>Test your Web Page!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If something doesn’t look like it should:</a:t>
            </a:r>
          </a:p>
          <a:p>
            <a:pPr lvl="1">
              <a:buSzPct val="100000"/>
              <a:buFont typeface="Wingdings" pitchFamily="2" charset="2"/>
              <a:buChar char="q"/>
            </a:pPr>
            <a:r>
              <a:rPr lang="en-US" dirty="0"/>
              <a:t>Check for typos</a:t>
            </a:r>
          </a:p>
          <a:p>
            <a:pPr lvl="1">
              <a:buSzPct val="100000"/>
              <a:buFont typeface="Wingdings" pitchFamily="2" charset="2"/>
              <a:buChar char="q"/>
            </a:pPr>
            <a:r>
              <a:rPr lang="en-US" dirty="0"/>
              <a:t>Check for missing closing tags</a:t>
            </a:r>
          </a:p>
          <a:p>
            <a:pPr marL="0" indent="0">
              <a:spcBef>
                <a:spcPts val="1500"/>
              </a:spcBef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C3B5B6-97AF-C743-A343-16ECD6D16D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0" y="3705364"/>
            <a:ext cx="11611897" cy="77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82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JavaScript Functions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099" y="3479799"/>
            <a:ext cx="20999061" cy="675005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dirty="0">
                <a:solidFill>
                  <a:srgbClr val="61AEEF"/>
                </a:solidFill>
              </a:rPr>
              <a:t>alert</a:t>
            </a:r>
            <a:r>
              <a:rPr lang="en-US" dirty="0"/>
              <a:t>(</a:t>
            </a:r>
            <a:r>
              <a:rPr lang="en-US" dirty="0">
                <a:solidFill>
                  <a:srgbClr val="98C379"/>
                </a:solidFill>
              </a:rPr>
              <a:t>“Hello Turtle Island!”</a:t>
            </a:r>
            <a:r>
              <a:rPr lang="en-US" dirty="0"/>
              <a:t>); 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We are </a:t>
            </a:r>
            <a:r>
              <a:rPr lang="en-US" b="1" dirty="0"/>
              <a:t>calling</a:t>
            </a:r>
            <a:r>
              <a:rPr lang="en-US" dirty="0"/>
              <a:t> a pre-written JavaScript </a:t>
            </a:r>
            <a:r>
              <a:rPr lang="en-US" b="1" dirty="0"/>
              <a:t>function </a:t>
            </a:r>
            <a:r>
              <a:rPr lang="en-US" dirty="0"/>
              <a:t>to create a pop up that says “Hello Turtle Island”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/>
              <a:t>alert(); is the </a:t>
            </a:r>
            <a:r>
              <a:rPr lang="en-US" b="1" dirty="0"/>
              <a:t>function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/>
              <a:t>“Hello Turtle Island” is the </a:t>
            </a:r>
            <a:r>
              <a:rPr lang="en-US" b="1" dirty="0"/>
              <a:t>argument </a:t>
            </a:r>
            <a:r>
              <a:rPr lang="en-US" dirty="0"/>
              <a:t>that is </a:t>
            </a:r>
            <a:r>
              <a:rPr lang="en-US" b="1" dirty="0"/>
              <a:t>passed </a:t>
            </a:r>
            <a:r>
              <a:rPr lang="en-US" dirty="0"/>
              <a:t>to the function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/>
              <a:t>in JS it is possible to create your own functions!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JavaScript Functions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099" y="3479798"/>
            <a:ext cx="20999061" cy="94996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The general format for a JS function is: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CA" dirty="0" err="1">
                <a:solidFill>
                  <a:srgbClr val="61AEEF"/>
                </a:solidFill>
              </a:rPr>
              <a:t>functionName</a:t>
            </a:r>
            <a:r>
              <a:rPr lang="en-CA" dirty="0"/>
              <a:t> (</a:t>
            </a:r>
            <a:r>
              <a:rPr lang="en-CA" dirty="0">
                <a:solidFill>
                  <a:srgbClr val="98C379"/>
                </a:solidFill>
              </a:rPr>
              <a:t>parameter1, parameter2, parameter3…</a:t>
            </a:r>
            <a:r>
              <a:rPr lang="en-CA" dirty="0"/>
              <a:t>);</a:t>
            </a:r>
          </a:p>
          <a:p>
            <a:pPr>
              <a:spcBef>
                <a:spcPts val="1500"/>
              </a:spcBef>
            </a:pPr>
            <a:r>
              <a:rPr lang="en-CA" dirty="0">
                <a:solidFill>
                  <a:schemeClr val="tx1"/>
                </a:solidFill>
              </a:rPr>
              <a:t>Pre-written functions have pre-specified types and numbers of parameters that may be </a:t>
            </a:r>
            <a:r>
              <a:rPr lang="en-CA" b="1" dirty="0">
                <a:solidFill>
                  <a:schemeClr val="tx1"/>
                </a:solidFill>
              </a:rPr>
              <a:t>passed</a:t>
            </a:r>
            <a:r>
              <a:rPr lang="en-CA" dirty="0">
                <a:solidFill>
                  <a:schemeClr val="tx1"/>
                </a:solidFill>
              </a:rPr>
              <a:t> to it</a:t>
            </a:r>
          </a:p>
          <a:p>
            <a:pPr lvl="3">
              <a:buSzPct val="100000"/>
              <a:buFont typeface="Wingdings" pitchFamily="2" charset="2"/>
              <a:buChar char="Ø"/>
            </a:pPr>
            <a:r>
              <a:rPr lang="en-CA" b="1" dirty="0">
                <a:solidFill>
                  <a:schemeClr val="tx1"/>
                </a:solidFill>
              </a:rPr>
              <a:t>parameters</a:t>
            </a:r>
            <a:r>
              <a:rPr lang="en-CA" dirty="0">
                <a:solidFill>
                  <a:schemeClr val="tx1"/>
                </a:solidFill>
              </a:rPr>
              <a:t> – the variable required by the function</a:t>
            </a:r>
          </a:p>
          <a:p>
            <a:pPr lvl="3">
              <a:buSzPct val="100000"/>
              <a:buFont typeface="Wingdings" pitchFamily="2" charset="2"/>
              <a:buChar char="Ø"/>
            </a:pPr>
            <a:r>
              <a:rPr lang="en-CA" b="1" dirty="0">
                <a:solidFill>
                  <a:schemeClr val="tx1"/>
                </a:solidFill>
              </a:rPr>
              <a:t>argument – </a:t>
            </a:r>
            <a:r>
              <a:rPr lang="en-CA" dirty="0">
                <a:solidFill>
                  <a:schemeClr val="tx1"/>
                </a:solidFill>
              </a:rPr>
              <a:t>the specific value of the parameter being used</a:t>
            </a:r>
          </a:p>
          <a:p>
            <a:pPr lvl="3">
              <a:buSzPct val="100000"/>
              <a:buFont typeface="Wingdings" pitchFamily="2" charset="2"/>
              <a:buChar char="Ø"/>
            </a:pPr>
            <a:r>
              <a:rPr lang="en-CA" b="1" dirty="0">
                <a:solidFill>
                  <a:schemeClr val="tx1"/>
                </a:solidFill>
              </a:rPr>
              <a:t>calling </a:t>
            </a:r>
            <a:r>
              <a:rPr lang="en-CA" dirty="0">
                <a:solidFill>
                  <a:schemeClr val="tx1"/>
                </a:solidFill>
              </a:rPr>
              <a:t>a function – using a function</a:t>
            </a:r>
            <a:endParaRPr lang="en-CA" b="1" dirty="0">
              <a:solidFill>
                <a:schemeClr val="tx1"/>
              </a:solidFill>
            </a:endParaRPr>
          </a:p>
          <a:p>
            <a:pPr lvl="3">
              <a:buSzPct val="100000"/>
              <a:buFont typeface="Wingdings" pitchFamily="2" charset="2"/>
              <a:buChar char="Ø"/>
            </a:pPr>
            <a:r>
              <a:rPr lang="en-CA" b="1" dirty="0">
                <a:solidFill>
                  <a:schemeClr val="tx1"/>
                </a:solidFill>
              </a:rPr>
              <a:t>passing </a:t>
            </a:r>
            <a:r>
              <a:rPr lang="en-CA" dirty="0">
                <a:solidFill>
                  <a:schemeClr val="tx1"/>
                </a:solidFill>
              </a:rPr>
              <a:t>information – inputting values for the function to use</a:t>
            </a:r>
            <a:endParaRPr lang="en-CA" b="1" dirty="0">
              <a:solidFill>
                <a:schemeClr val="tx1"/>
              </a:solidFill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CA" dirty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66085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JavaScript Functions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099" y="3479800"/>
            <a:ext cx="20999061" cy="117792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The alert(); function specifics (look up on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W3 Schools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DA57D4-9EC3-5E49-B875-E21E85CE5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28" y="5114926"/>
            <a:ext cx="11560371" cy="678634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44DF48-0DA4-5A44-85BD-7E0665D858D2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6112072" y="8733847"/>
            <a:ext cx="2689028" cy="982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1AB97B-3F34-F941-800B-C85731ED01AC}"/>
              </a:ext>
            </a:extLst>
          </p:cNvPr>
          <p:cNvSpPr txBox="1"/>
          <p:nvPr/>
        </p:nvSpPr>
        <p:spPr>
          <a:xfrm>
            <a:off x="2806798" y="8865331"/>
            <a:ext cx="3305274" cy="1702316"/>
          </a:xfrm>
          <a:prstGeom prst="ellipse">
            <a:avLst/>
          </a:prstGeom>
          <a:noFill/>
          <a:ln w="76200" cap="flat">
            <a:solidFill>
              <a:srgbClr val="5DD73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alert() only accepts strings as arguments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5C4693-35D2-7840-8672-E7711C61DC5A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01050" y="5507540"/>
            <a:ext cx="2774949" cy="7368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3B21BE-A126-5F41-AE4F-D713F0C4C79D}"/>
              </a:ext>
            </a:extLst>
          </p:cNvPr>
          <p:cNvSpPr txBox="1"/>
          <p:nvPr/>
        </p:nvSpPr>
        <p:spPr>
          <a:xfrm>
            <a:off x="11175999" y="4656382"/>
            <a:ext cx="3305274" cy="1702316"/>
          </a:xfrm>
          <a:prstGeom prst="ellipse">
            <a:avLst/>
          </a:prstGeom>
          <a:noFill/>
          <a:ln w="76200" cap="flat">
            <a:solidFill>
              <a:srgbClr val="5DD73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Generic syntax of the alert() 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EBA85B-4ADD-794F-BB53-4B13BDC6BE0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0658476" y="10921917"/>
            <a:ext cx="3441698" cy="489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88F39D-6E51-6D43-A13D-6BA825A8CC12}"/>
              </a:ext>
            </a:extLst>
          </p:cNvPr>
          <p:cNvSpPr txBox="1"/>
          <p:nvPr/>
        </p:nvSpPr>
        <p:spPr>
          <a:xfrm>
            <a:off x="14100174" y="9811083"/>
            <a:ext cx="3305274" cy="2221667"/>
          </a:xfrm>
          <a:prstGeom prst="ellipse">
            <a:avLst/>
          </a:prstGeom>
          <a:noFill/>
          <a:ln w="76200" cap="flat">
            <a:solidFill>
              <a:srgbClr val="5DD73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function doesn’t provide anything back to the computer</a:t>
            </a:r>
          </a:p>
        </p:txBody>
      </p:sp>
    </p:spTree>
    <p:extLst>
      <p:ext uri="{BB962C8B-B14F-4D97-AF65-F5344CB8AC3E}">
        <p14:creationId xmlns:p14="http://schemas.microsoft.com/office/powerpoint/2010/main" val="295838137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JavaScript Functions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099" y="3479800"/>
            <a:ext cx="20999061" cy="863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dirty="0">
                <a:solidFill>
                  <a:srgbClr val="61AEEF"/>
                </a:solidFill>
              </a:rPr>
              <a:t>alert</a:t>
            </a:r>
            <a:r>
              <a:rPr lang="en-US" dirty="0"/>
              <a:t>(</a:t>
            </a:r>
            <a:r>
              <a:rPr lang="en-US" dirty="0">
                <a:solidFill>
                  <a:srgbClr val="98C379"/>
                </a:solidFill>
              </a:rPr>
              <a:t>“Hello Turtle Island!”</a:t>
            </a:r>
            <a:r>
              <a:rPr lang="en-US" dirty="0"/>
              <a:t>); 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/>
              <a:t>We are </a:t>
            </a:r>
            <a:r>
              <a:rPr lang="en-US" b="1" dirty="0"/>
              <a:t>calling </a:t>
            </a:r>
            <a:r>
              <a:rPr lang="en-US" dirty="0"/>
              <a:t>the alert() function and </a:t>
            </a:r>
            <a:r>
              <a:rPr lang="en-US" b="1" dirty="0"/>
              <a:t>passing</a:t>
            </a:r>
            <a:r>
              <a:rPr lang="en-US" dirty="0"/>
              <a:t> the </a:t>
            </a:r>
            <a:r>
              <a:rPr lang="en-US" b="1" dirty="0"/>
              <a:t>string</a:t>
            </a:r>
            <a:r>
              <a:rPr lang="en-US" dirty="0"/>
              <a:t> “Hello Turtle Island” to to function as our </a:t>
            </a:r>
            <a:r>
              <a:rPr lang="en-US" b="1" dirty="0"/>
              <a:t>argument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Adding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Create a new web page with embedded JavaScript</a:t>
            </a:r>
            <a:endParaRPr dirty="0"/>
          </a:p>
        </p:txBody>
      </p:sp>
      <p:sp>
        <p:nvSpPr>
          <p:cNvPr id="251" name="Activity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Activity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252" name="Open your index.html file…"/>
          <p:cNvSpPr txBox="1">
            <a:spLocks noGrp="1"/>
          </p:cNvSpPr>
          <p:nvPr>
            <p:ph type="body" sz="half" idx="1"/>
          </p:nvPr>
        </p:nvSpPr>
        <p:spPr>
          <a:xfrm>
            <a:off x="11078309" y="1444726"/>
            <a:ext cx="12084618" cy="118556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CA" dirty="0"/>
              <a:t>Create a new HTML file with embedded JS</a:t>
            </a:r>
          </a:p>
          <a:p>
            <a:pPr>
              <a:buFont typeface="+mj-lt"/>
              <a:buAutoNum type="arabicPeriod"/>
            </a:pPr>
            <a:r>
              <a:rPr lang="en-US" dirty="0"/>
              <a:t>Name the file</a:t>
            </a:r>
            <a:r>
              <a:rPr lang="en-US" b="1" dirty="0"/>
              <a:t> </a:t>
            </a:r>
            <a:r>
              <a:rPr lang="en-US" dirty="0"/>
              <a:t>firstName_lastName_1_3_2.html</a:t>
            </a:r>
            <a:endParaRPr lang="en-CA" dirty="0"/>
          </a:p>
          <a:p>
            <a:pPr>
              <a:buFont typeface="+mj-lt"/>
              <a:buAutoNum type="arabicPeriod"/>
            </a:pPr>
            <a:r>
              <a:rPr lang="en-US" dirty="0"/>
              <a:t>Set the title as </a:t>
            </a:r>
            <a:r>
              <a:rPr lang="en-US" sz="4400" dirty="0"/>
              <a:t>firstName_lastName_1_3_2</a:t>
            </a:r>
            <a:endParaRPr sz="4600" dirty="0">
              <a:solidFill>
                <a:srgbClr val="FF7E79"/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buFont typeface="+mj-lt"/>
              <a:buAutoNum type="arabicPeriod"/>
            </a:pPr>
            <a:r>
              <a:rPr lang="en-CA" dirty="0"/>
              <a:t>Put the name of your nation in the h1 tag</a:t>
            </a:r>
            <a:endParaRPr lang="en-CA" b="1" dirty="0"/>
          </a:p>
          <a:p>
            <a:pPr>
              <a:buFont typeface="+mj-lt"/>
              <a:buAutoNum type="arabicPeriod"/>
            </a:pPr>
            <a:r>
              <a:rPr lang="en-US" dirty="0"/>
              <a:t>Write a paragraph about your nation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 pop-up that displays the name of your nation</a:t>
            </a:r>
            <a:endParaRPr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HTML with external JS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100" y="3479800"/>
            <a:ext cx="11812639" cy="863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i="1" dirty="0"/>
              <a:t>Now, w</a:t>
            </a:r>
            <a:r>
              <a:rPr lang="en-US" dirty="0"/>
              <a:t>e will practice JavaScript by creating an HTML file and a separate JS file. </a:t>
            </a:r>
          </a:p>
          <a:p>
            <a:pPr marL="0" indent="0">
              <a:spcBef>
                <a:spcPts val="1500"/>
              </a:spcBef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C0620-D327-F142-8DEF-6884DA024B3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1739" y="4733413"/>
            <a:ext cx="9193161" cy="61287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HTML with external JS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099" y="3479800"/>
            <a:ext cx="21005800" cy="863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dirty="0"/>
              <a:t>Benefits of using external JS files: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Easier to stay organized - JS code can be long and it will be harder to read if it is embedded in HTML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Easier to find and fix issues with JS code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Multiple JS files can be used in one HTML file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Other peoples’ JS files can be used – these are called </a:t>
            </a:r>
            <a:r>
              <a:rPr lang="en-US" b="1" dirty="0"/>
              <a:t>libraries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b="1" dirty="0"/>
              <a:t>Best Practice </a:t>
            </a:r>
            <a:r>
              <a:rPr lang="en-US" dirty="0"/>
              <a:t>for Web Development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marL="558800" lvl="1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Best practice for Web Development</a:t>
            </a:r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100" y="3479800"/>
            <a:ext cx="11613946" cy="863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endParaRPr lang="en-US" dirty="0"/>
          </a:p>
          <a:p>
            <a:pPr marL="558800" lvl="1" indent="0">
              <a:buNone/>
            </a:pPr>
            <a:r>
              <a:rPr lang="en-US" dirty="0"/>
              <a:t>Separate the different components in to separate layers:</a:t>
            </a:r>
          </a:p>
          <a:p>
            <a:pPr marL="705852" lvl="2">
              <a:buFont typeface="Arial" panose="020B0604020202020204" pitchFamily="34" charset="0"/>
              <a:buChar char="•"/>
            </a:pPr>
            <a:r>
              <a:rPr lang="en-US" dirty="0"/>
              <a:t>Structure Layer (HTML5)</a:t>
            </a:r>
          </a:p>
          <a:p>
            <a:pPr marL="705852" lvl="2">
              <a:buFont typeface="Arial" panose="020B0604020202020204" pitchFamily="34" charset="0"/>
              <a:buChar char="•"/>
            </a:pPr>
            <a:r>
              <a:rPr lang="en-US" dirty="0"/>
              <a:t>Presentation Layer (CSS)</a:t>
            </a:r>
          </a:p>
          <a:p>
            <a:pPr marL="705852" lvl="2">
              <a:buFont typeface="Arial" panose="020B0604020202020204" pitchFamily="34" charset="0"/>
              <a:buChar char="•"/>
            </a:pPr>
            <a:r>
              <a:rPr lang="en-US" dirty="0"/>
              <a:t>Functionality Layer (JavaScript)</a:t>
            </a:r>
          </a:p>
          <a:p>
            <a:pPr marL="558800" lvl="1" indent="0"/>
            <a:endParaRPr lang="en-US" dirty="0"/>
          </a:p>
          <a:p>
            <a:pPr marL="1117600" lvl="2" indent="0"/>
            <a:endParaRPr lang="en-US" dirty="0"/>
          </a:p>
          <a:p>
            <a:pPr marL="5588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51E4C-2A9E-FB4F-A3AF-BEB02CB2A3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57006" y="4891822"/>
            <a:ext cx="8955548" cy="5970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Developing Environment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100" y="3479800"/>
            <a:ext cx="11341100" cy="8636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CA" dirty="0"/>
              <a:t>Today, will use a </a:t>
            </a:r>
            <a:r>
              <a:rPr lang="en-CA" b="1" dirty="0"/>
              <a:t>text editor </a:t>
            </a:r>
            <a:r>
              <a:rPr lang="en-CA" dirty="0"/>
              <a:t>to create an:</a:t>
            </a:r>
          </a:p>
          <a:p>
            <a:pPr lvl="2">
              <a:buSzPct val="100000"/>
              <a:buFont typeface="Wingdings" pitchFamily="2" charset="2"/>
              <a:buChar char="Ø"/>
            </a:pPr>
            <a:r>
              <a:rPr lang="en-US" dirty="0"/>
              <a:t>HTML Page with </a:t>
            </a:r>
            <a:r>
              <a:rPr lang="en-US" b="1" dirty="0"/>
              <a:t>embedded</a:t>
            </a:r>
            <a:r>
              <a:rPr lang="en-US" dirty="0"/>
              <a:t> JavaScript</a:t>
            </a:r>
          </a:p>
          <a:p>
            <a:pPr lvl="2">
              <a:buSzPct val="100000"/>
              <a:buFont typeface="Wingdings" pitchFamily="2" charset="2"/>
              <a:buChar char="Ø"/>
            </a:pPr>
            <a:r>
              <a:rPr lang="en-US" dirty="0"/>
              <a:t>HTML Page with an </a:t>
            </a:r>
            <a:r>
              <a:rPr lang="en-US" b="1" dirty="0"/>
              <a:t>external</a:t>
            </a:r>
            <a:r>
              <a:rPr lang="en-US" dirty="0"/>
              <a:t> JavaScript file</a:t>
            </a:r>
          </a:p>
          <a:p>
            <a:pPr marL="0" indent="0">
              <a:buSzPct val="100000"/>
              <a:buNone/>
            </a:pPr>
            <a:r>
              <a:rPr lang="en-US" dirty="0"/>
              <a:t>These are going to be our </a:t>
            </a:r>
            <a:r>
              <a:rPr lang="en-US" b="1" dirty="0"/>
              <a:t>Developing Environments</a:t>
            </a:r>
            <a:r>
              <a:rPr lang="en-US" dirty="0"/>
              <a:t> for JS today.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ECBFC-3D40-4530-8153-BD0E69497D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27843" y="4753817"/>
            <a:ext cx="10584452" cy="705718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marL="558800" lvl="1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Best practice for Web Development</a:t>
            </a:r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099" y="3479800"/>
            <a:ext cx="11967907" cy="863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endParaRPr lang="en-US" dirty="0"/>
          </a:p>
          <a:p>
            <a:pPr marL="558800" lvl="1" indent="0">
              <a:buNone/>
            </a:pPr>
            <a:r>
              <a:rPr lang="en-US" dirty="0"/>
              <a:t>By creating a separate JavaScript file we are helping to keep our layers separate which helps with:</a:t>
            </a:r>
          </a:p>
          <a:p>
            <a:pPr marL="705852" lvl="2">
              <a:buFont typeface="Arial" panose="020B0604020202020204" pitchFamily="34" charset="0"/>
              <a:buChar char="•"/>
            </a:pPr>
            <a:r>
              <a:rPr lang="en-US" dirty="0"/>
              <a:t>Finding issues</a:t>
            </a:r>
          </a:p>
          <a:p>
            <a:pPr marL="705852" lvl="2">
              <a:buFont typeface="Arial" panose="020B0604020202020204" pitchFamily="34" charset="0"/>
              <a:buChar char="•"/>
            </a:pPr>
            <a:r>
              <a:rPr lang="en-US" dirty="0"/>
              <a:t>Using other peoples work</a:t>
            </a:r>
          </a:p>
          <a:p>
            <a:pPr marL="705852" lvl="2">
              <a:buFont typeface="Arial" panose="020B0604020202020204" pitchFamily="34" charset="0"/>
              <a:buChar char="•"/>
            </a:pPr>
            <a:r>
              <a:rPr lang="en-US" dirty="0"/>
              <a:t>Attaching as many JavaScript files as we need</a:t>
            </a:r>
          </a:p>
          <a:p>
            <a:pPr marL="558800" lvl="1" indent="0"/>
            <a:endParaRPr lang="en-US" dirty="0"/>
          </a:p>
          <a:p>
            <a:pPr marL="1117600" lvl="2" indent="0"/>
            <a:endParaRPr lang="en-US" b="1" dirty="0"/>
          </a:p>
          <a:p>
            <a:pPr marL="5588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7D577-F855-CC4C-AD77-E9BE8D87A4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57006" y="4891822"/>
            <a:ext cx="8955548" cy="5970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“Pear” and Sh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Discussion</a:t>
            </a:r>
            <a:endParaRPr dirty="0"/>
          </a:p>
        </p:txBody>
      </p:sp>
      <p:sp>
        <p:nvSpPr>
          <p:cNvPr id="244" name="What is website “content”?…"/>
          <p:cNvSpPr txBox="1">
            <a:spLocks noGrp="1"/>
          </p:cNvSpPr>
          <p:nvPr>
            <p:ph type="body" sz="half" idx="1"/>
          </p:nvPr>
        </p:nvSpPr>
        <p:spPr>
          <a:xfrm>
            <a:off x="11723373" y="457200"/>
            <a:ext cx="11278990" cy="11500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groups, discuss the following about coding:</a:t>
            </a:r>
          </a:p>
          <a:p>
            <a:pPr marL="1473200" lvl="1" indent="-914400">
              <a:buSzPct val="100000"/>
              <a:buFont typeface="+mj-lt"/>
              <a:buAutoNum type="arabicPeriod"/>
            </a:pPr>
            <a:r>
              <a:rPr lang="en-CA" dirty="0"/>
              <a:t>What did you find difficult? </a:t>
            </a:r>
          </a:p>
          <a:p>
            <a:pPr marL="1473200" lvl="1" indent="-914400">
              <a:buSzPct val="100000"/>
              <a:buFont typeface="+mj-lt"/>
              <a:buAutoNum type="arabicPeriod"/>
            </a:pPr>
            <a:r>
              <a:rPr lang="en-CA" dirty="0"/>
              <a:t>What did you like? </a:t>
            </a:r>
          </a:p>
          <a:p>
            <a:pPr marL="1473200" lvl="1" indent="-914400">
              <a:buSzPct val="100000"/>
              <a:buFont typeface="+mj-lt"/>
              <a:buAutoNum type="arabicPeriod"/>
            </a:pPr>
            <a:r>
              <a:rPr lang="en-CA" dirty="0"/>
              <a:t>What would you like to get better at?</a:t>
            </a:r>
          </a:p>
          <a:p>
            <a:pPr marL="0" indent="0">
              <a:buNone/>
            </a:pPr>
            <a:r>
              <a:rPr lang="en-CA" dirty="0"/>
              <a:t>Please feel free to use this time to share things that you have learned and think would be useful for others to know!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Adding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HTML with external JS</a:t>
            </a:r>
          </a:p>
        </p:txBody>
      </p:sp>
      <p:sp>
        <p:nvSpPr>
          <p:cNvPr id="251" name="Activity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Activity 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252" name="Open your index.html file…"/>
          <p:cNvSpPr txBox="1">
            <a:spLocks noGrp="1"/>
          </p:cNvSpPr>
          <p:nvPr>
            <p:ph type="body" sz="half" idx="1"/>
          </p:nvPr>
        </p:nvSpPr>
        <p:spPr>
          <a:xfrm>
            <a:off x="11442701" y="1444726"/>
            <a:ext cx="11720226" cy="11855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Recreate your HTML file from Activity 2 today, but name it firstName_lastName_1_3_3.html</a:t>
            </a:r>
          </a:p>
          <a:p>
            <a:r>
              <a:rPr lang="en-US" dirty="0"/>
              <a:t>Check to make sure that it works with the pop-up</a:t>
            </a:r>
          </a:p>
          <a:p>
            <a:r>
              <a:rPr lang="en-US" dirty="0"/>
              <a:t>Create external JS file named ”</a:t>
            </a:r>
            <a:r>
              <a:rPr lang="en-US" dirty="0" err="1"/>
              <a:t>scripts.js</a:t>
            </a:r>
            <a:r>
              <a:rPr lang="en-US" dirty="0"/>
              <a:t>”</a:t>
            </a:r>
          </a:p>
          <a:p>
            <a:r>
              <a:rPr lang="en-US" dirty="0"/>
              <a:t>Remove the JS code from HTML and put it in “</a:t>
            </a:r>
            <a:r>
              <a:rPr lang="en-US" dirty="0" err="1"/>
              <a:t>scripts.js</a:t>
            </a:r>
            <a:r>
              <a:rPr lang="en-US" dirty="0"/>
              <a:t>”</a:t>
            </a:r>
          </a:p>
          <a:p>
            <a:r>
              <a:rPr lang="en-US" dirty="0"/>
              <a:t>Attach external JS file in HTML</a:t>
            </a:r>
          </a:p>
          <a:p>
            <a:r>
              <a:rPr lang="en-US" dirty="0"/>
              <a:t>Test your code!</a:t>
            </a:r>
          </a:p>
          <a:p>
            <a:pPr marL="0" indent="0">
              <a:buNone/>
            </a:pPr>
            <a:r>
              <a:rPr lang="en-US" dirty="0"/>
              <a:t>You may use these vague instructions or check out the next slides for a detailed solution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kills Review">
            <a:extLst>
              <a:ext uri="{FF2B5EF4-FFF2-40B4-BE49-F238E27FC236}">
                <a16:creationId xmlns:a16="http://schemas.microsoft.com/office/drawing/2014/main" id="{A22A35B2-E3BD-A84D-8CFE-8DF3F20ED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58800" lvl="1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Activity 3 Solution (Steps 1-3)</a:t>
            </a:r>
          </a:p>
        </p:txBody>
      </p:sp>
      <p:sp>
        <p:nvSpPr>
          <p:cNvPr id="8" name="HTML skeleton/boilerplate…">
            <a:extLst>
              <a:ext uri="{FF2B5EF4-FFF2-40B4-BE49-F238E27FC236}">
                <a16:creationId xmlns:a16="http://schemas.microsoft.com/office/drawing/2014/main" id="{158911A5-0955-0D48-B9A8-E7CC57DBB960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689099" y="3022600"/>
            <a:ext cx="20999061" cy="9093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500"/>
              </a:spcBef>
              <a:buNone/>
            </a:pPr>
            <a:r>
              <a:rPr lang="en-US" b="1" dirty="0"/>
              <a:t>Step 1:  </a:t>
            </a:r>
            <a:r>
              <a:rPr lang="en-US" dirty="0"/>
              <a:t>Copy and paste your HTML file from Activity 2 and rename it</a:t>
            </a:r>
          </a:p>
          <a:p>
            <a:pPr marL="0" indent="0">
              <a:lnSpc>
                <a:spcPct val="150000"/>
              </a:lnSpc>
              <a:spcBef>
                <a:spcPts val="1500"/>
              </a:spcBef>
              <a:buNone/>
            </a:pPr>
            <a:r>
              <a:rPr lang="en-US" b="1" dirty="0"/>
              <a:t>Step 2: </a:t>
            </a:r>
            <a:r>
              <a:rPr lang="en-US" dirty="0"/>
              <a:t>Check that your new HTML file works</a:t>
            </a:r>
          </a:p>
          <a:p>
            <a:pPr marL="0" indent="0">
              <a:lnSpc>
                <a:spcPct val="150000"/>
              </a:lnSpc>
              <a:spcBef>
                <a:spcPts val="1500"/>
              </a:spcBef>
              <a:buNone/>
            </a:pPr>
            <a:r>
              <a:rPr lang="en-US" b="1" dirty="0"/>
              <a:t>Step 3: </a:t>
            </a:r>
            <a:r>
              <a:rPr lang="en-US" dirty="0"/>
              <a:t>In Atom, create a new file named “</a:t>
            </a:r>
            <a:r>
              <a:rPr lang="en-US" dirty="0" err="1"/>
              <a:t>scripts.js</a:t>
            </a:r>
            <a:r>
              <a:rPr lang="en-US" dirty="0"/>
              <a:t>” – make sure this file is located 			in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folder</a:t>
            </a:r>
            <a:r>
              <a:rPr lang="en-US" dirty="0"/>
              <a:t> as your new HTML file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F2980A-919A-5C46-ABB9-A6583F55F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66" y="3022600"/>
            <a:ext cx="10921034" cy="8907226"/>
          </a:xfrm>
          <a:prstGeom prst="rect">
            <a:avLst/>
          </a:prstGeom>
        </p:spPr>
      </p:pic>
      <p:sp>
        <p:nvSpPr>
          <p:cNvPr id="6" name="Skills Review">
            <a:extLst>
              <a:ext uri="{FF2B5EF4-FFF2-40B4-BE49-F238E27FC236}">
                <a16:creationId xmlns:a16="http://schemas.microsoft.com/office/drawing/2014/main" id="{A22A35B2-E3BD-A84D-8CFE-8DF3F20ED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58800" lvl="1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Activity 3 Solution (Step 4)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A28069-AC1D-664D-A9ED-E064F8463A38}"/>
              </a:ext>
            </a:extLst>
          </p:cNvPr>
          <p:cNvSpPr/>
          <p:nvPr/>
        </p:nvSpPr>
        <p:spPr>
          <a:xfrm>
            <a:off x="3457575" y="7515225"/>
            <a:ext cx="6858000" cy="742950"/>
          </a:xfrm>
          <a:prstGeom prst="rect">
            <a:avLst/>
          </a:prstGeom>
          <a:noFill/>
          <a:ln w="76200">
            <a:solidFill>
              <a:schemeClr val="accent4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8BEBE4C0-ADE4-B544-837E-3C657CD55443}"/>
              </a:ext>
            </a:extLst>
          </p:cNvPr>
          <p:cNvSpPr/>
          <p:nvPr/>
        </p:nvSpPr>
        <p:spPr>
          <a:xfrm flipH="1">
            <a:off x="10534649" y="7315200"/>
            <a:ext cx="3843959" cy="1143000"/>
          </a:xfrm>
          <a:prstGeom prst="rightArrow">
            <a:avLst/>
          </a:prstGeom>
          <a:solidFill>
            <a:schemeClr val="accent4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A1165-354F-6B4B-80CD-EFD27F1E8F31}"/>
              </a:ext>
            </a:extLst>
          </p:cNvPr>
          <p:cNvSpPr txBox="1"/>
          <p:nvPr/>
        </p:nvSpPr>
        <p:spPr>
          <a:xfrm>
            <a:off x="14561354" y="6912074"/>
            <a:ext cx="8133545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This line is the JS code, cut (</a:t>
            </a:r>
            <a:r>
              <a:rPr lang="en-US" sz="4000" dirty="0" err="1"/>
              <a:t>Ctrl+x</a:t>
            </a:r>
            <a:r>
              <a:rPr lang="en-US" sz="4000" dirty="0"/>
              <a:t>) and paste (</a:t>
            </a:r>
            <a:r>
              <a:rPr lang="en-US" sz="4000" dirty="0" err="1"/>
              <a:t>Ctrl+v</a:t>
            </a:r>
            <a:r>
              <a:rPr lang="en-US" sz="4000" dirty="0"/>
              <a:t>) it into your </a:t>
            </a:r>
            <a:r>
              <a:rPr lang="en-US" sz="4000" dirty="0" err="1"/>
              <a:t>scripts.js</a:t>
            </a:r>
            <a:r>
              <a:rPr lang="en-US" sz="4000" dirty="0"/>
              <a:t> file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B4CD6-68D2-F44C-AF50-7ABCD58D6032}"/>
              </a:ext>
            </a:extLst>
          </p:cNvPr>
          <p:cNvSpPr txBox="1"/>
          <p:nvPr/>
        </p:nvSpPr>
        <p:spPr>
          <a:xfrm>
            <a:off x="14561353" y="11211681"/>
            <a:ext cx="813354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0" dirty="0"/>
              <a:t>Step 4 continued on next slide…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9337060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F47C28-E919-5042-BC82-C42E8771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089" y="3851275"/>
            <a:ext cx="10847825" cy="3486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A5726B-5D90-F141-9478-60A1A1F91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965" y="3108325"/>
            <a:ext cx="10959573" cy="9107251"/>
          </a:xfrm>
          <a:prstGeom prst="rect">
            <a:avLst/>
          </a:prstGeom>
        </p:spPr>
      </p:pic>
      <p:sp>
        <p:nvSpPr>
          <p:cNvPr id="6" name="Skills Review">
            <a:extLst>
              <a:ext uri="{FF2B5EF4-FFF2-40B4-BE49-F238E27FC236}">
                <a16:creationId xmlns:a16="http://schemas.microsoft.com/office/drawing/2014/main" id="{A22A35B2-E3BD-A84D-8CFE-8DF3F20ED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58800" lvl="1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Activity 3 Solution (Step 4)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A28069-AC1D-664D-A9ED-E064F8463A38}"/>
              </a:ext>
            </a:extLst>
          </p:cNvPr>
          <p:cNvSpPr/>
          <p:nvPr/>
        </p:nvSpPr>
        <p:spPr>
          <a:xfrm>
            <a:off x="3457575" y="7515225"/>
            <a:ext cx="6858000" cy="742950"/>
          </a:xfrm>
          <a:prstGeom prst="rect">
            <a:avLst/>
          </a:prstGeom>
          <a:noFill/>
          <a:ln w="76200">
            <a:solidFill>
              <a:schemeClr val="accent4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8BEBE4C0-ADE4-B544-837E-3C657CD55443}"/>
              </a:ext>
            </a:extLst>
          </p:cNvPr>
          <p:cNvSpPr/>
          <p:nvPr/>
        </p:nvSpPr>
        <p:spPr>
          <a:xfrm rot="8900169" flipH="1">
            <a:off x="10235273" y="6006185"/>
            <a:ext cx="3400007" cy="1143000"/>
          </a:xfrm>
          <a:prstGeom prst="rightArrow">
            <a:avLst/>
          </a:prstGeom>
          <a:solidFill>
            <a:schemeClr val="accent4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4BE22-32AE-F145-95FE-96E010ACB1E3}"/>
              </a:ext>
            </a:extLst>
          </p:cNvPr>
          <p:cNvSpPr txBox="1"/>
          <p:nvPr/>
        </p:nvSpPr>
        <p:spPr>
          <a:xfrm>
            <a:off x="14472153" y="9150208"/>
            <a:ext cx="8222747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This is what your HTML and JS files should look like after Step 4</a:t>
            </a:r>
          </a:p>
        </p:txBody>
      </p:sp>
    </p:spTree>
    <p:extLst>
      <p:ext uri="{BB962C8B-B14F-4D97-AF65-F5344CB8AC3E}">
        <p14:creationId xmlns:p14="http://schemas.microsoft.com/office/powerpoint/2010/main" val="240424870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A5726B-5D90-F141-9478-60A1A1F91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65" y="3108325"/>
            <a:ext cx="10959573" cy="9107251"/>
          </a:xfrm>
          <a:prstGeom prst="rect">
            <a:avLst/>
          </a:prstGeom>
        </p:spPr>
      </p:pic>
      <p:sp>
        <p:nvSpPr>
          <p:cNvPr id="6" name="Skills Review">
            <a:extLst>
              <a:ext uri="{FF2B5EF4-FFF2-40B4-BE49-F238E27FC236}">
                <a16:creationId xmlns:a16="http://schemas.microsoft.com/office/drawing/2014/main" id="{A22A35B2-E3BD-A84D-8CFE-8DF3F20ED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58800" lvl="1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Activity 3 Solution (Step 5)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A28069-AC1D-664D-A9ED-E064F8463A38}"/>
              </a:ext>
            </a:extLst>
          </p:cNvPr>
          <p:cNvSpPr/>
          <p:nvPr/>
        </p:nvSpPr>
        <p:spPr>
          <a:xfrm>
            <a:off x="3086100" y="7115174"/>
            <a:ext cx="7058025" cy="1746152"/>
          </a:xfrm>
          <a:prstGeom prst="rect">
            <a:avLst/>
          </a:prstGeom>
          <a:noFill/>
          <a:ln w="76200">
            <a:solidFill>
              <a:schemeClr val="accent4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EAB2998-D92E-974E-A775-EEEB46F51FA3}"/>
              </a:ext>
            </a:extLst>
          </p:cNvPr>
          <p:cNvSpPr/>
          <p:nvPr/>
        </p:nvSpPr>
        <p:spPr>
          <a:xfrm flipH="1">
            <a:off x="10534649" y="7315200"/>
            <a:ext cx="3843959" cy="1143000"/>
          </a:xfrm>
          <a:prstGeom prst="rightArrow">
            <a:avLst/>
          </a:prstGeom>
          <a:solidFill>
            <a:schemeClr val="accent4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44916-A70D-0D4E-91FF-551193E0BA99}"/>
              </a:ext>
            </a:extLst>
          </p:cNvPr>
          <p:cNvSpPr txBox="1"/>
          <p:nvPr/>
        </p:nvSpPr>
        <p:spPr>
          <a:xfrm>
            <a:off x="14561354" y="5773244"/>
            <a:ext cx="813354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“</a:t>
            </a: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attach” your JS file by </a:t>
            </a:r>
            <a:r>
              <a:rPr lang="en-US" sz="4000" dirty="0"/>
              <a:t>changing the opening tag to: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&lt;script </a:t>
            </a:r>
            <a:r>
              <a:rPr kumimoji="0" lang="en-US" sz="4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src</a:t>
            </a: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= “</a:t>
            </a:r>
            <a:r>
              <a:rPr kumimoji="0" lang="en-US" sz="4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scripts.j</a:t>
            </a:r>
            <a:r>
              <a:rPr lang="en-US" sz="4000" dirty="0" err="1"/>
              <a:t>s</a:t>
            </a:r>
            <a:r>
              <a:rPr lang="en-US" sz="4000" dirty="0"/>
              <a:t>”&gt;</a:t>
            </a: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Note: in this case, it is “best practice” to put the closing script tag on the same line as the opening script tag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C31E1-1D7A-784D-8445-188C83789369}"/>
              </a:ext>
            </a:extLst>
          </p:cNvPr>
          <p:cNvSpPr txBox="1"/>
          <p:nvPr/>
        </p:nvSpPr>
        <p:spPr>
          <a:xfrm>
            <a:off x="14561353" y="11497431"/>
            <a:ext cx="813354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0" dirty="0"/>
              <a:t>Step 5 continued on next slide…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523333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311192-935B-7846-AFC1-6960FF36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30" y="3108325"/>
            <a:ext cx="11099241" cy="8615125"/>
          </a:xfrm>
          <a:prstGeom prst="rect">
            <a:avLst/>
          </a:prstGeom>
        </p:spPr>
      </p:pic>
      <p:sp>
        <p:nvSpPr>
          <p:cNvPr id="6" name="Skills Review">
            <a:extLst>
              <a:ext uri="{FF2B5EF4-FFF2-40B4-BE49-F238E27FC236}">
                <a16:creationId xmlns:a16="http://schemas.microsoft.com/office/drawing/2014/main" id="{A22A35B2-E3BD-A84D-8CFE-8DF3F20ED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58800" lvl="1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Activity 3 Solution (Step 5)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A28069-AC1D-664D-A9ED-E064F8463A38}"/>
              </a:ext>
            </a:extLst>
          </p:cNvPr>
          <p:cNvSpPr/>
          <p:nvPr/>
        </p:nvSpPr>
        <p:spPr>
          <a:xfrm>
            <a:off x="3114675" y="7200899"/>
            <a:ext cx="8143875" cy="685801"/>
          </a:xfrm>
          <a:prstGeom prst="rect">
            <a:avLst/>
          </a:prstGeom>
          <a:noFill/>
          <a:ln w="76200">
            <a:solidFill>
              <a:schemeClr val="accent4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8885CE-7B96-5C43-B68B-A1E81DDA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8089" y="3108325"/>
            <a:ext cx="10847825" cy="34868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EA9730-686F-2540-AB71-F9DDF42D7165}"/>
              </a:ext>
            </a:extLst>
          </p:cNvPr>
          <p:cNvSpPr txBox="1"/>
          <p:nvPr/>
        </p:nvSpPr>
        <p:spPr>
          <a:xfrm>
            <a:off x="13870627" y="8178658"/>
            <a:ext cx="8222747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This is what your HTML and JS files </a:t>
            </a:r>
            <a:r>
              <a:rPr kumimoji="0" lang="en-US" sz="40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sho</a:t>
            </a:r>
            <a:r>
              <a:rPr kumimoji="0" lang="en-US" sz="4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uld look like after Step 5</a:t>
            </a:r>
          </a:p>
        </p:txBody>
      </p:sp>
    </p:spTree>
    <p:extLst>
      <p:ext uri="{BB962C8B-B14F-4D97-AF65-F5344CB8AC3E}">
        <p14:creationId xmlns:p14="http://schemas.microsoft.com/office/powerpoint/2010/main" val="241256437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kills Review">
            <a:extLst>
              <a:ext uri="{FF2B5EF4-FFF2-40B4-BE49-F238E27FC236}">
                <a16:creationId xmlns:a16="http://schemas.microsoft.com/office/drawing/2014/main" id="{A22A35B2-E3BD-A84D-8CFE-8DF3F20ED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58800" lvl="1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Activity 3 Solution (Step 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EA9730-686F-2540-AB71-F9DDF42D7165}"/>
              </a:ext>
            </a:extLst>
          </p:cNvPr>
          <p:cNvSpPr txBox="1"/>
          <p:nvPr/>
        </p:nvSpPr>
        <p:spPr>
          <a:xfrm>
            <a:off x="2352764" y="3022600"/>
            <a:ext cx="18030917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en-US" sz="4000" b="0" dirty="0"/>
              <a:t>Test your code by opening your HTML file with your </a:t>
            </a:r>
            <a:r>
              <a:rPr lang="en-US" sz="4000" b="0" dirty="0" err="1"/>
              <a:t>favourite</a:t>
            </a:r>
            <a:r>
              <a:rPr lang="en-US" sz="4000" b="0" dirty="0"/>
              <a:t> web browser. Hopefully, it looks something like this!</a:t>
            </a:r>
            <a:endParaRPr kumimoji="0" lang="en-US" sz="40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81155-8E89-E046-8C33-EBFD7F26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31" y="4889300"/>
            <a:ext cx="9102245" cy="408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DDEB44-B4C8-8B47-8A61-088C120D3C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01"/>
          <a:stretch/>
        </p:blipFill>
        <p:spPr>
          <a:xfrm>
            <a:off x="12501698" y="4889300"/>
            <a:ext cx="8974643" cy="4083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98D4E8-5019-FC49-881E-FB318CA11433}"/>
              </a:ext>
            </a:extLst>
          </p:cNvPr>
          <p:cNvSpPr txBox="1"/>
          <p:nvPr/>
        </p:nvSpPr>
        <p:spPr>
          <a:xfrm>
            <a:off x="4465485" y="9095184"/>
            <a:ext cx="492433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40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Before clicking “OK”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3ECCD-7588-BA4B-A726-CC0DB4E3CC86}"/>
              </a:ext>
            </a:extLst>
          </p:cNvPr>
          <p:cNvSpPr txBox="1"/>
          <p:nvPr/>
        </p:nvSpPr>
        <p:spPr>
          <a:xfrm>
            <a:off x="14526851" y="9095184"/>
            <a:ext cx="492433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40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After clicking “OK”</a:t>
            </a:r>
          </a:p>
        </p:txBody>
      </p:sp>
    </p:spTree>
    <p:extLst>
      <p:ext uri="{BB962C8B-B14F-4D97-AF65-F5344CB8AC3E}">
        <p14:creationId xmlns:p14="http://schemas.microsoft.com/office/powerpoint/2010/main" val="250248733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58800" lvl="1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Attaching an external JS file </a:t>
            </a:r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100" y="3558745"/>
            <a:ext cx="20999061" cy="69506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dirty="0"/>
              <a:t>The </a:t>
            </a:r>
            <a:r>
              <a:rPr lang="en-US" b="1" dirty="0"/>
              <a:t>general format </a:t>
            </a:r>
            <a:r>
              <a:rPr lang="en-US" dirty="0"/>
              <a:t>used to attach a JS file to an HTML file is: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b="1" dirty="0"/>
              <a:t>	</a:t>
            </a:r>
            <a:r>
              <a:rPr lang="en-US" dirty="0"/>
              <a:t>&lt;</a:t>
            </a:r>
            <a:r>
              <a:rPr lang="en-US" dirty="0">
                <a:solidFill>
                  <a:srgbClr val="BE6068"/>
                </a:solidFill>
              </a:rPr>
              <a:t>script </a:t>
            </a:r>
            <a:r>
              <a:rPr lang="en-US" dirty="0" err="1">
                <a:solidFill>
                  <a:srgbClr val="D39C65"/>
                </a:solidFill>
              </a:rPr>
              <a:t>src</a:t>
            </a:r>
            <a:r>
              <a:rPr lang="en-US" dirty="0">
                <a:solidFill>
                  <a:srgbClr val="D39C65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98C379"/>
                </a:solidFill>
              </a:rPr>
              <a:t>“filename” </a:t>
            </a:r>
            <a:r>
              <a:rPr lang="en-US" dirty="0"/>
              <a:t>&gt;&lt;</a:t>
            </a:r>
            <a:r>
              <a:rPr lang="en-US" dirty="0">
                <a:solidFill>
                  <a:srgbClr val="BE6068"/>
                </a:solidFill>
              </a:rPr>
              <a:t>/script</a:t>
            </a:r>
            <a:r>
              <a:rPr lang="en-US" dirty="0"/>
              <a:t>&gt;</a:t>
            </a:r>
            <a:endParaRPr lang="en-US" dirty="0">
              <a:solidFill>
                <a:schemeClr val="tx1"/>
              </a:solidFill>
            </a:endParaRPr>
          </a:p>
          <a:p>
            <a:pPr lvl="3"/>
            <a:r>
              <a:rPr lang="en-US" dirty="0" err="1">
                <a:solidFill>
                  <a:srgbClr val="D39C65"/>
                </a:solidFill>
              </a:rPr>
              <a:t>src</a:t>
            </a:r>
            <a:r>
              <a:rPr lang="en-US" dirty="0">
                <a:solidFill>
                  <a:srgbClr val="D39C6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means “source”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= means “set to”</a:t>
            </a:r>
          </a:p>
          <a:p>
            <a:pPr lvl="3"/>
            <a:r>
              <a:rPr lang="en-US" dirty="0">
                <a:solidFill>
                  <a:srgbClr val="98C379"/>
                </a:solidFill>
              </a:rPr>
              <a:t>”   ”</a:t>
            </a:r>
            <a:r>
              <a:rPr lang="en-US" dirty="0">
                <a:solidFill>
                  <a:schemeClr val="tx1"/>
                </a:solidFill>
              </a:rPr>
              <a:t> around </a:t>
            </a:r>
            <a:r>
              <a:rPr lang="en-US" dirty="0">
                <a:solidFill>
                  <a:srgbClr val="98C379"/>
                </a:solidFill>
              </a:rPr>
              <a:t>filename</a:t>
            </a:r>
            <a:r>
              <a:rPr lang="en-US" dirty="0">
                <a:solidFill>
                  <a:schemeClr val="tx1"/>
                </a:solidFill>
              </a:rPr>
              <a:t> mean that </a:t>
            </a:r>
            <a:r>
              <a:rPr lang="en-US" dirty="0">
                <a:solidFill>
                  <a:srgbClr val="98C379"/>
                </a:solidFill>
              </a:rPr>
              <a:t>filename</a:t>
            </a:r>
            <a:r>
              <a:rPr lang="en-US" dirty="0">
                <a:solidFill>
                  <a:schemeClr val="tx1"/>
                </a:solidFill>
              </a:rPr>
              <a:t> is a string</a:t>
            </a:r>
          </a:p>
          <a:p>
            <a:pPr lvl="3"/>
            <a:r>
              <a:rPr lang="en-US" dirty="0">
                <a:solidFill>
                  <a:srgbClr val="98C379"/>
                </a:solidFill>
              </a:rPr>
              <a:t>filename </a:t>
            </a:r>
            <a:r>
              <a:rPr lang="en-US" dirty="0">
                <a:solidFill>
                  <a:schemeClr val="tx1"/>
                </a:solidFill>
              </a:rPr>
              <a:t>is the name of the file being used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T towards Society – ásprecan">
            <a:extLst>
              <a:ext uri="{FF2B5EF4-FFF2-40B4-BE49-F238E27FC236}">
                <a16:creationId xmlns:a16="http://schemas.microsoft.com/office/drawing/2014/main" id="{E171ABDB-D85F-784B-8A96-165BD41C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561" y="3875455"/>
            <a:ext cx="4365752" cy="436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Text Editors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100" y="3479800"/>
            <a:ext cx="9483725" cy="8636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CA" dirty="0"/>
              <a:t>Benefits: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/>
              <a:t>allows us to create code</a:t>
            </a:r>
            <a:endParaRPr dirty="0"/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/>
              <a:t>does not add unwanted symbols 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/>
              <a:t>used to create HTML files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/>
              <a:t>used to create CSS files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/>
              <a:t>used to create JavaScript files</a:t>
            </a:r>
            <a:endParaRPr dirty="0"/>
          </a:p>
        </p:txBody>
      </p:sp>
      <p:sp>
        <p:nvSpPr>
          <p:cNvPr id="6" name="HTML skeleton/boilerplate…">
            <a:extLst>
              <a:ext uri="{FF2B5EF4-FFF2-40B4-BE49-F238E27FC236}">
                <a16:creationId xmlns:a16="http://schemas.microsoft.com/office/drawing/2014/main" id="{6585E460-8386-EA42-8295-15895CBDE4D9}"/>
              </a:ext>
            </a:extLst>
          </p:cNvPr>
          <p:cNvSpPr txBox="1">
            <a:spLocks/>
          </p:cNvSpPr>
          <p:nvPr/>
        </p:nvSpPr>
        <p:spPr>
          <a:xfrm>
            <a:off x="12192000" y="3479800"/>
            <a:ext cx="9483725" cy="863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7058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1pPr>
            <a:lvl2pPr marL="1264652" marR="0" indent="-705852" algn="l" defTabSz="8255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2pPr>
            <a:lvl3pPr marL="1823452" marR="0" indent="-705852" algn="l" defTabSz="8255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3pPr>
            <a:lvl4pPr marL="2382252" marR="0" indent="-705852" algn="l" defTabSz="8255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4pPr>
            <a:lvl5pPr marL="2941052" marR="0" indent="-705852" algn="l" defTabSz="8255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5pPr>
            <a:lvl6pPr marL="34998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0586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6174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1762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hangingPunct="1">
              <a:spcBef>
                <a:spcPts val="1500"/>
              </a:spcBef>
              <a:buFontTx/>
              <a:buNone/>
            </a:pPr>
            <a:r>
              <a:rPr lang="en-CA" dirty="0"/>
              <a:t>Example Text Editors: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 err="1"/>
              <a:t>NotePad</a:t>
            </a:r>
            <a:endParaRPr lang="en-US" dirty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 err="1"/>
              <a:t>NotePad</a:t>
            </a:r>
            <a:r>
              <a:rPr lang="en-US" dirty="0"/>
              <a:t> ++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Atom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Vim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Brackets</a:t>
            </a:r>
          </a:p>
        </p:txBody>
      </p:sp>
      <p:pic>
        <p:nvPicPr>
          <p:cNvPr id="7" name="Picture 2" descr="Atom 1.24.0 free download for Mac | MacUpdate">
            <a:extLst>
              <a:ext uri="{FF2B5EF4-FFF2-40B4-BE49-F238E27FC236}">
                <a16:creationId xmlns:a16="http://schemas.microsoft.com/office/drawing/2014/main" id="{39C184B5-4467-7047-ACF4-B753922DE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752" y="7551128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ckets (text editor) - Wikipedia">
            <a:extLst>
              <a:ext uri="{FF2B5EF4-FFF2-40B4-BE49-F238E27FC236}">
                <a16:creationId xmlns:a16="http://schemas.microsoft.com/office/drawing/2014/main" id="{8F844FDA-86E4-3044-B7E4-AA12B74D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282" y="8636862"/>
            <a:ext cx="3039618" cy="303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58800" lvl="1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Attaching an external JS file </a:t>
            </a:r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099" y="3479800"/>
            <a:ext cx="20999061" cy="863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endParaRPr lang="en-US" dirty="0"/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A few more notes notes about  &lt;</a:t>
            </a:r>
            <a:r>
              <a:rPr lang="en-US" dirty="0">
                <a:solidFill>
                  <a:srgbClr val="BE6068"/>
                </a:solidFill>
              </a:rPr>
              <a:t>script </a:t>
            </a:r>
            <a:r>
              <a:rPr lang="en-US" dirty="0" err="1">
                <a:solidFill>
                  <a:srgbClr val="D39C65"/>
                </a:solidFill>
              </a:rPr>
              <a:t>src</a:t>
            </a:r>
            <a:r>
              <a:rPr lang="en-US" dirty="0">
                <a:solidFill>
                  <a:srgbClr val="D39C65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98C379"/>
                </a:solidFill>
              </a:rPr>
              <a:t>“filename” </a:t>
            </a:r>
            <a:r>
              <a:rPr lang="en-US" dirty="0"/>
              <a:t>&gt;&lt;</a:t>
            </a:r>
            <a:r>
              <a:rPr lang="en-US" dirty="0">
                <a:solidFill>
                  <a:srgbClr val="BE6068"/>
                </a:solidFill>
              </a:rPr>
              <a:t>/script</a:t>
            </a:r>
            <a:r>
              <a:rPr lang="en-US" dirty="0"/>
              <a:t>&gt;</a:t>
            </a:r>
          </a:p>
          <a:p>
            <a:pPr marL="0" indent="0">
              <a:spcBef>
                <a:spcPts val="150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Although there is nothing between </a:t>
            </a:r>
            <a:r>
              <a:rPr lang="en-US" dirty="0"/>
              <a:t>&lt;</a:t>
            </a:r>
            <a:r>
              <a:rPr lang="en-US" dirty="0">
                <a:solidFill>
                  <a:srgbClr val="BE6068"/>
                </a:solidFill>
              </a:rPr>
              <a:t>script</a:t>
            </a:r>
            <a:r>
              <a:rPr lang="en-US" dirty="0"/>
              <a:t>&gt;&lt;</a:t>
            </a:r>
            <a:r>
              <a:rPr lang="en-US" dirty="0">
                <a:solidFill>
                  <a:srgbClr val="BE6068"/>
                </a:solidFill>
              </a:rPr>
              <a:t>/script</a:t>
            </a:r>
            <a:r>
              <a:rPr lang="en-US" dirty="0"/>
              <a:t>&gt; both tags are still needed because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BE6068"/>
                </a:solidFill>
              </a:rPr>
              <a:t>script</a:t>
            </a:r>
            <a:r>
              <a:rPr lang="en-US" dirty="0"/>
              <a:t>&gt; is not a self-closing tag</a:t>
            </a:r>
          </a:p>
          <a:p>
            <a:pPr lvl="1"/>
            <a:r>
              <a:rPr lang="en-US" dirty="0">
                <a:solidFill>
                  <a:srgbClr val="98C379"/>
                </a:solidFill>
              </a:rPr>
              <a:t>filename </a:t>
            </a:r>
            <a:r>
              <a:rPr lang="en-US" dirty="0">
                <a:solidFill>
                  <a:schemeClr val="tx1"/>
                </a:solidFill>
              </a:rPr>
              <a:t>may include a relative path if the JS file is not located in the same folder as the HTML file</a:t>
            </a:r>
          </a:p>
          <a:p>
            <a:pPr lvl="1"/>
            <a:r>
              <a:rPr lang="en-US" dirty="0">
                <a:solidFill>
                  <a:srgbClr val="98C379"/>
                </a:solidFill>
              </a:rPr>
              <a:t>filename </a:t>
            </a:r>
            <a:r>
              <a:rPr lang="en-US" dirty="0">
                <a:solidFill>
                  <a:schemeClr val="tx1"/>
                </a:solidFill>
              </a:rPr>
              <a:t>must include the file type extension (.</a:t>
            </a:r>
            <a:r>
              <a:rPr lang="en-US" dirty="0" err="1">
                <a:solidFill>
                  <a:schemeClr val="tx1"/>
                </a:solidFill>
              </a:rPr>
              <a:t>js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  <a:p>
            <a:pPr marL="5588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589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099" y="3479800"/>
            <a:ext cx="20999061" cy="863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endParaRPr lang="en-US" dirty="0"/>
          </a:p>
          <a:p>
            <a:pPr marL="0" indent="0">
              <a:spcBef>
                <a:spcPts val="1500"/>
              </a:spcBef>
              <a:buNone/>
            </a:pPr>
            <a:r>
              <a:rPr lang="en-US" b="1" dirty="0"/>
              <a:t>Compare: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general format 		&lt;</a:t>
            </a:r>
            <a:r>
              <a:rPr lang="en-US" dirty="0">
                <a:solidFill>
                  <a:srgbClr val="BE6068"/>
                </a:solidFill>
              </a:rPr>
              <a:t>script </a:t>
            </a:r>
            <a:r>
              <a:rPr lang="en-US" dirty="0" err="1">
                <a:solidFill>
                  <a:srgbClr val="D39C65"/>
                </a:solidFill>
              </a:rPr>
              <a:t>src</a:t>
            </a:r>
            <a:r>
              <a:rPr lang="en-US" dirty="0">
                <a:solidFill>
                  <a:srgbClr val="D39C65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98C379"/>
                </a:solidFill>
              </a:rPr>
              <a:t>“filename” </a:t>
            </a:r>
            <a:r>
              <a:rPr lang="en-US" dirty="0"/>
              <a:t>&gt;&lt;</a:t>
            </a:r>
            <a:r>
              <a:rPr lang="en-US" dirty="0">
                <a:solidFill>
                  <a:srgbClr val="BE6068"/>
                </a:solidFill>
              </a:rPr>
              <a:t>/script</a:t>
            </a:r>
            <a:r>
              <a:rPr lang="en-US" dirty="0"/>
              <a:t>&gt;</a:t>
            </a:r>
          </a:p>
          <a:p>
            <a:pPr marL="0" indent="0">
              <a:spcBef>
                <a:spcPts val="1500"/>
              </a:spcBef>
              <a:buNone/>
            </a:pPr>
            <a:endParaRPr lang="en-US" dirty="0"/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specific format 		&lt;</a:t>
            </a:r>
            <a:r>
              <a:rPr lang="en-US" dirty="0">
                <a:solidFill>
                  <a:srgbClr val="BE6068"/>
                </a:solidFill>
              </a:rPr>
              <a:t>script </a:t>
            </a:r>
            <a:r>
              <a:rPr lang="en-US" dirty="0" err="1">
                <a:solidFill>
                  <a:srgbClr val="D39C65"/>
                </a:solidFill>
              </a:rPr>
              <a:t>src</a:t>
            </a:r>
            <a:r>
              <a:rPr lang="en-US" dirty="0">
                <a:solidFill>
                  <a:srgbClr val="D39C65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98C379"/>
                </a:solidFill>
              </a:rPr>
              <a:t>“</a:t>
            </a:r>
            <a:r>
              <a:rPr lang="en-US" dirty="0" err="1">
                <a:solidFill>
                  <a:srgbClr val="98C379"/>
                </a:solidFill>
              </a:rPr>
              <a:t>scripts.js</a:t>
            </a:r>
            <a:r>
              <a:rPr lang="en-US" dirty="0">
                <a:solidFill>
                  <a:srgbClr val="98C379"/>
                </a:solidFill>
              </a:rPr>
              <a:t>” </a:t>
            </a:r>
            <a:r>
              <a:rPr lang="en-US" dirty="0"/>
              <a:t>&gt;&lt;</a:t>
            </a:r>
            <a:r>
              <a:rPr lang="en-US" dirty="0">
                <a:solidFill>
                  <a:srgbClr val="BE6068"/>
                </a:solidFill>
              </a:rPr>
              <a:t>/script</a:t>
            </a:r>
            <a:r>
              <a:rPr lang="en-US" dirty="0"/>
              <a:t>&gt;</a:t>
            </a:r>
          </a:p>
          <a:p>
            <a:pPr marL="0" indent="0" algn="ctr">
              <a:spcBef>
                <a:spcPts val="1500"/>
              </a:spcBef>
              <a:buNone/>
            </a:pPr>
            <a:endParaRPr lang="en-US" dirty="0"/>
          </a:p>
          <a:p>
            <a:pPr marL="558800" lvl="1" indent="0">
              <a:buNone/>
            </a:pPr>
            <a:endParaRPr lang="en-US" dirty="0"/>
          </a:p>
          <a:p>
            <a:pPr marL="558800" lvl="1" indent="0">
              <a:buNone/>
            </a:pPr>
            <a:endParaRPr lang="en-US" dirty="0"/>
          </a:p>
        </p:txBody>
      </p:sp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58800" lvl="1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Attaching an external JS file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C53499-FF21-DF47-85EF-FFACE0FF4593}"/>
              </a:ext>
            </a:extLst>
          </p:cNvPr>
          <p:cNvCxnSpPr/>
          <p:nvPr/>
        </p:nvCxnSpPr>
        <p:spPr>
          <a:xfrm>
            <a:off x="7587044" y="6647935"/>
            <a:ext cx="0" cy="13345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0760DD-1934-9D4E-AC55-475DCBBFFB41}"/>
              </a:ext>
            </a:extLst>
          </p:cNvPr>
          <p:cNvCxnSpPr/>
          <p:nvPr/>
        </p:nvCxnSpPr>
        <p:spPr>
          <a:xfrm>
            <a:off x="8802127" y="6647935"/>
            <a:ext cx="0" cy="13345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BA46C-0D88-7A44-BBA9-74FD6DD24816}"/>
              </a:ext>
            </a:extLst>
          </p:cNvPr>
          <p:cNvCxnSpPr/>
          <p:nvPr/>
        </p:nvCxnSpPr>
        <p:spPr>
          <a:xfrm>
            <a:off x="9448797" y="6647935"/>
            <a:ext cx="0" cy="13345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984271-A2DD-6E4B-B678-5CD0A0ABA8DE}"/>
              </a:ext>
            </a:extLst>
          </p:cNvPr>
          <p:cNvCxnSpPr/>
          <p:nvPr/>
        </p:nvCxnSpPr>
        <p:spPr>
          <a:xfrm>
            <a:off x="10906893" y="6647935"/>
            <a:ext cx="0" cy="13345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E3834C-A206-CE4E-83DF-A6FC1E6C1F2A}"/>
              </a:ext>
            </a:extLst>
          </p:cNvPr>
          <p:cNvCxnSpPr/>
          <p:nvPr/>
        </p:nvCxnSpPr>
        <p:spPr>
          <a:xfrm>
            <a:off x="13897229" y="6647935"/>
            <a:ext cx="0" cy="13345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0F6525-365C-024A-8C96-73BBB26418AF}"/>
              </a:ext>
            </a:extLst>
          </p:cNvPr>
          <p:cNvCxnSpPr>
            <a:cxnSpLocks/>
          </p:cNvCxnSpPr>
          <p:nvPr/>
        </p:nvCxnSpPr>
        <p:spPr>
          <a:xfrm flipV="1">
            <a:off x="11994289" y="8777418"/>
            <a:ext cx="0" cy="10338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CDB834-B9A8-9242-B075-62AF5511D304}"/>
              </a:ext>
            </a:extLst>
          </p:cNvPr>
          <p:cNvSpPr txBox="1"/>
          <p:nvPr/>
        </p:nvSpPr>
        <p:spPr>
          <a:xfrm>
            <a:off x="10948706" y="9903411"/>
            <a:ext cx="2091165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b="0" dirty="0">
                <a:solidFill>
                  <a:schemeClr val="tx1"/>
                </a:solidFill>
              </a:rPr>
              <a:t>File extension type</a:t>
            </a:r>
          </a:p>
        </p:txBody>
      </p:sp>
    </p:spTree>
    <p:extLst>
      <p:ext uri="{BB962C8B-B14F-4D97-AF65-F5344CB8AC3E}">
        <p14:creationId xmlns:p14="http://schemas.microsoft.com/office/powerpoint/2010/main" val="375068150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58800" lvl="1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Best Practice for external JS files</a:t>
            </a:r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099" y="3479800"/>
            <a:ext cx="20999061" cy="863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58800" lvl="1" indent="0"/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Attach external JS to HTML in one line of code by putting &lt;script&gt; tags on the same line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Name the external JS file “</a:t>
            </a:r>
            <a:r>
              <a:rPr lang="en-US" b="1" dirty="0" err="1">
                <a:solidFill>
                  <a:schemeClr val="tx1"/>
                </a:solidFill>
              </a:rPr>
              <a:t>scripts.js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js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means it is a JavaScript file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Save </a:t>
            </a:r>
            <a:r>
              <a:rPr lang="en-US" dirty="0" err="1">
                <a:solidFill>
                  <a:schemeClr val="tx1"/>
                </a:solidFill>
              </a:rPr>
              <a:t>scripts.js</a:t>
            </a:r>
            <a:r>
              <a:rPr lang="en-US" dirty="0">
                <a:solidFill>
                  <a:schemeClr val="tx1"/>
                </a:solidFill>
              </a:rPr>
              <a:t> in the same folder as your html file</a:t>
            </a:r>
          </a:p>
          <a:p>
            <a:pPr marL="558800" lvl="1" indent="0">
              <a:buNone/>
            </a:pPr>
            <a:endParaRPr lang="en-US" dirty="0"/>
          </a:p>
        </p:txBody>
      </p:sp>
      <p:pic>
        <p:nvPicPr>
          <p:cNvPr id="4" name="Picture 2" descr="Facebook like button - Wikipedia">
            <a:extLst>
              <a:ext uri="{FF2B5EF4-FFF2-40B4-BE49-F238E27FC236}">
                <a16:creationId xmlns:a16="http://schemas.microsoft.com/office/drawing/2014/main" id="{C92F4DDE-5953-1348-9BE5-C10B66E0A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8" t="20524" r="25103" b="17467"/>
          <a:stretch/>
        </p:blipFill>
        <p:spPr bwMode="auto">
          <a:xfrm>
            <a:off x="15987121" y="6143625"/>
            <a:ext cx="6701039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HTML with Embedded JS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100" y="3479800"/>
            <a:ext cx="10210800" cy="863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b="1" dirty="0"/>
              <a:t>Test your Web Page!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If something doesn’t look like it should:</a:t>
            </a:r>
          </a:p>
          <a:p>
            <a:pPr lvl="1">
              <a:buSzPct val="100000"/>
              <a:buFont typeface="Wingdings" pitchFamily="2" charset="2"/>
              <a:buChar char="q"/>
            </a:pPr>
            <a:r>
              <a:rPr lang="en-US" dirty="0"/>
              <a:t>Check for typos</a:t>
            </a:r>
          </a:p>
          <a:p>
            <a:pPr lvl="1">
              <a:buSzPct val="100000"/>
              <a:buFont typeface="Wingdings" pitchFamily="2" charset="2"/>
              <a:buChar char="q"/>
            </a:pPr>
            <a:r>
              <a:rPr lang="en-US" dirty="0"/>
              <a:t>Check for missing closing tags</a:t>
            </a:r>
          </a:p>
          <a:p>
            <a:pPr marL="0" indent="0">
              <a:spcBef>
                <a:spcPts val="1500"/>
              </a:spcBef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C3B5B6-97AF-C743-A343-16ECD6D16D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0" y="3705364"/>
            <a:ext cx="11611897" cy="77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9152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Keep up the great work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Keep up the great work!</a:t>
            </a:r>
          </a:p>
        </p:txBody>
      </p:sp>
      <p:pic>
        <p:nvPicPr>
          <p:cNvPr id="398" name="computer-electricity.gif"/>
          <p:cNvPicPr>
            <a:picLocks noGrp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2563" y="3825987"/>
            <a:ext cx="11498874" cy="74364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02" name="How did class go today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did class go today?</a:t>
            </a:r>
          </a:p>
          <a:p>
            <a:r>
              <a:t>What are you looking forward to adding to your website?</a:t>
            </a:r>
          </a:p>
        </p:txBody>
      </p:sp>
      <p:sp>
        <p:nvSpPr>
          <p:cNvPr id="403" name="Class Wrap-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Wrap-up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Image Credi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Image Credits</a:t>
            </a:r>
          </a:p>
        </p:txBody>
      </p:sp>
      <p:sp>
        <p:nvSpPr>
          <p:cNvPr id="406" name="Unless specified, all images in this slide show are from the following sourc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SzTx/>
              <a:buNone/>
            </a:pPr>
            <a:r>
              <a:rPr dirty="0"/>
              <a:t>Unless specified, all images in this slide show are from the following sources</a:t>
            </a:r>
          </a:p>
          <a:p>
            <a:pPr lvl="1"/>
            <a:r>
              <a:rPr u="sng" dirty="0">
                <a:solidFill>
                  <a:srgbClr val="005493"/>
                </a:solidFill>
                <a:hlinkClick r:id="rId3"/>
              </a:rPr>
              <a:t>Unsplash</a:t>
            </a:r>
            <a:r>
              <a:rPr dirty="0"/>
              <a:t> via the </a:t>
            </a:r>
            <a:r>
              <a:rPr u="sng" dirty="0">
                <a:solidFill>
                  <a:srgbClr val="005493"/>
                </a:solidFill>
                <a:hlinkClick r:id="rId4"/>
              </a:rPr>
              <a:t>Unsplash License</a:t>
            </a:r>
          </a:p>
          <a:p>
            <a:pPr lvl="1"/>
            <a:r>
              <a:rPr u="sng" dirty="0">
                <a:solidFill>
                  <a:srgbClr val="005493"/>
                </a:solidFill>
                <a:hlinkClick r:id="rId5"/>
              </a:rPr>
              <a:t>Pexels</a:t>
            </a:r>
            <a:r>
              <a:rPr dirty="0"/>
              <a:t> and </a:t>
            </a:r>
            <a:r>
              <a:rPr u="sng" dirty="0">
                <a:solidFill>
                  <a:srgbClr val="005493"/>
                </a:solidFill>
                <a:hlinkClick r:id="rId6"/>
              </a:rPr>
              <a:t>Pixabay</a:t>
            </a:r>
            <a:r>
              <a:rPr dirty="0"/>
              <a:t> via the </a:t>
            </a:r>
            <a:r>
              <a:rPr u="sng" dirty="0">
                <a:solidFill>
                  <a:srgbClr val="005493"/>
                </a:solidFill>
                <a:hlinkClick r:id="rId7"/>
              </a:rPr>
              <a:t>CC0 License</a:t>
            </a:r>
            <a:r>
              <a:rPr dirty="0"/>
              <a:t> or the </a:t>
            </a:r>
            <a:r>
              <a:rPr u="sng" dirty="0">
                <a:solidFill>
                  <a:srgbClr val="005493"/>
                </a:solidFill>
                <a:hlinkClick r:id="rId8"/>
              </a:rPr>
              <a:t>Pexels License</a:t>
            </a:r>
          </a:p>
          <a:p>
            <a:pPr lvl="1"/>
            <a:r>
              <a:rPr u="sng" dirty="0">
                <a:solidFill>
                  <a:srgbClr val="005493"/>
                </a:solidFill>
                <a:hlinkClick r:id="rId9"/>
              </a:rPr>
              <a:t>Wikimedia Commons</a:t>
            </a:r>
          </a:p>
          <a:p>
            <a:pPr lvl="1"/>
            <a:r>
              <a:rPr u="sng" dirty="0">
                <a:solidFill>
                  <a:srgbClr val="005493"/>
                </a:solidFill>
                <a:hlinkClick r:id="rId10"/>
              </a:rPr>
              <a:t>First Nations Technology Council</a:t>
            </a:r>
            <a:r>
              <a:rPr dirty="0"/>
              <a:t> and its partners</a:t>
            </a:r>
            <a:endParaRPr lang="en-CA" dirty="0"/>
          </a:p>
          <a:p>
            <a:pPr lvl="1"/>
            <a:r>
              <a:rPr lang="en-CA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 Marks </a:t>
            </a:r>
            <a:r>
              <a:rPr lang="en-CA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https://www.freepik.com/free-vector/check-marks-3d_819413.htm</a:t>
            </a:r>
            <a:endParaRPr lang="en-CA" dirty="0"/>
          </a:p>
          <a:p>
            <a:pPr lvl="1"/>
            <a:r>
              <a:rPr lang="en-CA" dirty="0"/>
              <a:t>Fruit </a:t>
            </a:r>
            <a:r>
              <a:rPr lang="en-CA" dirty="0">
                <a:hlinkClick r:id="rId12"/>
              </a:rPr>
              <a:t>https://tbivision.com/2012/11/30/australias-abc-acquires-annoying-orange/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Text Editors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689100" y="3479800"/>
            <a:ext cx="12369800" cy="8636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CA" dirty="0"/>
              <a:t>We will be using Atom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/>
              <a:t>Free to use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/>
              <a:t>Allows creation of HTML, CSS, JS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/>
              <a:t>Code </a:t>
            </a:r>
            <a:r>
              <a:rPr lang="en-US" dirty="0" err="1"/>
              <a:t>colouring</a:t>
            </a:r>
            <a:endParaRPr lang="en-US" dirty="0"/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/>
              <a:t>Works well with projects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/>
              <a:t>Automatic Tag Closing - download here: </a:t>
            </a:r>
            <a:r>
              <a:rPr lang="en-US" dirty="0">
                <a:hlinkClick r:id="rId3"/>
              </a:rPr>
              <a:t>https://atom.io/packages/autoclose-html</a:t>
            </a:r>
            <a:endParaRPr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00BF849-DE25-DC42-BC1B-66E806B46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871" y="3022600"/>
            <a:ext cx="7760292" cy="78073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Embedded JavaScript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314450" y="3009900"/>
            <a:ext cx="12841817" cy="8729753"/>
          </a:xfrm>
          <a:prstGeom prst="rect">
            <a:avLst/>
          </a:prstGeom>
        </p:spPr>
        <p:txBody>
          <a:bodyPr/>
          <a:lstStyle/>
          <a:p>
            <a:pPr marL="1117600" lvl="2" indent="0">
              <a:buSzPct val="100000"/>
              <a:buNone/>
            </a:pPr>
            <a:r>
              <a:rPr lang="en-US" dirty="0"/>
              <a:t>HTML Page with </a:t>
            </a:r>
            <a:r>
              <a:rPr lang="en-US" b="1" dirty="0"/>
              <a:t>embedded</a:t>
            </a:r>
            <a:r>
              <a:rPr lang="en-US" dirty="0"/>
              <a:t> JavaScript:</a:t>
            </a:r>
          </a:p>
          <a:p>
            <a:pPr lvl="2">
              <a:buSzPct val="100000"/>
            </a:pPr>
            <a:r>
              <a:rPr lang="en-US" dirty="0"/>
              <a:t>The JS is written in the </a:t>
            </a:r>
            <a:r>
              <a:rPr lang="en-US" i="1" dirty="0"/>
              <a:t>same document</a:t>
            </a:r>
            <a:r>
              <a:rPr lang="en-US" dirty="0"/>
              <a:t> as your HTML – this means there will be </a:t>
            </a:r>
            <a:r>
              <a:rPr lang="en-US" i="1" dirty="0"/>
              <a:t>two</a:t>
            </a:r>
            <a:r>
              <a:rPr lang="en-US" dirty="0"/>
              <a:t> languages in </a:t>
            </a:r>
            <a:r>
              <a:rPr lang="en-US" i="1" dirty="0"/>
              <a:t>one</a:t>
            </a:r>
            <a:r>
              <a:rPr lang="en-US" dirty="0"/>
              <a:t> document</a:t>
            </a:r>
          </a:p>
          <a:p>
            <a:pPr lvl="2">
              <a:buSzPct val="100000"/>
            </a:pPr>
            <a:r>
              <a:rPr lang="en-US" dirty="0"/>
              <a:t>JS code </a:t>
            </a:r>
            <a:r>
              <a:rPr lang="en-US" b="1" dirty="0"/>
              <a:t>must </a:t>
            </a:r>
            <a:r>
              <a:rPr lang="en-US" dirty="0"/>
              <a:t>appear between </a:t>
            </a:r>
            <a:r>
              <a:rPr lang="en-US" dirty="0">
                <a:solidFill>
                  <a:srgbClr val="BE6068"/>
                </a:solidFill>
              </a:rPr>
              <a:t>&lt;script&gt;&lt;/script&gt; </a:t>
            </a:r>
            <a:r>
              <a:rPr lang="en-US" dirty="0"/>
              <a:t>tags</a:t>
            </a:r>
          </a:p>
          <a:p>
            <a:pPr lvl="4">
              <a:buSzPct val="100000"/>
              <a:buFont typeface="Wingdings" pitchFamily="2" charset="2"/>
              <a:buChar char="Ø"/>
            </a:pPr>
            <a:r>
              <a:rPr lang="en-US" dirty="0"/>
              <a:t>JS code lines end with a semicolon 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904068-978B-6346-8B41-47AEA0814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16" b="46993"/>
          <a:stretch/>
        </p:blipFill>
        <p:spPr>
          <a:xfrm>
            <a:off x="14465298" y="3022600"/>
            <a:ext cx="8934452" cy="872975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E9AD0C7-1683-804B-9685-9BC720869DA0}"/>
              </a:ext>
            </a:extLst>
          </p:cNvPr>
          <p:cNvSpPr/>
          <p:nvPr/>
        </p:nvSpPr>
        <p:spPr>
          <a:xfrm>
            <a:off x="13960476" y="6198659"/>
            <a:ext cx="10013950" cy="2286000"/>
          </a:xfrm>
          <a:prstGeom prst="ellipse">
            <a:avLst/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6132B5-8899-164E-AF1F-0EA3895D6625}"/>
              </a:ext>
            </a:extLst>
          </p:cNvPr>
          <p:cNvCxnSpPr>
            <a:cxnSpLocks/>
          </p:cNvCxnSpPr>
          <p:nvPr/>
        </p:nvCxnSpPr>
        <p:spPr>
          <a:xfrm flipV="1">
            <a:off x="4686300" y="7429503"/>
            <a:ext cx="11401425" cy="7429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428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External JavaScript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314450" y="3009901"/>
            <a:ext cx="21005800" cy="4107394"/>
          </a:xfrm>
          <a:prstGeom prst="rect">
            <a:avLst/>
          </a:prstGeom>
        </p:spPr>
        <p:txBody>
          <a:bodyPr/>
          <a:lstStyle/>
          <a:p>
            <a:pPr marL="1117600" lvl="2" indent="0">
              <a:buSzPct val="100000"/>
              <a:buNone/>
            </a:pPr>
            <a:r>
              <a:rPr lang="en-US" dirty="0"/>
              <a:t>HTML Page with an </a:t>
            </a:r>
            <a:r>
              <a:rPr lang="en-US" b="1" dirty="0"/>
              <a:t>external</a:t>
            </a:r>
            <a:r>
              <a:rPr lang="en-US" dirty="0"/>
              <a:t> JavaScript file:</a:t>
            </a:r>
          </a:p>
          <a:p>
            <a:pPr lvl="2">
              <a:buSzPct val="100000"/>
            </a:pPr>
            <a:r>
              <a:rPr lang="en-US" dirty="0"/>
              <a:t>The JS is written in a </a:t>
            </a:r>
            <a:r>
              <a:rPr lang="en-US" i="1" dirty="0"/>
              <a:t>different document</a:t>
            </a:r>
            <a:r>
              <a:rPr lang="en-US" dirty="0"/>
              <a:t> as your HTML – this means your HTML file must reference your external JS file*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04709D-39D3-4A43-A304-9D390B1F8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3" y="6608761"/>
            <a:ext cx="9538287" cy="55356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6132B5-8899-164E-AF1F-0EA3895D6625}"/>
              </a:ext>
            </a:extLst>
          </p:cNvPr>
          <p:cNvCxnSpPr>
            <a:cxnSpLocks/>
          </p:cNvCxnSpPr>
          <p:nvPr/>
        </p:nvCxnSpPr>
        <p:spPr>
          <a:xfrm flipH="1">
            <a:off x="7143750" y="6343650"/>
            <a:ext cx="942975" cy="32575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403935F-637F-434F-80BA-A9A14B2A0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4244" y="6709834"/>
            <a:ext cx="8340810" cy="2286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98D126-D663-9E4E-955C-5D0688739BBE}"/>
              </a:ext>
            </a:extLst>
          </p:cNvPr>
          <p:cNvCxnSpPr>
            <a:cxnSpLocks/>
          </p:cNvCxnSpPr>
          <p:nvPr/>
        </p:nvCxnSpPr>
        <p:spPr>
          <a:xfrm>
            <a:off x="4545012" y="6343650"/>
            <a:ext cx="769938" cy="7736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43436D-9367-4C44-9DB7-DFEC822B19BE}"/>
              </a:ext>
            </a:extLst>
          </p:cNvPr>
          <p:cNvCxnSpPr>
            <a:cxnSpLocks/>
          </p:cNvCxnSpPr>
          <p:nvPr/>
        </p:nvCxnSpPr>
        <p:spPr>
          <a:xfrm>
            <a:off x="13520526" y="6343650"/>
            <a:ext cx="2656590" cy="11136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E1530A-5E94-F54E-9EEF-8694B6E9FB4D}"/>
              </a:ext>
            </a:extLst>
          </p:cNvPr>
          <p:cNvSpPr txBox="1"/>
          <p:nvPr/>
        </p:nvSpPr>
        <p:spPr>
          <a:xfrm>
            <a:off x="14500347" y="9319071"/>
            <a:ext cx="753571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*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JavaScript files have a file extension of .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js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396420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Development Environment</a:t>
            </a:r>
            <a:endParaRPr dirty="0"/>
          </a:p>
        </p:txBody>
      </p:sp>
      <p:sp>
        <p:nvSpPr>
          <p:cNvPr id="228" name="HTML skeleton/boilerplate…"/>
          <p:cNvSpPr txBox="1">
            <a:spLocks noGrp="1"/>
          </p:cNvSpPr>
          <p:nvPr>
            <p:ph type="body" sz="half" idx="1"/>
          </p:nvPr>
        </p:nvSpPr>
        <p:spPr>
          <a:xfrm>
            <a:off x="1143000" y="3365500"/>
            <a:ext cx="21974175" cy="2286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CA" dirty="0"/>
              <a:t>HTML Pages with embedded JS (or external JS) are good Developing Environments because they:</a:t>
            </a:r>
          </a:p>
        </p:txBody>
      </p:sp>
      <p:pic>
        <p:nvPicPr>
          <p:cNvPr id="1026" name="Picture 2" descr="Facebook like button - Wikipedia">
            <a:extLst>
              <a:ext uri="{FF2B5EF4-FFF2-40B4-BE49-F238E27FC236}">
                <a16:creationId xmlns:a16="http://schemas.microsoft.com/office/drawing/2014/main" id="{1275E04F-B4E7-3C42-AF20-2CFD6D69A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8" t="20524" r="25103" b="17467"/>
          <a:stretch/>
        </p:blipFill>
        <p:spPr bwMode="auto">
          <a:xfrm>
            <a:off x="1689100" y="5372098"/>
            <a:ext cx="6701039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TML skeleton/boilerplate…">
            <a:extLst>
              <a:ext uri="{FF2B5EF4-FFF2-40B4-BE49-F238E27FC236}">
                <a16:creationId xmlns:a16="http://schemas.microsoft.com/office/drawing/2014/main" id="{0FB5EBD6-A2FE-9D4F-A9E0-E43A9E2A1333}"/>
              </a:ext>
            </a:extLst>
          </p:cNvPr>
          <p:cNvSpPr txBox="1">
            <a:spLocks/>
          </p:cNvSpPr>
          <p:nvPr/>
        </p:nvSpPr>
        <p:spPr>
          <a:xfrm>
            <a:off x="7236967" y="5165722"/>
            <a:ext cx="15108683" cy="4949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7058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1pPr>
            <a:lvl2pPr marL="1264652" marR="0" indent="-705852" algn="l" defTabSz="8255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2pPr>
            <a:lvl3pPr marL="1823452" marR="0" indent="-705852" algn="l" defTabSz="8255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3pPr>
            <a:lvl4pPr marL="2382252" marR="0" indent="-705852" algn="l" defTabSz="8255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4pPr>
            <a:lvl5pPr marL="2941052" marR="0" indent="-705852" algn="l" defTabSz="825500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5pPr>
            <a:lvl6pPr marL="34998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0586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6174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1762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lvl="2" hangingPunct="1">
              <a:buSzPct val="100000"/>
              <a:buFont typeface="Wingdings" pitchFamily="2" charset="2"/>
              <a:buChar char="Ø"/>
            </a:pPr>
            <a:r>
              <a:rPr lang="en-US" dirty="0"/>
              <a:t>are easy to set up</a:t>
            </a:r>
          </a:p>
          <a:p>
            <a:pPr lvl="2" hangingPunct="1">
              <a:buSzPct val="100000"/>
              <a:buFont typeface="Wingdings" pitchFamily="2" charset="2"/>
              <a:buChar char="Ø"/>
            </a:pPr>
            <a:r>
              <a:rPr lang="en-US" dirty="0"/>
              <a:t>get us practicing writing HTML, CSS, JS</a:t>
            </a:r>
          </a:p>
          <a:p>
            <a:pPr lvl="2" hangingPunct="1">
              <a:buSzPct val="100000"/>
              <a:buFont typeface="Wingdings" pitchFamily="2" charset="2"/>
              <a:buChar char="Ø"/>
            </a:pPr>
            <a:r>
              <a:rPr lang="en-US" dirty="0"/>
              <a:t>Does not need any other tools such as environment tools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Adding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Create an HTML file with embedded JS</a:t>
            </a:r>
            <a:endParaRPr dirty="0"/>
          </a:p>
        </p:txBody>
      </p:sp>
      <p:sp>
        <p:nvSpPr>
          <p:cNvPr id="251" name="Activity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Activity 1</a:t>
            </a:r>
          </a:p>
        </p:txBody>
      </p:sp>
      <p:sp>
        <p:nvSpPr>
          <p:cNvPr id="252" name="Open your index.html file…"/>
          <p:cNvSpPr txBox="1">
            <a:spLocks noGrp="1"/>
          </p:cNvSpPr>
          <p:nvPr>
            <p:ph type="body" sz="half" idx="1"/>
          </p:nvPr>
        </p:nvSpPr>
        <p:spPr>
          <a:xfrm>
            <a:off x="10304585" y="1444726"/>
            <a:ext cx="12858341" cy="118556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CA" dirty="0"/>
              <a:t>Create a new html document in Atom</a:t>
            </a:r>
          </a:p>
          <a:p>
            <a:pPr>
              <a:buFont typeface="+mj-lt"/>
              <a:buAutoNum type="arabicPeriod"/>
            </a:pPr>
            <a:r>
              <a:rPr lang="en-US" dirty="0"/>
              <a:t>Name the file firstName_lastName_1_3_1.html</a:t>
            </a:r>
          </a:p>
          <a:p>
            <a:pPr>
              <a:buFont typeface="+mj-lt"/>
              <a:buAutoNum type="arabicPeriod"/>
            </a:pPr>
            <a:r>
              <a:rPr lang="en-US" dirty="0"/>
              <a:t>Follow along with the creation of the file</a:t>
            </a:r>
          </a:p>
          <a:p>
            <a:pPr lvl="4">
              <a:buSzPct val="100000"/>
              <a:buFont typeface="Wingdings" pitchFamily="2" charset="2"/>
              <a:buChar char="q"/>
            </a:pPr>
            <a:r>
              <a:rPr lang="en-US" dirty="0"/>
              <a:t>Write HTML structure</a:t>
            </a:r>
          </a:p>
          <a:p>
            <a:pPr lvl="4">
              <a:buSzPct val="100000"/>
              <a:buFont typeface="Wingdings" pitchFamily="2" charset="2"/>
              <a:buChar char="q"/>
            </a:pPr>
            <a:r>
              <a:rPr lang="en-US" dirty="0"/>
              <a:t>Embed JS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ED337-BE5B-3F42-BBC3-8BC422ED84D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5924" y="7509338"/>
            <a:ext cx="7672461" cy="51149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</TotalTime>
  <Words>2244</Words>
  <Application>Microsoft Macintosh PowerPoint</Application>
  <PresentationFormat>Custom</PresentationFormat>
  <Paragraphs>309</Paragraphs>
  <Slides>46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Gill Sans</vt:lpstr>
      <vt:lpstr>Helvetica Neue</vt:lpstr>
      <vt:lpstr>Helvetica Neue Medium</vt:lpstr>
      <vt:lpstr>Monaco</vt:lpstr>
      <vt:lpstr>Wingdings</vt:lpstr>
      <vt:lpstr>White</vt:lpstr>
      <vt:lpstr>                        </vt:lpstr>
      <vt:lpstr>Lesson Topics</vt:lpstr>
      <vt:lpstr>Developing Environment</vt:lpstr>
      <vt:lpstr>Text Editors</vt:lpstr>
      <vt:lpstr>Text Editors</vt:lpstr>
      <vt:lpstr>Embedded JavaScript</vt:lpstr>
      <vt:lpstr>External JavaScript</vt:lpstr>
      <vt:lpstr>Development Environment</vt:lpstr>
      <vt:lpstr>Activity 1</vt:lpstr>
      <vt:lpstr>HTML with Embedded JS</vt:lpstr>
      <vt:lpstr>HTML with Embedded JS</vt:lpstr>
      <vt:lpstr>HTML with Embedded JS</vt:lpstr>
      <vt:lpstr>HTML with Embedded JS</vt:lpstr>
      <vt:lpstr>HTML with Embedded JS</vt:lpstr>
      <vt:lpstr>HTML with Embedded JS</vt:lpstr>
      <vt:lpstr>HTML with Embedded JS</vt:lpstr>
      <vt:lpstr>HTML with Embedded JS</vt:lpstr>
      <vt:lpstr>HTML with Embedded JS</vt:lpstr>
      <vt:lpstr>Development Environment</vt:lpstr>
      <vt:lpstr>Development Environment</vt:lpstr>
      <vt:lpstr>HTML with Embedded JS</vt:lpstr>
      <vt:lpstr>JavaScript Functions</vt:lpstr>
      <vt:lpstr>JavaScript Functions</vt:lpstr>
      <vt:lpstr>JavaScript Functions</vt:lpstr>
      <vt:lpstr>JavaScript Functions</vt:lpstr>
      <vt:lpstr>Activity 2</vt:lpstr>
      <vt:lpstr>HTML with external JS</vt:lpstr>
      <vt:lpstr>HTML with external JS</vt:lpstr>
      <vt:lpstr>Best practice for Web Development</vt:lpstr>
      <vt:lpstr>Best practice for Web Development</vt:lpstr>
      <vt:lpstr>Discussion</vt:lpstr>
      <vt:lpstr>Activity 3</vt:lpstr>
      <vt:lpstr>Activity 3 Solution (Steps 1-3)</vt:lpstr>
      <vt:lpstr>Activity 3 Solution (Step 4)</vt:lpstr>
      <vt:lpstr>Activity 3 Solution (Step 4)</vt:lpstr>
      <vt:lpstr>Activity 3 Solution (Step 5)</vt:lpstr>
      <vt:lpstr>Activity 3 Solution (Step 5)</vt:lpstr>
      <vt:lpstr>Activity 3 Solution (Step 6)</vt:lpstr>
      <vt:lpstr>Attaching an external JS file </vt:lpstr>
      <vt:lpstr>Attaching an external JS file </vt:lpstr>
      <vt:lpstr>Attaching an external JS file </vt:lpstr>
      <vt:lpstr>Best Practice for external JS files</vt:lpstr>
      <vt:lpstr>HTML with Embedded JS</vt:lpstr>
      <vt:lpstr>Keep up the great work!</vt:lpstr>
      <vt:lpstr>Class Wrap-up</vt:lpstr>
      <vt:lpstr>Image 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Coding</dc:title>
  <dc:creator>Robyn Grebliunas</dc:creator>
  <cp:lastModifiedBy>Nick Adamson</cp:lastModifiedBy>
  <cp:revision>131</cp:revision>
  <dcterms:created xsi:type="dcterms:W3CDTF">2019-11-07T01:11:45Z</dcterms:created>
  <dcterms:modified xsi:type="dcterms:W3CDTF">2020-09-24T04:13:52Z</dcterms:modified>
</cp:coreProperties>
</file>