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7"/>
  </p:notesMasterIdLst>
  <p:sldIdLst>
    <p:sldId id="368" r:id="rId2"/>
    <p:sldId id="260" r:id="rId3"/>
    <p:sldId id="258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67" r:id="rId14"/>
    <p:sldId id="369" r:id="rId15"/>
    <p:sldId id="322" r:id="rId16"/>
    <p:sldId id="323" r:id="rId17"/>
    <p:sldId id="324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70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  <p:sldId id="343" r:id="rId36"/>
    <p:sldId id="344" r:id="rId37"/>
    <p:sldId id="371" r:id="rId38"/>
    <p:sldId id="346" r:id="rId39"/>
    <p:sldId id="348" r:id="rId40"/>
    <p:sldId id="349" r:id="rId41"/>
    <p:sldId id="350" r:id="rId42"/>
    <p:sldId id="351" r:id="rId43"/>
    <p:sldId id="352" r:id="rId44"/>
    <p:sldId id="353" r:id="rId45"/>
    <p:sldId id="354" r:id="rId46"/>
    <p:sldId id="355" r:id="rId47"/>
    <p:sldId id="356" r:id="rId48"/>
    <p:sldId id="357" r:id="rId49"/>
    <p:sldId id="358" r:id="rId50"/>
    <p:sldId id="359" r:id="rId51"/>
    <p:sldId id="360" r:id="rId52"/>
    <p:sldId id="361" r:id="rId53"/>
    <p:sldId id="366" r:id="rId54"/>
    <p:sldId id="298" r:id="rId55"/>
    <p:sldId id="299" r:id="rId5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99" autoAdjust="0"/>
    <p:restoredTop sz="94608" autoAdjust="0"/>
  </p:normalViewPr>
  <p:slideViewPr>
    <p:cSldViewPr snapToGrid="0">
      <p:cViewPr varScale="1">
        <p:scale>
          <a:sx n="49" d="100"/>
          <a:sy n="49" d="100"/>
        </p:scale>
        <p:origin x="336" y="216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277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1" name="Shape 22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392178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Calibri"/>
              </a:rPr>
              <a:t>Welcome your class,</a:t>
            </a:r>
            <a:r>
              <a:rPr lang="en-US" baseline="0" dirty="0">
                <a:cs typeface="Calibri"/>
              </a:rPr>
              <a:t> think about what is the hook to engage your students right out of the starting gate. 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AB6CCD-7FC5-40B8-8701-920D5B02B316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3546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Pre-test</a:t>
            </a:r>
          </a:p>
          <a:p>
            <a:r>
              <a:rPr lang="en-CA" dirty="0"/>
              <a:t>Two-way learning</a:t>
            </a:r>
          </a:p>
        </p:txBody>
      </p:sp>
    </p:spTree>
    <p:extLst>
      <p:ext uri="{BB962C8B-B14F-4D97-AF65-F5344CB8AC3E}">
        <p14:creationId xmlns:p14="http://schemas.microsoft.com/office/powerpoint/2010/main" val="2340129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Students will find a partner to work with and discuss the questions:</a:t>
            </a:r>
          </a:p>
          <a:p>
            <a:endParaRPr lang="en-CA" dirty="0"/>
          </a:p>
          <a:p>
            <a:r>
              <a:rPr lang="en-US" dirty="0"/>
              <a:t>What is your experience with code?</a:t>
            </a:r>
          </a:p>
          <a:p>
            <a:r>
              <a:rPr lang="en-US" dirty="0"/>
              <a:t>Have you ever built a website before?</a:t>
            </a:r>
          </a:p>
          <a:p>
            <a:r>
              <a:rPr lang="en-US" dirty="0"/>
              <a:t>Do you know any programming languages?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82980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Students will find a partner to work with and discuss the questions:</a:t>
            </a:r>
          </a:p>
          <a:p>
            <a:endParaRPr lang="en-CA" dirty="0"/>
          </a:p>
          <a:p>
            <a:r>
              <a:rPr lang="en-US" dirty="0"/>
              <a:t>What is your experience with code?</a:t>
            </a:r>
          </a:p>
          <a:p>
            <a:r>
              <a:rPr lang="en-US" dirty="0"/>
              <a:t>Have you ever built a website before?</a:t>
            </a:r>
          </a:p>
          <a:p>
            <a:r>
              <a:rPr lang="en-US" dirty="0"/>
              <a:t>Do you know any programming languages?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3153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Students will find a partner to work with and discuss the questions:</a:t>
            </a:r>
          </a:p>
          <a:p>
            <a:endParaRPr lang="en-CA" dirty="0"/>
          </a:p>
          <a:p>
            <a:r>
              <a:rPr lang="en-US" dirty="0"/>
              <a:t>What is your experience with code?</a:t>
            </a:r>
          </a:p>
          <a:p>
            <a:r>
              <a:rPr lang="en-US" dirty="0"/>
              <a:t>Have you ever built a website before?</a:t>
            </a:r>
          </a:p>
          <a:p>
            <a:r>
              <a:rPr lang="en-US" dirty="0"/>
              <a:t>Do you know any programming languages?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1384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Post test:</a:t>
            </a:r>
            <a:r>
              <a:rPr lang="en-CA" baseline="0" dirty="0"/>
              <a:t> provide the students with feedback about the day, review the day.</a:t>
            </a:r>
          </a:p>
          <a:p>
            <a:endParaRPr lang="en-CA" baseline="0" dirty="0"/>
          </a:p>
          <a:p>
            <a:r>
              <a:rPr lang="en-CA" baseline="0" dirty="0"/>
              <a:t>End of the day Q/A</a:t>
            </a:r>
          </a:p>
          <a:p>
            <a:endParaRPr lang="en-CA" baseline="0" dirty="0"/>
          </a:p>
          <a:p>
            <a:r>
              <a:rPr lang="en-CA" baseline="0" dirty="0"/>
              <a:t>Were the day’s goals met (reference slide 2)?</a:t>
            </a:r>
          </a:p>
          <a:p>
            <a:endParaRPr lang="en-CA" baseline="0" dirty="0"/>
          </a:p>
          <a:p>
            <a:r>
              <a:rPr lang="en-CA" baseline="0" dirty="0"/>
              <a:t>Transition: what’s coming </a:t>
            </a:r>
            <a:r>
              <a:rPr lang="en-CA" baseline="0"/>
              <a:t>up tomorrow? 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3977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esson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6.jpeg" descr="image6.jpeg"/>
          <p:cNvPicPr>
            <a:picLocks noChangeAspect="1"/>
          </p:cNvPicPr>
          <p:nvPr/>
        </p:nvPicPr>
        <p:blipFill>
          <a:blip r:embed="rId2"/>
          <a:srcRect l="10758" r="6273"/>
          <a:stretch>
            <a:fillRect/>
          </a:stretch>
        </p:blipFill>
        <p:spPr>
          <a:xfrm>
            <a:off x="14194426" y="4350191"/>
            <a:ext cx="7902880" cy="6895019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889000" indent="-889000">
              <a:buSzPct val="100000"/>
              <a:buAutoNum type="arabicPeriod"/>
            </a:lvl1pPr>
            <a:lvl2pPr>
              <a:spcBef>
                <a:spcPts val="1500"/>
              </a:spcBef>
            </a:lvl2pPr>
            <a:lvl3pPr>
              <a:spcBef>
                <a:spcPts val="1500"/>
              </a:spcBef>
            </a:lvl3pPr>
            <a:lvl4pPr>
              <a:spcBef>
                <a:spcPts val="1500"/>
              </a:spcBef>
            </a:lvl4pPr>
            <a:lvl5pPr>
              <a:spcBef>
                <a:spcPts val="15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7" name="Picture 4" descr="Picture 4"/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633326" y="12019391"/>
            <a:ext cx="3564140" cy="1117929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1" name="Image"/>
          <p:cNvSpPr>
            <a:spLocks noGrp="1"/>
          </p:cNvSpPr>
          <p:nvPr>
            <p:ph type="pic" sz="half" idx="13"/>
          </p:nvPr>
        </p:nvSpPr>
        <p:spPr>
          <a:xfrm>
            <a:off x="5107483" y="3673850"/>
            <a:ext cx="14169065" cy="701769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5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89100" y="11342644"/>
            <a:ext cx="21005800" cy="119528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4000" b="1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4000" b="1"/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4000" b="1"/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4000" b="1"/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40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1" name="Placeholder - Square.png"/>
          <p:cNvSpPr>
            <a:spLocks noGrp="1"/>
          </p:cNvSpPr>
          <p:nvPr>
            <p:ph type="pic" sz="half" idx="13"/>
          </p:nvPr>
        </p:nvSpPr>
        <p:spPr>
          <a:xfrm>
            <a:off x="5726707" y="3615729"/>
            <a:ext cx="12930616" cy="826259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Two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0" name="Placeholder - Square.png"/>
          <p:cNvSpPr>
            <a:spLocks noGrp="1"/>
          </p:cNvSpPr>
          <p:nvPr>
            <p:ph type="pic" sz="half" idx="13"/>
          </p:nvPr>
        </p:nvSpPr>
        <p:spPr>
          <a:xfrm>
            <a:off x="1938338" y="3336453"/>
            <a:ext cx="9333552" cy="91095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71" name="Placeholder - Square.png"/>
          <p:cNvSpPr>
            <a:spLocks noGrp="1"/>
          </p:cNvSpPr>
          <p:nvPr>
            <p:ph type="pic" sz="half" idx="14"/>
          </p:nvPr>
        </p:nvSpPr>
        <p:spPr>
          <a:xfrm>
            <a:off x="12942344" y="3336546"/>
            <a:ext cx="9333456" cy="910945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ini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1500"/>
              </a:spcBef>
              <a:buSzTx/>
              <a:buNone/>
            </a:lvl1pPr>
            <a:lvl2pPr>
              <a:lnSpc>
                <a:spcPct val="100000"/>
              </a:lnSpc>
              <a:spcBef>
                <a:spcPts val="1500"/>
              </a:spcBef>
            </a:lvl2pPr>
            <a:lvl3pPr>
              <a:lnSpc>
                <a:spcPct val="100000"/>
              </a:lnSpc>
              <a:spcBef>
                <a:spcPts val="1500"/>
              </a:spcBef>
            </a:lvl3pPr>
            <a:lvl4pPr>
              <a:lnSpc>
                <a:spcPct val="100000"/>
              </a:lnSpc>
              <a:spcBef>
                <a:spcPts val="1500"/>
              </a:spcBef>
            </a:lvl4pPr>
            <a:lvl5pPr>
              <a:lnSpc>
                <a:spcPct val="100000"/>
              </a:lnSpc>
              <a:spcBef>
                <a:spcPts val="15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188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1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ctivity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ubtitle text"/>
          <p:cNvSpPr txBox="1">
            <a:spLocks noGrp="1"/>
          </p:cNvSpPr>
          <p:nvPr>
            <p:ph type="body" sz="quarter" idx="13"/>
          </p:nvPr>
        </p:nvSpPr>
        <p:spPr>
          <a:xfrm>
            <a:off x="1244193" y="8225482"/>
            <a:ext cx="7144663" cy="3561656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5400">
                <a:solidFill>
                  <a:srgbClr val="5E5E5E"/>
                </a:solidFill>
              </a:defRPr>
            </a:lvl1pPr>
          </a:lstStyle>
          <a:p>
            <a:r>
              <a:t>Subtitle text</a:t>
            </a:r>
          </a:p>
        </p:txBody>
      </p:sp>
      <p:sp>
        <p:nvSpPr>
          <p:cNvPr id="212" name="Title Text"/>
          <p:cNvSpPr txBox="1">
            <a:spLocks noGrp="1"/>
          </p:cNvSpPr>
          <p:nvPr>
            <p:ph type="title"/>
          </p:nvPr>
        </p:nvSpPr>
        <p:spPr>
          <a:xfrm>
            <a:off x="1219200" y="952500"/>
            <a:ext cx="10223500" cy="7084970"/>
          </a:xfrm>
          <a:prstGeom prst="rect">
            <a:avLst/>
          </a:prstGeom>
        </p:spPr>
        <p:txBody>
          <a:bodyPr anchor="b"/>
          <a:lstStyle>
            <a:lvl1pPr algn="l">
              <a:defRPr sz="7000"/>
            </a:lvl1pPr>
          </a:lstStyle>
          <a:p>
            <a:r>
              <a:t>Title Text</a:t>
            </a:r>
          </a:p>
        </p:txBody>
      </p:sp>
      <p:sp>
        <p:nvSpPr>
          <p:cNvPr id="21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1763664" y="1228827"/>
            <a:ext cx="11484888" cy="10826546"/>
          </a:xfrm>
          <a:prstGeom prst="rect">
            <a:avLst/>
          </a:prstGeom>
        </p:spPr>
        <p:txBody>
          <a:bodyPr/>
          <a:lstStyle>
            <a:lvl1pPr marL="889000" indent="-889000">
              <a:buSzPct val="100000"/>
              <a:buAutoNum type="arabicPeriod"/>
            </a:lvl1pPr>
            <a:lvl2pPr>
              <a:spcBef>
                <a:spcPts val="1500"/>
              </a:spcBef>
            </a:lvl2pPr>
            <a:lvl3pPr>
              <a:spcBef>
                <a:spcPts val="1500"/>
              </a:spcBef>
            </a:lvl3pPr>
            <a:lvl4pPr>
              <a:spcBef>
                <a:spcPts val="1500"/>
              </a:spcBef>
            </a:lvl4pPr>
            <a:lvl5pPr>
              <a:spcBef>
                <a:spcPts val="15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b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b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b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b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02320CCB-94F3-4D69-9A2F-D39BB8D7425E}" type="datetimeFigureOut">
              <a:rPr lang="en-CA" smtClean="0"/>
              <a:pPr/>
              <a:t>2020-09-24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53214" y="13081000"/>
            <a:ext cx="464871" cy="471924"/>
          </a:xfrm>
        </p:spPr>
        <p:txBody>
          <a:bodyPr/>
          <a:lstStyle>
            <a:lvl1pPr>
              <a:defRPr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73FE2E21-F601-4728-90C3-A5D84BF854DE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9034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sson Breakd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6" name="Object"/>
          <p:cNvSpPr txBox="1">
            <a:spLocks noGrp="1"/>
          </p:cNvSpPr>
          <p:nvPr>
            <p:ph idx="3"/>
          </p:nvPr>
        </p:nvSpPr>
        <p:spPr>
          <a:xfrm>
            <a:off x="1402159" y="3432522"/>
            <a:ext cx="21579682" cy="8901808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5600" b="1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lass Wrap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lass-wrap-up-2-portrait.jpg"/>
          <p:cNvSpPr>
            <a:spLocks noGrp="1"/>
          </p:cNvSpPr>
          <p:nvPr>
            <p:ph type="pic" idx="13"/>
          </p:nvPr>
        </p:nvSpPr>
        <p:spPr>
          <a:xfrm>
            <a:off x="13295312" y="-53381"/>
            <a:ext cx="11114113" cy="138227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435100" y="4908999"/>
            <a:ext cx="10668000" cy="7491612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  <a:lvl2pPr marL="0" indent="0">
              <a:buSzTx/>
              <a:buNone/>
            </a:lvl2pPr>
            <a:lvl3pPr marL="0" indent="0">
              <a:buSzTx/>
              <a:buNone/>
            </a:lvl3pPr>
            <a:lvl4pPr marL="0" indent="0">
              <a:buSzTx/>
              <a:buNone/>
            </a:lvl4pPr>
            <a:lvl5pPr marL="0" indent="0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xfrm>
            <a:off x="1435100" y="1143000"/>
            <a:ext cx="10668000" cy="3077010"/>
          </a:xfrm>
          <a:prstGeom prst="rect">
            <a:avLst/>
          </a:prstGeom>
        </p:spPr>
        <p:txBody>
          <a:bodyPr anchor="b"/>
          <a:lstStyle>
            <a:lvl1pPr algn="l">
              <a:defRPr sz="7000"/>
            </a:lvl1pPr>
          </a:lstStyle>
          <a:p>
            <a:r>
              <a:t>Title Text</a:t>
            </a:r>
          </a:p>
        </p:txBody>
      </p:sp>
      <p:sp>
        <p:nvSpPr>
          <p:cNvPr id="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ctivity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ubtitle text"/>
          <p:cNvSpPr txBox="1">
            <a:spLocks noGrp="1"/>
          </p:cNvSpPr>
          <p:nvPr>
            <p:ph type="body" sz="quarter" idx="13"/>
          </p:nvPr>
        </p:nvSpPr>
        <p:spPr>
          <a:xfrm>
            <a:off x="1244193" y="8225482"/>
            <a:ext cx="7144663" cy="3561656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5400">
                <a:solidFill>
                  <a:srgbClr val="5E5E5E"/>
                </a:solidFill>
              </a:defRPr>
            </a:lvl1pPr>
          </a:lstStyle>
          <a:p>
            <a:r>
              <a:t>Subtitle text</a:t>
            </a:r>
          </a:p>
        </p:txBody>
      </p:sp>
      <p:sp>
        <p:nvSpPr>
          <p:cNvPr id="75" name="Title Text"/>
          <p:cNvSpPr txBox="1">
            <a:spLocks noGrp="1"/>
          </p:cNvSpPr>
          <p:nvPr>
            <p:ph type="title"/>
          </p:nvPr>
        </p:nvSpPr>
        <p:spPr>
          <a:xfrm>
            <a:off x="1219200" y="952500"/>
            <a:ext cx="10223500" cy="7084970"/>
          </a:xfrm>
          <a:prstGeom prst="rect">
            <a:avLst/>
          </a:prstGeom>
        </p:spPr>
        <p:txBody>
          <a:bodyPr anchor="b"/>
          <a:lstStyle>
            <a:lvl1pPr algn="l">
              <a:defRPr sz="7000"/>
            </a:lvl1pPr>
          </a:lstStyle>
          <a:p>
            <a:r>
              <a:t>Title Text</a:t>
            </a:r>
          </a:p>
        </p:txBody>
      </p:sp>
      <p:sp>
        <p:nvSpPr>
          <p:cNvPr id="7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1849587" y="1444727"/>
            <a:ext cx="11313339" cy="10826546"/>
          </a:xfrm>
          <a:prstGeom prst="rect">
            <a:avLst/>
          </a:prstGeom>
        </p:spPr>
        <p:txBody>
          <a:bodyPr/>
          <a:lstStyle>
            <a:lvl1pPr marL="889000" indent="-889000">
              <a:buSzPct val="100000"/>
              <a:buAutoNum type="arabicPeriod"/>
            </a:lvl1pPr>
            <a:lvl2pPr>
              <a:spcBef>
                <a:spcPts val="1500"/>
              </a:spcBef>
            </a:lvl2pPr>
            <a:lvl3pPr>
              <a:spcBef>
                <a:spcPts val="1500"/>
              </a:spcBef>
            </a:lvl3pPr>
            <a:lvl4pPr>
              <a:spcBef>
                <a:spcPts val="1500"/>
              </a:spcBef>
            </a:lvl4pPr>
            <a:lvl5pPr>
              <a:spcBef>
                <a:spcPts val="15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ear and Shar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Text"/>
          <p:cNvSpPr txBox="1">
            <a:spLocks noGrp="1"/>
          </p:cNvSpPr>
          <p:nvPr>
            <p:ph type="title"/>
          </p:nvPr>
        </p:nvSpPr>
        <p:spPr>
          <a:xfrm>
            <a:off x="1231900" y="4993084"/>
            <a:ext cx="10223500" cy="3044386"/>
          </a:xfrm>
          <a:prstGeom prst="rect">
            <a:avLst/>
          </a:prstGeom>
        </p:spPr>
        <p:txBody>
          <a:bodyPr anchor="b"/>
          <a:lstStyle>
            <a:lvl1pPr algn="l">
              <a:defRPr sz="7000"/>
            </a:lvl1pPr>
          </a:lstStyle>
          <a:p>
            <a:r>
              <a:t>Title Text</a:t>
            </a:r>
          </a:p>
        </p:txBody>
      </p:sp>
      <p:sp>
        <p:nvSpPr>
          <p:cNvPr id="85" name="Subtitle text"/>
          <p:cNvSpPr txBox="1">
            <a:spLocks noGrp="1"/>
          </p:cNvSpPr>
          <p:nvPr>
            <p:ph type="body" sz="quarter" idx="13"/>
          </p:nvPr>
        </p:nvSpPr>
        <p:spPr>
          <a:xfrm>
            <a:off x="1244600" y="8228558"/>
            <a:ext cx="10223500" cy="2897684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5400">
                <a:solidFill>
                  <a:srgbClr val="5E5E5E"/>
                </a:solidFill>
              </a:defRPr>
            </a:lvl1pPr>
          </a:lstStyle>
          <a:p>
            <a:r>
              <a:t>Subtitle text</a:t>
            </a:r>
          </a:p>
        </p:txBody>
      </p:sp>
      <p:pic>
        <p:nvPicPr>
          <p:cNvPr id="86" name="pear-and-share.png" descr="pear-and-shar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26887" y="1247185"/>
            <a:ext cx="2207765" cy="3554875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1841360" y="1340845"/>
            <a:ext cx="11278990" cy="11034310"/>
          </a:xfrm>
          <a:prstGeom prst="rect">
            <a:avLst/>
          </a:prstGeom>
        </p:spPr>
        <p:txBody>
          <a:bodyPr/>
          <a:lstStyle>
            <a:lvl1pPr marL="889000" indent="-889000">
              <a:buSzPct val="100000"/>
              <a:buAutoNum type="arabicPeriod"/>
            </a:lvl1pPr>
            <a:lvl2pPr>
              <a:spcBef>
                <a:spcPts val="1500"/>
              </a:spcBef>
            </a:lvl2pPr>
            <a:lvl3pPr>
              <a:spcBef>
                <a:spcPts val="1500"/>
              </a:spcBef>
            </a:lvl3pPr>
            <a:lvl4pPr>
              <a:spcBef>
                <a:spcPts val="1500"/>
              </a:spcBef>
            </a:lvl4pPr>
            <a:lvl5pPr>
              <a:spcBef>
                <a:spcPts val="15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88" name="Picture 4" descr="Picture 4"/>
          <p:cNvPicPr>
            <a:picLocks noChangeAspect="1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633326" y="12019391"/>
            <a:ext cx="3564140" cy="1117929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- Square.png"/>
          <p:cNvSpPr>
            <a:spLocks noGrp="1"/>
          </p:cNvSpPr>
          <p:nvPr>
            <p:ph type="pic" sz="half" idx="13"/>
          </p:nvPr>
        </p:nvSpPr>
        <p:spPr>
          <a:xfrm>
            <a:off x="13746658" y="3669307"/>
            <a:ext cx="8884749" cy="825698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479800"/>
            <a:ext cx="10738743" cy="8636000"/>
          </a:xfrm>
          <a:prstGeom prst="rect">
            <a:avLst/>
          </a:prstGeom>
        </p:spPr>
        <p:txBody>
          <a:bodyPr/>
          <a:lstStyle>
            <a:lvl2pPr>
              <a:spcBef>
                <a:spcPts val="1500"/>
              </a:spcBef>
            </a:lvl2pPr>
            <a:lvl3pPr>
              <a:spcBef>
                <a:spcPts val="1500"/>
              </a:spcBef>
            </a:lvl3pPr>
            <a:lvl4pPr>
              <a:spcBef>
                <a:spcPts val="1500"/>
              </a:spcBef>
            </a:lvl4pPr>
            <a:lvl5pPr>
              <a:spcBef>
                <a:spcPts val="15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1947822" y="3599457"/>
            <a:ext cx="11058228" cy="8622508"/>
          </a:xfrm>
          <a:prstGeom prst="rect">
            <a:avLst/>
          </a:prstGeom>
        </p:spPr>
        <p:txBody>
          <a:bodyPr/>
          <a:lstStyle>
            <a:lvl2pPr>
              <a:spcBef>
                <a:spcPts val="1500"/>
              </a:spcBef>
            </a:lvl2pPr>
            <a:lvl3pPr>
              <a:spcBef>
                <a:spcPts val="1500"/>
              </a:spcBef>
            </a:lvl3pPr>
            <a:lvl4pPr>
              <a:spcBef>
                <a:spcPts val="1500"/>
              </a:spcBef>
            </a:lvl4pPr>
            <a:lvl5pPr>
              <a:spcBef>
                <a:spcPts val="15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Placeholder - Square.png"/>
          <p:cNvSpPr>
            <a:spLocks noGrp="1"/>
          </p:cNvSpPr>
          <p:nvPr>
            <p:ph type="pic" sz="half" idx="13"/>
          </p:nvPr>
        </p:nvSpPr>
        <p:spPr>
          <a:xfrm>
            <a:off x="1828800" y="3667521"/>
            <a:ext cx="8890099" cy="826036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4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spcBef>
                <a:spcPts val="1500"/>
              </a:spcBef>
            </a:lvl2pPr>
            <a:lvl3pPr>
              <a:spcBef>
                <a:spcPts val="1500"/>
              </a:spcBef>
            </a:lvl3pPr>
            <a:lvl4pPr>
              <a:spcBef>
                <a:spcPts val="1500"/>
              </a:spcBef>
            </a:lvl4pPr>
            <a:lvl5pPr>
              <a:spcBef>
                <a:spcPts val="15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2pPr>
              <a:spcBef>
                <a:spcPts val="1500"/>
              </a:spcBef>
            </a:lvl2pPr>
            <a:lvl3pPr>
              <a:spcBef>
                <a:spcPts val="1500"/>
              </a:spcBef>
            </a:lvl3pPr>
            <a:lvl4pPr>
              <a:spcBef>
                <a:spcPts val="1500"/>
              </a:spcBef>
            </a:lvl4pPr>
            <a:lvl5pPr>
              <a:spcBef>
                <a:spcPts val="15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736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pic>
        <p:nvPicPr>
          <p:cNvPr id="3" name="Picture 4" descr="Picture 4"/>
          <p:cNvPicPr>
            <a:picLocks noChangeAspect="1"/>
          </p:cNvPicPr>
          <p:nvPr/>
        </p:nvPicPr>
        <p:blipFill>
          <a:blip r:embed="rId20">
            <a:alphaModFix amt="50000"/>
          </a:blip>
          <a:stretch>
            <a:fillRect/>
          </a:stretch>
        </p:blipFill>
        <p:spPr>
          <a:xfrm>
            <a:off x="633326" y="12019391"/>
            <a:ext cx="3564140" cy="1117929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565133"/>
            <a:ext cx="21005800" cy="8465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4" r:id="rId3"/>
    <p:sldLayoutId id="2147483655" r:id="rId4"/>
    <p:sldLayoutId id="2147483656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705852" marR="0" indent="-705852" algn="l" defTabSz="825500" rtl="0" latinLnBrk="0">
        <a:lnSpc>
          <a:spcPct val="120000"/>
        </a:lnSpc>
        <a:spcBef>
          <a:spcPts val="45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64652" marR="0" indent="-705852" algn="l" defTabSz="825500" rtl="0" latinLnBrk="0">
        <a:lnSpc>
          <a:spcPct val="120000"/>
        </a:lnSpc>
        <a:spcBef>
          <a:spcPts val="45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3452" marR="0" indent="-705852" algn="l" defTabSz="825500" rtl="0" latinLnBrk="0">
        <a:lnSpc>
          <a:spcPct val="120000"/>
        </a:lnSpc>
        <a:spcBef>
          <a:spcPts val="45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382252" marR="0" indent="-705852" algn="l" defTabSz="825500" rtl="0" latinLnBrk="0">
        <a:lnSpc>
          <a:spcPct val="120000"/>
        </a:lnSpc>
        <a:spcBef>
          <a:spcPts val="45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2941052" marR="0" indent="-705852" algn="l" defTabSz="825500" rtl="0" latinLnBrk="0">
        <a:lnSpc>
          <a:spcPct val="120000"/>
        </a:lnSpc>
        <a:spcBef>
          <a:spcPts val="45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499852" marR="0" indent="-705852" algn="l" defTabSz="825500" rtl="0" latinLnBrk="0">
        <a:lnSpc>
          <a:spcPct val="120000"/>
        </a:lnSpc>
        <a:spcBef>
          <a:spcPts val="45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058652" marR="0" indent="-705852" algn="l" defTabSz="825500" rtl="0" latinLnBrk="0">
        <a:lnSpc>
          <a:spcPct val="120000"/>
        </a:lnSpc>
        <a:spcBef>
          <a:spcPts val="45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617452" marR="0" indent="-705852" algn="l" defTabSz="825500" rtl="0" latinLnBrk="0">
        <a:lnSpc>
          <a:spcPct val="120000"/>
        </a:lnSpc>
        <a:spcBef>
          <a:spcPts val="45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176252" marR="0" indent="-705852" algn="l" defTabSz="825500" rtl="0" latinLnBrk="0">
        <a:lnSpc>
          <a:spcPct val="120000"/>
        </a:lnSpc>
        <a:spcBef>
          <a:spcPts val="45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Commons:Welcome" TargetMode="External"/><Relationship Id="rId13" Type="http://schemas.openxmlformats.org/officeDocument/2006/relationships/hyperlink" Target="https://www.simplilearn.com/html-knowledge-for-content-writers-article" TargetMode="External"/><Relationship Id="rId3" Type="http://schemas.openxmlformats.org/officeDocument/2006/relationships/hyperlink" Target="https://medium.com/unsplash/the-unsplash-license-f6fb7de5c95a" TargetMode="External"/><Relationship Id="rId7" Type="http://schemas.openxmlformats.org/officeDocument/2006/relationships/hyperlink" Target="https://www.pexels.com/photo-license/" TargetMode="External"/><Relationship Id="rId12" Type="http://schemas.openxmlformats.org/officeDocument/2006/relationships/hyperlink" Target="https://unsplash.com/search/photos/tree" TargetMode="External"/><Relationship Id="rId2" Type="http://schemas.openxmlformats.org/officeDocument/2006/relationships/hyperlink" Target="http://unsplash.com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creativecommons.org/publicdomain/zero/1.0/" TargetMode="External"/><Relationship Id="rId11" Type="http://schemas.openxmlformats.org/officeDocument/2006/relationships/hyperlink" Target="http://annaisd.org/parents/digital_citizenship/copyright_and_fair_use" TargetMode="External"/><Relationship Id="rId5" Type="http://schemas.openxmlformats.org/officeDocument/2006/relationships/hyperlink" Target="https://pixabay.com/" TargetMode="External"/><Relationship Id="rId10" Type="http://schemas.openxmlformats.org/officeDocument/2006/relationships/hyperlink" Target="https://mountainculturegroup.com/first-nations-building-mountain-bike-trails/" TargetMode="External"/><Relationship Id="rId4" Type="http://schemas.openxmlformats.org/officeDocument/2006/relationships/hyperlink" Target="http://pexels.com" TargetMode="External"/><Relationship Id="rId9" Type="http://schemas.openxmlformats.org/officeDocument/2006/relationships/hyperlink" Target="http://www.technologycouncil.ca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74A8C-5FC5-D547-A894-53B4C5FFC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1022" y="10706092"/>
            <a:ext cx="13426013" cy="769132"/>
          </a:xfrm>
        </p:spPr>
        <p:txBody>
          <a:bodyPr>
            <a:normAutofit fontScale="90000"/>
          </a:bodyPr>
          <a:lstStyle/>
          <a:p>
            <a:pPr>
              <a:spcBef>
                <a:spcPts val="2000"/>
              </a:spcBef>
            </a:pPr>
            <a:r>
              <a:rPr lang="en-US" dirty="0"/>
              <a:t>                       </a:t>
            </a:r>
            <a:endParaRPr lang="en-US" dirty="0">
              <a:cs typeface="Calibri Light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E0314-C3D9-144F-BC14-E73EA9892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62" y="4170556"/>
            <a:ext cx="22915980" cy="8780334"/>
          </a:xfrm>
        </p:spPr>
        <p:txBody>
          <a:bodyPr vert="horz" lIns="182880" tIns="91440" rIns="182880" bIns="91440" rtlCol="0" anchor="t">
            <a:normAutofit/>
          </a:bodyPr>
          <a:lstStyle/>
          <a:p>
            <a:pPr marL="0" indent="0" algn="ctr">
              <a:buNone/>
            </a:pPr>
            <a:endParaRPr lang="en-US" sz="96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9600" dirty="0">
                <a:solidFill>
                  <a:schemeClr val="accent1">
                    <a:lumMod val="75000"/>
                  </a:schemeClr>
                </a:solidFill>
              </a:rPr>
              <a:t>Focus Web Developer</a:t>
            </a:r>
          </a:p>
          <a:p>
            <a:pPr marL="0" indent="0" algn="ctr">
              <a:buNone/>
            </a:pPr>
            <a:r>
              <a:rPr lang="en-CA" sz="5400" dirty="0"/>
              <a:t>Week 1 - Lesson 4</a:t>
            </a:r>
          </a:p>
          <a:p>
            <a:pPr marL="0" indent="0" algn="ctr">
              <a:buNone/>
            </a:pPr>
            <a:endParaRPr lang="en-US" sz="9600" dirty="0">
              <a:cs typeface="Calibri"/>
            </a:endParaRPr>
          </a:p>
        </p:txBody>
      </p:sp>
      <p:pic>
        <p:nvPicPr>
          <p:cNvPr id="4" name="Picture 4" descr="Picture 4">
            <a:extLst>
              <a:ext uri="{FF2B5EF4-FFF2-40B4-BE49-F238E27FC236}">
                <a16:creationId xmlns:a16="http://schemas.microsoft.com/office/drawing/2014/main" id="{572A6D22-017C-8F40-9273-1FE21DCD0C7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633326" y="12019391"/>
            <a:ext cx="3564140" cy="11179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2" name="Picture 8" descr="https://technologycouncil.ca/wp-content/uploads/2019/07/web_two@300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970" y="2982482"/>
            <a:ext cx="7664760" cy="269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774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Attribut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Attributes</a:t>
            </a:r>
          </a:p>
        </p:txBody>
      </p:sp>
      <p:sp>
        <p:nvSpPr>
          <p:cNvPr id="246" name="Provide additional information or instruction for the specified tag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We attach attributes to the opening tag of a matched set of HTML tags</a:t>
            </a:r>
          </a:p>
          <a:p>
            <a:r>
              <a:rPr lang="en-US" dirty="0"/>
              <a:t>We </a:t>
            </a:r>
            <a:r>
              <a:rPr lang="en-US" b="1" dirty="0"/>
              <a:t>set </a:t>
            </a:r>
            <a:r>
              <a:rPr lang="en-US" dirty="0"/>
              <a:t>attributes to a value</a:t>
            </a:r>
          </a:p>
        </p:txBody>
      </p:sp>
      <p:pic>
        <p:nvPicPr>
          <p:cNvPr id="247" name="14-attributes.png" descr="14-attributes.pn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747398" y="7302301"/>
            <a:ext cx="10883271" cy="9909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Attribut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Attributes</a:t>
            </a:r>
          </a:p>
        </p:txBody>
      </p:sp>
      <p:sp>
        <p:nvSpPr>
          <p:cNvPr id="246" name="Provide additional information or instruction for the specified tag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dirty="0"/>
              <a:t>     A</a:t>
            </a:r>
            <a:r>
              <a:rPr lang="en-US" dirty="0" err="1"/>
              <a:t>n</a:t>
            </a:r>
            <a:r>
              <a:rPr lang="en-US" dirty="0"/>
              <a:t> example of an attribute being set on an HTML element</a:t>
            </a:r>
          </a:p>
          <a:p>
            <a:pPr>
              <a:buNone/>
            </a:pPr>
            <a:r>
              <a:rPr lang="en-US" dirty="0"/>
              <a:t>	&lt;script </a:t>
            </a:r>
            <a:r>
              <a:rPr lang="en-US" b="1" dirty="0" err="1"/>
              <a:t>src</a:t>
            </a:r>
            <a:r>
              <a:rPr lang="en-US" b="1" dirty="0"/>
              <a:t>=“</a:t>
            </a:r>
            <a:r>
              <a:rPr lang="en-US" b="1" dirty="0" err="1"/>
              <a:t>main.js</a:t>
            </a:r>
            <a:r>
              <a:rPr lang="en-US" b="1" dirty="0"/>
              <a:t>”</a:t>
            </a:r>
            <a:r>
              <a:rPr lang="en-US" dirty="0"/>
              <a:t>&gt;&lt;/script&gt; </a:t>
            </a:r>
          </a:p>
        </p:txBody>
      </p:sp>
      <p:pic>
        <p:nvPicPr>
          <p:cNvPr id="247" name="14-attributes.png" descr="14-attributes.pn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747398" y="7302301"/>
            <a:ext cx="10883271" cy="9909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Attribut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Attributes</a:t>
            </a:r>
          </a:p>
        </p:txBody>
      </p:sp>
      <p:sp>
        <p:nvSpPr>
          <p:cNvPr id="246" name="Provide additional information or instruction for the specified tag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US" dirty="0"/>
              <a:t>    In this example we are setting the source (</a:t>
            </a:r>
            <a:r>
              <a:rPr lang="en-US" dirty="0" err="1"/>
              <a:t>src</a:t>
            </a:r>
            <a:r>
              <a:rPr lang="en-US" dirty="0"/>
              <a:t>) attribute on a script element.</a:t>
            </a:r>
          </a:p>
          <a:p>
            <a:pPr>
              <a:buNone/>
            </a:pPr>
            <a:r>
              <a:rPr lang="en-US" dirty="0"/>
              <a:t>	&lt;script </a:t>
            </a:r>
            <a:r>
              <a:rPr lang="en-US" b="1" dirty="0" err="1"/>
              <a:t>src</a:t>
            </a:r>
            <a:r>
              <a:rPr lang="en-US" b="1" dirty="0"/>
              <a:t>=“</a:t>
            </a:r>
            <a:r>
              <a:rPr lang="en-US" b="1" dirty="0" err="1"/>
              <a:t>main.js</a:t>
            </a:r>
            <a:r>
              <a:rPr lang="en-US" b="1" dirty="0"/>
              <a:t>”</a:t>
            </a:r>
            <a:r>
              <a:rPr lang="en-US" dirty="0"/>
              <a:t>&gt;&lt;/script&gt; </a:t>
            </a:r>
          </a:p>
        </p:txBody>
      </p:sp>
      <p:pic>
        <p:nvPicPr>
          <p:cNvPr id="247" name="14-attributes.png" descr="14-attributes.pn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747398" y="7302301"/>
            <a:ext cx="10883271" cy="9909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Attribut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Attributes</a:t>
            </a:r>
          </a:p>
        </p:txBody>
      </p:sp>
      <p:sp>
        <p:nvSpPr>
          <p:cNvPr id="246" name="Provide additional information or instruction for the specified tag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lvl="0"/>
            <a:r>
              <a:rPr lang="en-GB" dirty="0"/>
              <a:t>Attributes are also an important part of </a:t>
            </a:r>
            <a:r>
              <a:rPr lang="en-GB" b="1" dirty="0"/>
              <a:t>Objects</a:t>
            </a:r>
            <a:endParaRPr lang="en-GB" dirty="0"/>
          </a:p>
          <a:p>
            <a:pPr lvl="0"/>
            <a:r>
              <a:rPr lang="en-GB" dirty="0"/>
              <a:t>Objects are an important part of Programming</a:t>
            </a:r>
          </a:p>
          <a:p>
            <a:pPr lvl="0"/>
            <a:r>
              <a:rPr lang="en-GB" dirty="0"/>
              <a:t>Objects play an important role in JavaScript programming</a:t>
            </a:r>
          </a:p>
          <a:p>
            <a:pPr lvl="0"/>
            <a:r>
              <a:rPr lang="en-GB" dirty="0"/>
              <a:t>We will explore Objects later, after we understand more of the fundamentals of JavaScript</a:t>
            </a:r>
          </a:p>
        </p:txBody>
      </p:sp>
      <p:pic>
        <p:nvPicPr>
          <p:cNvPr id="247" name="14-attributes.png" descr="14-attributes.pn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747398" y="7302301"/>
            <a:ext cx="10883271" cy="9909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“Pear” and Sha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b="0" dirty="0"/>
              <a:t>Discussion</a:t>
            </a:r>
            <a:endParaRPr b="0" dirty="0"/>
          </a:p>
        </p:txBody>
      </p:sp>
      <p:sp>
        <p:nvSpPr>
          <p:cNvPr id="320" name="Sharing your coding knowledge"/>
          <p:cNvSpPr txBox="1">
            <a:spLocks noGrp="1"/>
          </p:cNvSpPr>
          <p:nvPr>
            <p:ph type="body" idx="13"/>
          </p:nvPr>
        </p:nvSpPr>
        <p:spPr>
          <a:xfrm>
            <a:off x="1231900" y="8228558"/>
            <a:ext cx="6600246" cy="2897684"/>
          </a:xfrm>
          <a:prstGeom prst="rect">
            <a:avLst/>
          </a:prstGeom>
        </p:spPr>
        <p:txBody>
          <a:bodyPr/>
          <a:lstStyle/>
          <a:p>
            <a:r>
              <a:rPr dirty="0"/>
              <a:t>Sharing your coding knowledge</a:t>
            </a:r>
          </a:p>
        </p:txBody>
      </p:sp>
      <p:sp>
        <p:nvSpPr>
          <p:cNvPr id="321" name="Find a partner to talk to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None/>
            </a:pPr>
            <a:r>
              <a:rPr lang="en-CA" dirty="0"/>
              <a:t>       </a:t>
            </a:r>
          </a:p>
          <a:p>
            <a:pPr>
              <a:buNone/>
            </a:pPr>
            <a:r>
              <a:rPr lang="en-CA" sz="7500" dirty="0"/>
              <a:t>What is Data?</a:t>
            </a:r>
          </a:p>
          <a:p>
            <a:r>
              <a:rPr lang="en-US" dirty="0"/>
              <a:t>Work with a partner or group</a:t>
            </a:r>
          </a:p>
          <a:p>
            <a:r>
              <a:rPr lang="en-US" dirty="0"/>
              <a:t>List your ideas (blackboard or a list)</a:t>
            </a:r>
          </a:p>
          <a:p>
            <a:r>
              <a:rPr lang="en-US" dirty="0"/>
              <a:t>Share your ideas with the class</a:t>
            </a:r>
          </a:p>
          <a:p>
            <a:pPr>
              <a:buNone/>
            </a:pPr>
            <a:endParaRPr lang="en-GB" sz="7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C2AC77-5C39-9A49-AF8A-63D95619E1A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752" y="206477"/>
            <a:ext cx="8760542" cy="584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14850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Digital Citizensh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dirty="0"/>
              <a:t>Data</a:t>
            </a:r>
            <a:r>
              <a:rPr lang="en-GB" dirty="0"/>
              <a:t> </a:t>
            </a:r>
          </a:p>
        </p:txBody>
      </p:sp>
      <p:sp>
        <p:nvSpPr>
          <p:cNvPr id="288" name="Being a Good Digital Citizen means adhering to the laws and being responsible while using the Internet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None/>
            </a:pP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According to Merriam-Webster Data is:</a:t>
            </a:r>
          </a:p>
          <a:p>
            <a:r>
              <a:rPr lang="en-CA" sz="4400" dirty="0"/>
              <a:t>factual information (such as measurements or statistics) used as a basis for reasoning, discussion, or calculation</a:t>
            </a:r>
          </a:p>
          <a:p>
            <a:r>
              <a:rPr lang="en-CA" sz="4400" dirty="0"/>
              <a:t>information in digital form that can be transmitted or processed</a:t>
            </a:r>
          </a:p>
          <a:p>
            <a:pPr marL="0" indent="0">
              <a:buNone/>
            </a:pPr>
            <a:r>
              <a:rPr lang="en-CA" sz="4400" b="1" dirty="0"/>
              <a:t>Programming is just </a:t>
            </a:r>
            <a:r>
              <a:rPr lang="en-CA" sz="4400" b="1" i="1" dirty="0"/>
              <a:t>manipulating </a:t>
            </a:r>
            <a:r>
              <a:rPr lang="en-CA" sz="4400" b="1" dirty="0"/>
              <a:t>data!</a:t>
            </a:r>
          </a:p>
        </p:txBody>
      </p:sp>
      <p:pic>
        <p:nvPicPr>
          <p:cNvPr id="289" name="alex-knight-199368-unsplash.jpg" descr="alex-knight-199368-unsplash.jpg"/>
          <p:cNvPicPr>
            <a:picLocks noChangeAspect="1"/>
          </p:cNvPicPr>
          <p:nvPr/>
        </p:nvPicPr>
        <p:blipFill>
          <a:blip r:embed="rId2"/>
          <a:srcRect l="20135" r="8114"/>
          <a:stretch>
            <a:fillRect/>
          </a:stretch>
        </p:blipFill>
        <p:spPr>
          <a:xfrm>
            <a:off x="1828800" y="3667521"/>
            <a:ext cx="8890099" cy="82603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Digital Citizensh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dirty="0"/>
              <a:t>Data</a:t>
            </a:r>
            <a:r>
              <a:rPr lang="en-GB" dirty="0"/>
              <a:t> </a:t>
            </a:r>
          </a:p>
        </p:txBody>
      </p:sp>
      <p:sp>
        <p:nvSpPr>
          <p:cNvPr id="288" name="Being a Good Digital Citizen means adhering to the laws and being responsible while using the Internet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None/>
            </a:pPr>
            <a:r>
              <a:rPr lang="en-CA" dirty="0"/>
              <a:t>Data can be: </a:t>
            </a:r>
          </a:p>
          <a:p>
            <a:r>
              <a:rPr lang="en-CA" dirty="0"/>
              <a:t>numerical</a:t>
            </a:r>
          </a:p>
          <a:p>
            <a:r>
              <a:rPr lang="en-CA" dirty="0"/>
              <a:t>text</a:t>
            </a:r>
          </a:p>
          <a:p>
            <a:r>
              <a:rPr lang="en-CA" dirty="0"/>
              <a:t>objects</a:t>
            </a:r>
          </a:p>
          <a:p>
            <a:r>
              <a:rPr lang="en-CA" dirty="0"/>
              <a:t>attributes</a:t>
            </a:r>
          </a:p>
          <a:p>
            <a:r>
              <a:rPr lang="en-CA" dirty="0"/>
              <a:t>parameters</a:t>
            </a:r>
            <a:endParaRPr lang="en-GB" dirty="0"/>
          </a:p>
        </p:txBody>
      </p:sp>
      <p:pic>
        <p:nvPicPr>
          <p:cNvPr id="289" name="alex-knight-199368-unsplash.jpg" descr="alex-knight-199368-unsplash.jpg"/>
          <p:cNvPicPr>
            <a:picLocks noChangeAspect="1"/>
          </p:cNvPicPr>
          <p:nvPr/>
        </p:nvPicPr>
        <p:blipFill>
          <a:blip r:embed="rId2"/>
          <a:srcRect l="20135" r="8114"/>
          <a:stretch>
            <a:fillRect/>
          </a:stretch>
        </p:blipFill>
        <p:spPr>
          <a:xfrm>
            <a:off x="1828800" y="3667521"/>
            <a:ext cx="8890099" cy="82603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Digital Citizensh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dirty="0"/>
              <a:t>Data</a:t>
            </a:r>
            <a:r>
              <a:rPr lang="en-GB" dirty="0"/>
              <a:t> </a:t>
            </a:r>
          </a:p>
        </p:txBody>
      </p:sp>
      <p:sp>
        <p:nvSpPr>
          <p:cNvPr id="288" name="Being a Good Digital Citizen means adhering to the laws and being responsible while using the Internet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CA" dirty="0"/>
              <a:t>We will explore all of these types of Data as we go forward.</a:t>
            </a:r>
          </a:p>
          <a:p>
            <a:r>
              <a:rPr lang="en-CA" dirty="0"/>
              <a:t>For now, we will concentrate on </a:t>
            </a:r>
            <a:r>
              <a:rPr lang="en-CA" b="1" dirty="0"/>
              <a:t>numerical data</a:t>
            </a:r>
          </a:p>
        </p:txBody>
      </p:sp>
      <p:pic>
        <p:nvPicPr>
          <p:cNvPr id="289" name="alex-knight-199368-unsplash.jpg" descr="alex-knight-199368-unsplash.jpg"/>
          <p:cNvPicPr>
            <a:picLocks noChangeAspect="1"/>
          </p:cNvPicPr>
          <p:nvPr/>
        </p:nvPicPr>
        <p:blipFill>
          <a:blip r:embed="rId2"/>
          <a:srcRect l="20135" r="8114"/>
          <a:stretch>
            <a:fillRect/>
          </a:stretch>
        </p:blipFill>
        <p:spPr>
          <a:xfrm>
            <a:off x="1828800" y="3667521"/>
            <a:ext cx="8890099" cy="82603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Digital Citizensh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dirty="0"/>
              <a:t>Data</a:t>
            </a:r>
            <a:r>
              <a:rPr lang="en-GB" dirty="0"/>
              <a:t> </a:t>
            </a:r>
          </a:p>
        </p:txBody>
      </p:sp>
      <p:sp>
        <p:nvSpPr>
          <p:cNvPr id="288" name="Being a Good Digital Citizen means adhering to the laws and being responsible while using the Internet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CA" dirty="0"/>
              <a:t>Working with Numerical Data (numbers) is a good way to begin understanding writing computer code because we are already familiar with manipulating numbers 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>
              <a:buNone/>
            </a:pPr>
            <a:endParaRPr lang="en-GB" dirty="0"/>
          </a:p>
        </p:txBody>
      </p:sp>
      <p:pic>
        <p:nvPicPr>
          <p:cNvPr id="289" name="alex-knight-199368-unsplash.jpg" descr="alex-knight-199368-unsplash.jpg"/>
          <p:cNvPicPr>
            <a:picLocks noChangeAspect="1"/>
          </p:cNvPicPr>
          <p:nvPr/>
        </p:nvPicPr>
        <p:blipFill>
          <a:blip r:embed="rId2"/>
          <a:srcRect l="20135" r="8114"/>
          <a:stretch>
            <a:fillRect/>
          </a:stretch>
        </p:blipFill>
        <p:spPr>
          <a:xfrm>
            <a:off x="1828800" y="3667521"/>
            <a:ext cx="8890099" cy="82603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Digital Citizensh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dirty="0"/>
              <a:t>Data</a:t>
            </a:r>
            <a:r>
              <a:rPr lang="en-GB" dirty="0"/>
              <a:t> </a:t>
            </a:r>
          </a:p>
        </p:txBody>
      </p:sp>
      <p:sp>
        <p:nvSpPr>
          <p:cNvPr id="288" name="Being a Good Digital Citizen means adhering to the laws and being responsible while using the Internet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CA" dirty="0"/>
              <a:t>Programming is a set of instructions</a:t>
            </a:r>
          </a:p>
          <a:p>
            <a:r>
              <a:rPr lang="en-CA" dirty="0"/>
              <a:t>Data is the information that we want to interact with</a:t>
            </a:r>
            <a:endParaRPr lang="en-GB" dirty="0"/>
          </a:p>
          <a:p>
            <a:pPr>
              <a:buNone/>
            </a:pPr>
            <a:endParaRPr lang="en-GB" dirty="0"/>
          </a:p>
        </p:txBody>
      </p:sp>
      <p:pic>
        <p:nvPicPr>
          <p:cNvPr id="289" name="alex-knight-199368-unsplash.jpg" descr="alex-knight-199368-unsplash.jpg"/>
          <p:cNvPicPr>
            <a:picLocks noChangeAspect="1"/>
          </p:cNvPicPr>
          <p:nvPr/>
        </p:nvPicPr>
        <p:blipFill>
          <a:blip r:embed="rId2"/>
          <a:srcRect l="20135" r="8114"/>
          <a:stretch>
            <a:fillRect/>
          </a:stretch>
        </p:blipFill>
        <p:spPr>
          <a:xfrm>
            <a:off x="1828800" y="3667521"/>
            <a:ext cx="8890099" cy="82603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Lesson Pla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Lesson</a:t>
            </a:r>
            <a:r>
              <a:rPr lang="en-CA" dirty="0"/>
              <a:t> Topics</a:t>
            </a:r>
            <a:endParaRPr dirty="0"/>
          </a:p>
        </p:txBody>
      </p:sp>
      <p:sp>
        <p:nvSpPr>
          <p:cNvPr id="239" name="File paths and URLs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Font typeface="Arial"/>
              <a:buChar char="•"/>
            </a:pPr>
            <a:r>
              <a:rPr lang="en-CA" dirty="0"/>
              <a:t>Review</a:t>
            </a:r>
          </a:p>
          <a:p>
            <a:pPr>
              <a:buFont typeface="Arial"/>
              <a:buChar char="•"/>
            </a:pPr>
            <a:r>
              <a:rPr lang="en-US" dirty="0"/>
              <a:t>Attributes</a:t>
            </a:r>
            <a:endParaRPr dirty="0"/>
          </a:p>
          <a:p>
            <a:pPr>
              <a:buFont typeface="Arial"/>
              <a:buChar char="•"/>
            </a:pPr>
            <a:r>
              <a:rPr lang="en-US" dirty="0"/>
              <a:t>Data</a:t>
            </a:r>
            <a:endParaRPr dirty="0"/>
          </a:p>
          <a:p>
            <a:pPr>
              <a:buFont typeface="Arial"/>
              <a:buChar char="•"/>
            </a:pPr>
            <a:r>
              <a:rPr lang="en-US" dirty="0"/>
              <a:t>JavaScript Operators</a:t>
            </a:r>
            <a:endParaRPr dirty="0"/>
          </a:p>
          <a:p>
            <a:pPr>
              <a:buFont typeface="Arial"/>
              <a:buChar char="•"/>
            </a:pPr>
            <a:r>
              <a:rPr lang="en-US" dirty="0"/>
              <a:t>JavaScript Math</a:t>
            </a:r>
            <a:endParaRPr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Digital Citizensh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dirty="0"/>
              <a:t>Data</a:t>
            </a:r>
            <a:r>
              <a:rPr lang="en-GB" dirty="0"/>
              <a:t> </a:t>
            </a:r>
          </a:p>
        </p:txBody>
      </p:sp>
      <p:sp>
        <p:nvSpPr>
          <p:cNvPr id="288" name="Being a Good Digital Citizen means adhering to the laws and being responsible while using the Internet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CA" dirty="0"/>
              <a:t>Data can be represented as Input or as Output</a:t>
            </a:r>
          </a:p>
          <a:p>
            <a:r>
              <a:rPr lang="en-CA" dirty="0"/>
              <a:t>In these first examples lets use Numbers for our Input and Output</a:t>
            </a:r>
          </a:p>
          <a:p>
            <a:r>
              <a:rPr lang="en-CA" dirty="0"/>
              <a:t>And let’s use the = symbol to mean is regular math meaning, as in 1+1=2</a:t>
            </a:r>
            <a:endParaRPr lang="en-GB" dirty="0"/>
          </a:p>
          <a:p>
            <a:pPr>
              <a:buNone/>
            </a:pPr>
            <a:endParaRPr lang="en-GB" dirty="0"/>
          </a:p>
        </p:txBody>
      </p:sp>
      <p:pic>
        <p:nvPicPr>
          <p:cNvPr id="289" name="alex-knight-199368-unsplash.jpg" descr="alex-knight-199368-unsplash.jpg"/>
          <p:cNvPicPr>
            <a:picLocks noChangeAspect="1"/>
          </p:cNvPicPr>
          <p:nvPr/>
        </p:nvPicPr>
        <p:blipFill>
          <a:blip r:embed="rId2"/>
          <a:srcRect l="20135" r="8114"/>
          <a:stretch>
            <a:fillRect/>
          </a:stretch>
        </p:blipFill>
        <p:spPr>
          <a:xfrm>
            <a:off x="1828800" y="3667521"/>
            <a:ext cx="8890099" cy="82603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Digital Citizensh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dirty="0"/>
              <a:t>Data</a:t>
            </a:r>
            <a:r>
              <a:rPr lang="en-GB" dirty="0"/>
              <a:t> </a:t>
            </a:r>
          </a:p>
        </p:txBody>
      </p:sp>
      <p:sp>
        <p:nvSpPr>
          <p:cNvPr id="288" name="Being a Good Digital Citizen means adhering to the laws and being responsible while using the Internet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CA" dirty="0"/>
              <a:t>Our Instructions for the computer we can call a “Routine”</a:t>
            </a:r>
            <a:endParaRPr lang="en-GB" dirty="0"/>
          </a:p>
          <a:p>
            <a:r>
              <a:rPr lang="en-CA" dirty="0"/>
              <a:t>When we use Numbers as our Input we say we are “Passing” numbers into the our routine</a:t>
            </a:r>
            <a:endParaRPr lang="en-GB" dirty="0"/>
          </a:p>
        </p:txBody>
      </p:sp>
      <p:pic>
        <p:nvPicPr>
          <p:cNvPr id="289" name="alex-knight-199368-unsplash.jpg" descr="alex-knight-199368-unsplash.jpg"/>
          <p:cNvPicPr>
            <a:picLocks noChangeAspect="1"/>
          </p:cNvPicPr>
          <p:nvPr/>
        </p:nvPicPr>
        <p:blipFill>
          <a:blip r:embed="rId2"/>
          <a:srcRect l="20135" r="8114"/>
          <a:stretch>
            <a:fillRect/>
          </a:stretch>
        </p:blipFill>
        <p:spPr>
          <a:xfrm>
            <a:off x="1828800" y="3667521"/>
            <a:ext cx="8890099" cy="82603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Digital Citizensh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dirty="0"/>
              <a:t>Data</a:t>
            </a:r>
            <a:endParaRPr lang="en-GB" dirty="0"/>
          </a:p>
        </p:txBody>
      </p:sp>
      <p:sp>
        <p:nvSpPr>
          <p:cNvPr id="288" name="Being a Good Digital Citizen means adhering to the laws and being responsible while using the Internet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CA" sz="5838" b="1" dirty="0"/>
              <a:t>2 + 3 = 5</a:t>
            </a:r>
            <a:endParaRPr lang="en-GB" sz="5838" b="1" dirty="0"/>
          </a:p>
          <a:p>
            <a:pPr>
              <a:buNone/>
            </a:pPr>
            <a:r>
              <a:rPr lang="en-CA" dirty="0"/>
              <a:t>In this example:</a:t>
            </a:r>
            <a:endParaRPr lang="en-GB" dirty="0"/>
          </a:p>
          <a:p>
            <a:r>
              <a:rPr lang="en-CA" dirty="0"/>
              <a:t>the first number “2” is </a:t>
            </a:r>
            <a:r>
              <a:rPr lang="en-CA" b="1" dirty="0"/>
              <a:t>input </a:t>
            </a:r>
            <a:r>
              <a:rPr lang="en-CA" dirty="0"/>
              <a:t>passed to the routine</a:t>
            </a:r>
            <a:endParaRPr lang="en-GB" dirty="0"/>
          </a:p>
          <a:p>
            <a:r>
              <a:rPr lang="en-CA" dirty="0"/>
              <a:t>the second number “3” is also </a:t>
            </a:r>
            <a:r>
              <a:rPr lang="en-CA" b="1" dirty="0"/>
              <a:t>input </a:t>
            </a:r>
            <a:r>
              <a:rPr lang="en-CA" dirty="0"/>
              <a:t>passed to the routine</a:t>
            </a:r>
            <a:endParaRPr lang="en-GB" dirty="0"/>
          </a:p>
          <a:p>
            <a:r>
              <a:rPr lang="en-CA" dirty="0"/>
              <a:t>the last number “5” is the </a:t>
            </a:r>
            <a:r>
              <a:rPr lang="en-CA" b="1" dirty="0"/>
              <a:t>output </a:t>
            </a:r>
            <a:r>
              <a:rPr lang="en-CA" dirty="0"/>
              <a:t>returned from our routine</a:t>
            </a:r>
            <a:endParaRPr lang="en-GB" dirty="0"/>
          </a:p>
        </p:txBody>
      </p:sp>
      <p:pic>
        <p:nvPicPr>
          <p:cNvPr id="289" name="alex-knight-199368-unsplash.jpg" descr="alex-knight-199368-unsplash.jpg"/>
          <p:cNvPicPr>
            <a:picLocks noChangeAspect="1"/>
          </p:cNvPicPr>
          <p:nvPr/>
        </p:nvPicPr>
        <p:blipFill>
          <a:blip r:embed="rId2"/>
          <a:srcRect l="20135" r="8114"/>
          <a:stretch>
            <a:fillRect/>
          </a:stretch>
        </p:blipFill>
        <p:spPr>
          <a:xfrm>
            <a:off x="1828800" y="3667521"/>
            <a:ext cx="8890099" cy="82603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Digital Citizensh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dirty="0"/>
              <a:t>Data</a:t>
            </a:r>
            <a:endParaRPr lang="en-GB" dirty="0"/>
          </a:p>
        </p:txBody>
      </p:sp>
      <p:sp>
        <p:nvSpPr>
          <p:cNvPr id="288" name="Being a Good Digital Citizen means adhering to the laws and being responsible while using the Internet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CA" sz="5838" b="1" dirty="0"/>
              <a:t>2 + 3 = 5</a:t>
            </a:r>
            <a:endParaRPr lang="en-GB" sz="5838" b="1" dirty="0"/>
          </a:p>
          <a:p>
            <a:pPr>
              <a:buNone/>
            </a:pPr>
            <a:r>
              <a:rPr lang="en-CA" dirty="0"/>
              <a:t>We can also add further definitions to the symbols in this example</a:t>
            </a:r>
            <a:endParaRPr lang="en-GB" dirty="0"/>
          </a:p>
          <a:p>
            <a:r>
              <a:rPr lang="en-CA" dirty="0"/>
              <a:t>the addition symbol “+” can be called an </a:t>
            </a:r>
            <a:r>
              <a:rPr lang="en-CA" b="1" dirty="0"/>
              <a:t>Operator</a:t>
            </a:r>
            <a:endParaRPr lang="en-GB" b="1" dirty="0"/>
          </a:p>
          <a:p>
            <a:r>
              <a:rPr lang="en-CA" dirty="0"/>
              <a:t>the two input numbers “2” and ”3” can be called </a:t>
            </a:r>
            <a:r>
              <a:rPr lang="en-CA" b="1" dirty="0"/>
              <a:t>Operands</a:t>
            </a:r>
            <a:endParaRPr lang="en-GB" b="1" dirty="0"/>
          </a:p>
          <a:p>
            <a:r>
              <a:rPr lang="en-CA" dirty="0"/>
              <a:t>the last number “5” can be called the </a:t>
            </a:r>
            <a:r>
              <a:rPr lang="en-CA" b="1" dirty="0"/>
              <a:t>Output </a:t>
            </a:r>
            <a:r>
              <a:rPr lang="en-CA" dirty="0"/>
              <a:t>or the </a:t>
            </a:r>
            <a:r>
              <a:rPr lang="en-CA" b="1" dirty="0"/>
              <a:t>Return</a:t>
            </a:r>
            <a:endParaRPr lang="en-GB" b="1" dirty="0"/>
          </a:p>
        </p:txBody>
      </p:sp>
      <p:pic>
        <p:nvPicPr>
          <p:cNvPr id="289" name="alex-knight-199368-unsplash.jpg" descr="alex-knight-199368-unsplash.jpg"/>
          <p:cNvPicPr>
            <a:picLocks noChangeAspect="1"/>
          </p:cNvPicPr>
          <p:nvPr/>
        </p:nvPicPr>
        <p:blipFill>
          <a:blip r:embed="rId2"/>
          <a:srcRect l="20135" r="8114"/>
          <a:stretch>
            <a:fillRect/>
          </a:stretch>
        </p:blipFill>
        <p:spPr>
          <a:xfrm>
            <a:off x="1828800" y="3667521"/>
            <a:ext cx="8890099" cy="82603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Digital Citizensh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dirty="0"/>
              <a:t>Data</a:t>
            </a:r>
            <a:endParaRPr lang="en-GB" dirty="0"/>
          </a:p>
        </p:txBody>
      </p:sp>
      <p:sp>
        <p:nvSpPr>
          <p:cNvPr id="288" name="Being a Good Digital Citizen means adhering to the laws and being responsible while using the Internet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None/>
            </a:pPr>
            <a:r>
              <a:rPr lang="en-CA" sz="5838" b="1" dirty="0"/>
              <a:t>2 + 3 = 5</a:t>
            </a:r>
            <a:endParaRPr lang="en-GB" sz="5838" b="1" dirty="0"/>
          </a:p>
          <a:p>
            <a:pPr>
              <a:buNone/>
            </a:pPr>
            <a:r>
              <a:rPr lang="en-CA" dirty="0"/>
              <a:t>	In this example we could say that we Passed “2” and “3” into the Routine, and it Returned “5”</a:t>
            </a:r>
            <a:endParaRPr lang="en-GB" dirty="0"/>
          </a:p>
        </p:txBody>
      </p:sp>
      <p:pic>
        <p:nvPicPr>
          <p:cNvPr id="289" name="alex-knight-199368-unsplash.jpg" descr="alex-knight-199368-unsplash.jpg"/>
          <p:cNvPicPr>
            <a:picLocks noChangeAspect="1"/>
          </p:cNvPicPr>
          <p:nvPr/>
        </p:nvPicPr>
        <p:blipFill>
          <a:blip r:embed="rId2"/>
          <a:srcRect l="20135" r="8114"/>
          <a:stretch>
            <a:fillRect/>
          </a:stretch>
        </p:blipFill>
        <p:spPr>
          <a:xfrm>
            <a:off x="1828800" y="3667521"/>
            <a:ext cx="8890099" cy="82603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Digital Citizensh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dirty="0"/>
              <a:t>Data</a:t>
            </a:r>
            <a:endParaRPr lang="en-GB" dirty="0"/>
          </a:p>
        </p:txBody>
      </p:sp>
      <p:sp>
        <p:nvSpPr>
          <p:cNvPr id="288" name="Being a Good Digital Citizen means adhering to the laws and being responsible while using the Internet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None/>
            </a:pPr>
            <a:r>
              <a:rPr lang="en-CA" sz="5838" b="1" dirty="0"/>
              <a:t>2 + 3 = 5</a:t>
            </a:r>
            <a:endParaRPr lang="en-GB" sz="5838" b="1" dirty="0"/>
          </a:p>
          <a:p>
            <a:pPr>
              <a:buNone/>
            </a:pPr>
            <a:r>
              <a:rPr lang="en-CA" dirty="0"/>
              <a:t>	Routines are also called procedures.</a:t>
            </a:r>
            <a:endParaRPr lang="en-GB" dirty="0"/>
          </a:p>
        </p:txBody>
      </p:sp>
      <p:pic>
        <p:nvPicPr>
          <p:cNvPr id="289" name="alex-knight-199368-unsplash.jpg" descr="alex-knight-199368-unsplash.jpg"/>
          <p:cNvPicPr>
            <a:picLocks noChangeAspect="1"/>
          </p:cNvPicPr>
          <p:nvPr/>
        </p:nvPicPr>
        <p:blipFill>
          <a:blip r:embed="rId2"/>
          <a:srcRect l="20135" r="8114"/>
          <a:stretch>
            <a:fillRect/>
          </a:stretch>
        </p:blipFill>
        <p:spPr>
          <a:xfrm>
            <a:off x="1828800" y="3667521"/>
            <a:ext cx="8890099" cy="82603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“Pear” and Sha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b="0" dirty="0"/>
              <a:t>Discussion</a:t>
            </a:r>
            <a:endParaRPr b="0" dirty="0"/>
          </a:p>
        </p:txBody>
      </p:sp>
      <p:sp>
        <p:nvSpPr>
          <p:cNvPr id="320" name="Sharing your coding knowledge"/>
          <p:cNvSpPr txBox="1">
            <a:spLocks noGrp="1"/>
          </p:cNvSpPr>
          <p:nvPr>
            <p:ph type="body" idx="13"/>
          </p:nvPr>
        </p:nvSpPr>
        <p:spPr>
          <a:xfrm>
            <a:off x="1231900" y="8228558"/>
            <a:ext cx="6600246" cy="2897684"/>
          </a:xfrm>
          <a:prstGeom prst="rect">
            <a:avLst/>
          </a:prstGeom>
        </p:spPr>
        <p:txBody>
          <a:bodyPr/>
          <a:lstStyle/>
          <a:p>
            <a:r>
              <a:rPr dirty="0"/>
              <a:t>Sharing your coding knowledge</a:t>
            </a:r>
          </a:p>
        </p:txBody>
      </p:sp>
      <p:sp>
        <p:nvSpPr>
          <p:cNvPr id="321" name="Find a partner to talk to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None/>
            </a:pPr>
            <a:r>
              <a:rPr lang="en-CA" dirty="0"/>
              <a:t>       </a:t>
            </a:r>
          </a:p>
          <a:p>
            <a:pPr>
              <a:buNone/>
            </a:pPr>
            <a:r>
              <a:rPr lang="en-CA" sz="7500" dirty="0"/>
              <a:t>Mathematical Routines</a:t>
            </a:r>
          </a:p>
          <a:p>
            <a:r>
              <a:rPr lang="en-CA" sz="5400" dirty="0">
                <a:latin typeface="Calibri" panose="020F0502020204030204" pitchFamily="34" charset="0"/>
                <a:cs typeface="Calibri" panose="020F0502020204030204" pitchFamily="34" charset="0"/>
              </a:rPr>
              <a:t>Let’s break into groups and try it ourselves</a:t>
            </a:r>
            <a:endParaRPr lang="en-GB" sz="5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sz="5400" dirty="0">
                <a:latin typeface="Calibri" panose="020F0502020204030204" pitchFamily="34" charset="0"/>
                <a:cs typeface="Calibri" panose="020F0502020204030204" pitchFamily="34" charset="0"/>
              </a:rPr>
              <a:t>Here’s a table of Mathematical Routines - fill in the blanks</a:t>
            </a:r>
            <a:endParaRPr lang="en-GB" sz="5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GB" sz="7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C2AC77-5C39-9A49-AF8A-63D95619E1A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752" y="206477"/>
            <a:ext cx="8760542" cy="584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9624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Digital Citizensh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dirty="0"/>
              <a:t>Data</a:t>
            </a:r>
            <a:endParaRPr lang="en-GB" dirty="0"/>
          </a:p>
        </p:txBody>
      </p:sp>
      <p:pic>
        <p:nvPicPr>
          <p:cNvPr id="289" name="alex-knight-199368-unsplash.jpg" descr="alex-knight-199368-unsplash.jpg"/>
          <p:cNvPicPr>
            <a:picLocks noChangeAspect="1"/>
          </p:cNvPicPr>
          <p:nvPr/>
        </p:nvPicPr>
        <p:blipFill>
          <a:blip r:embed="rId2"/>
          <a:srcRect l="20135" r="8114"/>
          <a:stretch>
            <a:fillRect/>
          </a:stretch>
        </p:blipFill>
        <p:spPr>
          <a:xfrm>
            <a:off x="1828800" y="3667521"/>
            <a:ext cx="8890099" cy="826036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998192"/>
              </p:ext>
            </p:extLst>
          </p:nvPr>
        </p:nvGraphicFramePr>
        <p:xfrm>
          <a:off x="11793050" y="4030808"/>
          <a:ext cx="10901850" cy="82935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0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0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0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03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803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82262">
                <a:tc>
                  <a:txBody>
                    <a:bodyPr/>
                    <a:lstStyle/>
                    <a:p>
                      <a:r>
                        <a:rPr lang="en-US" sz="3100" dirty="0"/>
                        <a:t>Operand 1</a:t>
                      </a:r>
                      <a:r>
                        <a:rPr lang="en-US" sz="3100" baseline="0" dirty="0"/>
                        <a:t> </a:t>
                      </a:r>
                      <a:endParaRPr lang="en-US" sz="3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Operand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2262">
                <a:tc>
                  <a:txBody>
                    <a:bodyPr/>
                    <a:lstStyle/>
                    <a:p>
                      <a:r>
                        <a:rPr lang="en-US" sz="4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2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2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2262">
                <a:tc>
                  <a:txBody>
                    <a:bodyPr/>
                    <a:lstStyle/>
                    <a:p>
                      <a:r>
                        <a:rPr lang="en-US" sz="4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2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2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2262">
                <a:tc>
                  <a:txBody>
                    <a:bodyPr/>
                    <a:lstStyle/>
                    <a:p>
                      <a:r>
                        <a:rPr lang="en-US" sz="42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2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2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200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82262">
                <a:tc>
                  <a:txBody>
                    <a:bodyPr/>
                    <a:lstStyle/>
                    <a:p>
                      <a:r>
                        <a:rPr lang="en-US" sz="42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2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2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82262">
                <a:tc>
                  <a:txBody>
                    <a:bodyPr/>
                    <a:lstStyle/>
                    <a:p>
                      <a:r>
                        <a:rPr lang="en-US" sz="4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2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2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2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Digital Citizensh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dirty="0"/>
              <a:t>Data</a:t>
            </a:r>
            <a:endParaRPr lang="en-GB" dirty="0"/>
          </a:p>
        </p:txBody>
      </p:sp>
      <p:sp>
        <p:nvSpPr>
          <p:cNvPr id="288" name="Being a Good Digital Citizen means adhering to the laws and being responsible while using the Internet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None/>
            </a:pPr>
            <a:r>
              <a:rPr lang="en-CA" sz="6000" dirty="0"/>
              <a:t>	Lets stay with a little math to look deeper at procedures.</a:t>
            </a:r>
            <a:endParaRPr lang="en-GB" sz="6000" dirty="0"/>
          </a:p>
        </p:txBody>
      </p:sp>
      <p:pic>
        <p:nvPicPr>
          <p:cNvPr id="289" name="alex-knight-199368-unsplash.jpg" descr="alex-knight-199368-unsplash.jpg"/>
          <p:cNvPicPr>
            <a:picLocks noChangeAspect="1"/>
          </p:cNvPicPr>
          <p:nvPr/>
        </p:nvPicPr>
        <p:blipFill>
          <a:blip r:embed="rId2"/>
          <a:srcRect l="20135" r="8114"/>
          <a:stretch>
            <a:fillRect/>
          </a:stretch>
        </p:blipFill>
        <p:spPr>
          <a:xfrm>
            <a:off x="1828800" y="3667521"/>
            <a:ext cx="8890099" cy="82603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Digital Citizensh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dirty="0"/>
              <a:t>Data</a:t>
            </a:r>
            <a:endParaRPr lang="en-GB" dirty="0"/>
          </a:p>
        </p:txBody>
      </p:sp>
      <p:sp>
        <p:nvSpPr>
          <p:cNvPr id="288" name="Being a Good Digital Citizen means adhering to the laws and being responsible while using the Internet…"/>
          <p:cNvSpPr txBox="1">
            <a:spLocks noGrp="1"/>
          </p:cNvSpPr>
          <p:nvPr>
            <p:ph type="body" sz="half" idx="1"/>
          </p:nvPr>
        </p:nvSpPr>
        <p:spPr>
          <a:xfrm>
            <a:off x="11947822" y="3599457"/>
            <a:ext cx="11880572" cy="862250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None/>
            </a:pPr>
            <a:r>
              <a:rPr lang="en-CA" sz="6000" dirty="0"/>
              <a:t>Here is a typical math procedure:</a:t>
            </a:r>
            <a:endParaRPr lang="en-GB" sz="6000" dirty="0"/>
          </a:p>
          <a:p>
            <a:pPr>
              <a:buNone/>
            </a:pPr>
            <a:r>
              <a:rPr lang="en-CA" sz="6000" dirty="0"/>
              <a:t>5 + 2 = 7</a:t>
            </a:r>
            <a:endParaRPr lang="en-GB" sz="6000" dirty="0"/>
          </a:p>
        </p:txBody>
      </p:sp>
      <p:pic>
        <p:nvPicPr>
          <p:cNvPr id="289" name="alex-knight-199368-unsplash.jpg" descr="alex-knight-199368-unsplash.jpg"/>
          <p:cNvPicPr>
            <a:picLocks noChangeAspect="1"/>
          </p:cNvPicPr>
          <p:nvPr/>
        </p:nvPicPr>
        <p:blipFill>
          <a:blip r:embed="rId2"/>
          <a:srcRect l="20135" r="8114"/>
          <a:stretch>
            <a:fillRect/>
          </a:stretch>
        </p:blipFill>
        <p:spPr>
          <a:xfrm>
            <a:off x="1828800" y="3667521"/>
            <a:ext cx="8890099" cy="82603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kills Re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Skills Review</a:t>
            </a:r>
          </a:p>
        </p:txBody>
      </p:sp>
      <p:sp>
        <p:nvSpPr>
          <p:cNvPr id="231" name="Atom Navigation keyboard shortcuts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1500"/>
              </a:spcBef>
            </a:pPr>
            <a:r>
              <a:rPr lang="en-US" dirty="0"/>
              <a:t>Create an HTML doc</a:t>
            </a:r>
            <a:endParaRPr dirty="0"/>
          </a:p>
          <a:p>
            <a:pPr>
              <a:spcBef>
                <a:spcPts val="1500"/>
              </a:spcBef>
            </a:pPr>
            <a:r>
              <a:rPr lang="en-US" dirty="0"/>
              <a:t>Create embedded JavaScript</a:t>
            </a:r>
          </a:p>
          <a:p>
            <a:pPr>
              <a:spcBef>
                <a:spcPts val="1500"/>
              </a:spcBef>
            </a:pPr>
            <a:r>
              <a:rPr lang="en-US" dirty="0"/>
              <a:t>Create external JavaScript</a:t>
            </a:r>
            <a:endParaRPr dirty="0"/>
          </a:p>
        </p:txBody>
      </p:sp>
      <p:pic>
        <p:nvPicPr>
          <p:cNvPr id="232" name="rawpixel-665349-unsplash.jpg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3243" y="4350146"/>
            <a:ext cx="10341927" cy="68954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Digital Citizensh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dirty="0"/>
              <a:t>Data</a:t>
            </a:r>
            <a:endParaRPr lang="en-GB" dirty="0"/>
          </a:p>
        </p:txBody>
      </p:sp>
      <p:sp>
        <p:nvSpPr>
          <p:cNvPr id="288" name="Being a Good Digital Citizen means adhering to the laws and being responsible while using the Internet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None/>
            </a:pPr>
            <a:r>
              <a:rPr lang="en-CA" sz="6000" dirty="0"/>
              <a:t>	Would we be able to solve this version:</a:t>
            </a:r>
            <a:endParaRPr lang="en-GB" sz="6000" dirty="0"/>
          </a:p>
          <a:p>
            <a:pPr>
              <a:buNone/>
            </a:pPr>
            <a:r>
              <a:rPr lang="en-CA" sz="6000" dirty="0"/>
              <a:t>	5 + 2 = ?</a:t>
            </a:r>
            <a:endParaRPr lang="en-GB" sz="6000" dirty="0"/>
          </a:p>
        </p:txBody>
      </p:sp>
      <p:pic>
        <p:nvPicPr>
          <p:cNvPr id="289" name="alex-knight-199368-unsplash.jpg" descr="alex-knight-199368-unsplash.jpg"/>
          <p:cNvPicPr>
            <a:picLocks noChangeAspect="1"/>
          </p:cNvPicPr>
          <p:nvPr/>
        </p:nvPicPr>
        <p:blipFill>
          <a:blip r:embed="rId2"/>
          <a:srcRect l="20135" r="8114"/>
          <a:stretch>
            <a:fillRect/>
          </a:stretch>
        </p:blipFill>
        <p:spPr>
          <a:xfrm>
            <a:off x="1828800" y="3667521"/>
            <a:ext cx="8890099" cy="82603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Digital Citizensh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dirty="0"/>
              <a:t>Data</a:t>
            </a:r>
            <a:endParaRPr lang="en-GB" dirty="0"/>
          </a:p>
        </p:txBody>
      </p:sp>
      <p:sp>
        <p:nvSpPr>
          <p:cNvPr id="288" name="Being a Good Digital Citizen means adhering to the laws and being responsible while using the Internet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None/>
            </a:pPr>
            <a:r>
              <a:rPr lang="en-CA" sz="6000" dirty="0"/>
              <a:t>How about this version:</a:t>
            </a:r>
            <a:endParaRPr lang="en-GB" sz="6000" dirty="0"/>
          </a:p>
          <a:p>
            <a:pPr>
              <a:buNone/>
            </a:pPr>
            <a:r>
              <a:rPr lang="en-CA" sz="6000" dirty="0"/>
              <a:t>5 + ? = 7</a:t>
            </a:r>
            <a:endParaRPr lang="en-GB" sz="6000" dirty="0"/>
          </a:p>
          <a:p>
            <a:pPr>
              <a:buNone/>
            </a:pPr>
            <a:r>
              <a:rPr lang="en-CA" sz="6000" dirty="0"/>
              <a:t>Or this one: </a:t>
            </a:r>
            <a:endParaRPr lang="en-GB" sz="6000" dirty="0"/>
          </a:p>
          <a:p>
            <a:pPr>
              <a:buNone/>
            </a:pPr>
            <a:r>
              <a:rPr lang="en-CA" sz="6000" dirty="0"/>
              <a:t>? + 2 = 7</a:t>
            </a:r>
            <a:endParaRPr lang="en-GB" sz="6000" dirty="0"/>
          </a:p>
        </p:txBody>
      </p:sp>
      <p:pic>
        <p:nvPicPr>
          <p:cNvPr id="289" name="alex-knight-199368-unsplash.jpg" descr="alex-knight-199368-unsplash.jpg"/>
          <p:cNvPicPr>
            <a:picLocks noChangeAspect="1"/>
          </p:cNvPicPr>
          <p:nvPr/>
        </p:nvPicPr>
        <p:blipFill>
          <a:blip r:embed="rId2"/>
          <a:srcRect l="20135" r="8114"/>
          <a:stretch>
            <a:fillRect/>
          </a:stretch>
        </p:blipFill>
        <p:spPr>
          <a:xfrm>
            <a:off x="1828800" y="3667521"/>
            <a:ext cx="8890099" cy="82603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Digital Citizensh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dirty="0"/>
              <a:t>Data</a:t>
            </a:r>
            <a:endParaRPr lang="en-GB" dirty="0"/>
          </a:p>
        </p:txBody>
      </p:sp>
      <p:sp>
        <p:nvSpPr>
          <p:cNvPr id="288" name="Being a Good Digital Citizen means adhering to the laws and being responsible while using the Internet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None/>
            </a:pPr>
            <a:r>
              <a:rPr lang="en-CA" sz="6000" dirty="0"/>
              <a:t>	Okay, so we know we can write this procedure like this:</a:t>
            </a:r>
            <a:endParaRPr lang="en-GB" sz="6000" dirty="0"/>
          </a:p>
          <a:p>
            <a:pPr>
              <a:buNone/>
            </a:pPr>
            <a:r>
              <a:rPr lang="en-CA" sz="6000" dirty="0"/>
              <a:t>	5 + 2 = ? </a:t>
            </a:r>
            <a:endParaRPr lang="en-GB" sz="6000" dirty="0"/>
          </a:p>
          <a:p>
            <a:pPr>
              <a:buNone/>
            </a:pPr>
            <a:r>
              <a:rPr lang="en-CA" sz="6000" dirty="0"/>
              <a:t>	Let’s rewrite it to look like this:</a:t>
            </a:r>
            <a:endParaRPr lang="en-GB" sz="6000" dirty="0"/>
          </a:p>
          <a:p>
            <a:pPr>
              <a:buNone/>
            </a:pPr>
            <a:r>
              <a:rPr lang="en-CA" sz="6000" dirty="0"/>
              <a:t>	5 + 2 = “an empty box”</a:t>
            </a:r>
            <a:endParaRPr lang="en-GB" sz="6000" dirty="0"/>
          </a:p>
        </p:txBody>
      </p:sp>
      <p:pic>
        <p:nvPicPr>
          <p:cNvPr id="289" name="alex-knight-199368-unsplash.jpg" descr="alex-knight-199368-unsplash.jpg"/>
          <p:cNvPicPr>
            <a:picLocks noChangeAspect="1"/>
          </p:cNvPicPr>
          <p:nvPr/>
        </p:nvPicPr>
        <p:blipFill>
          <a:blip r:embed="rId2"/>
          <a:srcRect l="20135" r="8114"/>
          <a:stretch>
            <a:fillRect/>
          </a:stretch>
        </p:blipFill>
        <p:spPr>
          <a:xfrm>
            <a:off x="1828800" y="3667521"/>
            <a:ext cx="8890099" cy="82603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Digital Citizensh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dirty="0"/>
              <a:t>Data</a:t>
            </a:r>
            <a:endParaRPr lang="en-GB" dirty="0"/>
          </a:p>
        </p:txBody>
      </p:sp>
      <p:sp>
        <p:nvSpPr>
          <p:cNvPr id="288" name="Being a Good Digital Citizen means adhering to the laws and being responsible while using the Internet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CA" sz="6000" dirty="0"/>
              <a:t>Another name for “an empty box” is a </a:t>
            </a:r>
            <a:r>
              <a:rPr lang="en-CA" sz="6000" b="1" dirty="0"/>
              <a:t>variable</a:t>
            </a:r>
            <a:endParaRPr lang="en-GB" sz="6000" b="1" dirty="0"/>
          </a:p>
          <a:p>
            <a:r>
              <a:rPr lang="en-CA" sz="6000" dirty="0"/>
              <a:t>We can represent a variable with a letter</a:t>
            </a:r>
            <a:endParaRPr lang="en-GB" sz="6000" dirty="0"/>
          </a:p>
        </p:txBody>
      </p:sp>
      <p:pic>
        <p:nvPicPr>
          <p:cNvPr id="289" name="alex-knight-199368-unsplash.jpg" descr="alex-knight-199368-unsplash.jpg"/>
          <p:cNvPicPr>
            <a:picLocks noChangeAspect="1"/>
          </p:cNvPicPr>
          <p:nvPr/>
        </p:nvPicPr>
        <p:blipFill>
          <a:blip r:embed="rId2"/>
          <a:srcRect l="20135" r="8114"/>
          <a:stretch>
            <a:fillRect/>
          </a:stretch>
        </p:blipFill>
        <p:spPr>
          <a:xfrm>
            <a:off x="1828800" y="3667521"/>
            <a:ext cx="8890099" cy="82603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Digital Citizensh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dirty="0"/>
              <a:t>Data</a:t>
            </a:r>
            <a:endParaRPr lang="en-GB" dirty="0"/>
          </a:p>
        </p:txBody>
      </p:sp>
      <p:sp>
        <p:nvSpPr>
          <p:cNvPr id="288" name="Being a Good Digital Citizen means adhering to the laws and being responsible while using the Internet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CA" sz="6000" dirty="0"/>
              <a:t>Let’s use the letter “</a:t>
            </a:r>
            <a:r>
              <a:rPr lang="en-CA" sz="6000" b="1" dirty="0"/>
              <a:t>a</a:t>
            </a:r>
            <a:r>
              <a:rPr lang="en-CA" sz="6000" dirty="0"/>
              <a:t>” to represent our variable</a:t>
            </a:r>
            <a:endParaRPr lang="en-GB" sz="6000" dirty="0"/>
          </a:p>
          <a:p>
            <a:r>
              <a:rPr lang="en-CA" sz="6000" dirty="0"/>
              <a:t>So, now the procedure looks like this:</a:t>
            </a:r>
            <a:endParaRPr lang="en-GB" sz="6000" dirty="0"/>
          </a:p>
          <a:p>
            <a:pPr>
              <a:buNone/>
            </a:pPr>
            <a:r>
              <a:rPr lang="en-CA" sz="6000" dirty="0"/>
              <a:t>	5 + 2 = a</a:t>
            </a:r>
            <a:endParaRPr lang="en-GB" sz="6000" dirty="0"/>
          </a:p>
        </p:txBody>
      </p:sp>
      <p:pic>
        <p:nvPicPr>
          <p:cNvPr id="289" name="alex-knight-199368-unsplash.jpg" descr="alex-knight-199368-unsplash.jpg"/>
          <p:cNvPicPr>
            <a:picLocks noChangeAspect="1"/>
          </p:cNvPicPr>
          <p:nvPr/>
        </p:nvPicPr>
        <p:blipFill>
          <a:blip r:embed="rId2"/>
          <a:srcRect l="20135" r="8114"/>
          <a:stretch>
            <a:fillRect/>
          </a:stretch>
        </p:blipFill>
        <p:spPr>
          <a:xfrm>
            <a:off x="1828800" y="3667521"/>
            <a:ext cx="8890099" cy="82603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Digital Citizensh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dirty="0"/>
              <a:t>Data</a:t>
            </a:r>
            <a:endParaRPr lang="en-GB" dirty="0"/>
          </a:p>
        </p:txBody>
      </p:sp>
      <p:sp>
        <p:nvSpPr>
          <p:cNvPr id="288" name="Being a Good Digital Citizen means adhering to the laws and being responsible while using the Internet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CA" sz="6000" dirty="0"/>
              <a:t>And to solve this, we could write:</a:t>
            </a:r>
            <a:endParaRPr lang="en-GB" sz="6000" dirty="0"/>
          </a:p>
          <a:p>
            <a:pPr>
              <a:buNone/>
            </a:pPr>
            <a:r>
              <a:rPr lang="en-CA" sz="6000" dirty="0"/>
              <a:t>	5 + 2 = a</a:t>
            </a:r>
            <a:endParaRPr lang="en-GB" sz="6000" dirty="0"/>
          </a:p>
          <a:p>
            <a:pPr>
              <a:buNone/>
            </a:pPr>
            <a:r>
              <a:rPr lang="en-CA" sz="6000" dirty="0"/>
              <a:t>	a = 7</a:t>
            </a:r>
            <a:endParaRPr lang="en-GB" sz="6000" dirty="0"/>
          </a:p>
        </p:txBody>
      </p:sp>
      <p:pic>
        <p:nvPicPr>
          <p:cNvPr id="289" name="alex-knight-199368-unsplash.jpg" descr="alex-knight-199368-unsplash.jpg"/>
          <p:cNvPicPr>
            <a:picLocks noChangeAspect="1"/>
          </p:cNvPicPr>
          <p:nvPr/>
        </p:nvPicPr>
        <p:blipFill>
          <a:blip r:embed="rId2"/>
          <a:srcRect l="20135" r="8114"/>
          <a:stretch>
            <a:fillRect/>
          </a:stretch>
        </p:blipFill>
        <p:spPr>
          <a:xfrm>
            <a:off x="1828800" y="3667521"/>
            <a:ext cx="8890099" cy="82603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Digital Citizensh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dirty="0"/>
              <a:t>Data</a:t>
            </a:r>
            <a:endParaRPr lang="en-GB" dirty="0"/>
          </a:p>
        </p:txBody>
      </p:sp>
      <p:sp>
        <p:nvSpPr>
          <p:cNvPr id="288" name="Being a Good Digital Citizen means adhering to the laws and being responsible while using the Internet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CA" sz="6000" dirty="0"/>
              <a:t>We can use other letters</a:t>
            </a:r>
          </a:p>
          <a:p>
            <a:r>
              <a:rPr lang="en-CA" sz="6000" dirty="0"/>
              <a:t> We could use </a:t>
            </a:r>
            <a:r>
              <a:rPr lang="en-CA" sz="6000" dirty="0" err="1"/>
              <a:t>b</a:t>
            </a:r>
            <a:r>
              <a:rPr lang="en-CA" sz="6000" dirty="0"/>
              <a:t>, </a:t>
            </a:r>
            <a:r>
              <a:rPr lang="en-CA" sz="6000" dirty="0" err="1"/>
              <a:t>c</a:t>
            </a:r>
            <a:r>
              <a:rPr lang="en-CA" sz="6000" dirty="0"/>
              <a:t>, </a:t>
            </a:r>
            <a:r>
              <a:rPr lang="en-CA" sz="6000" dirty="0" err="1"/>
              <a:t>d</a:t>
            </a:r>
            <a:r>
              <a:rPr lang="en-CA" sz="6000" dirty="0"/>
              <a:t>, </a:t>
            </a:r>
            <a:r>
              <a:rPr lang="en-CA" sz="6000" dirty="0" err="1"/>
              <a:t>e</a:t>
            </a:r>
            <a:r>
              <a:rPr lang="en-CA" sz="6000" dirty="0"/>
              <a:t>, </a:t>
            </a:r>
            <a:r>
              <a:rPr lang="en-CA" sz="6000" dirty="0" err="1"/>
              <a:t>f</a:t>
            </a:r>
            <a:r>
              <a:rPr lang="en-CA" sz="6000" dirty="0"/>
              <a:t>,  </a:t>
            </a:r>
            <a:r>
              <a:rPr lang="en-CA" sz="6000" dirty="0" err="1"/>
              <a:t>g</a:t>
            </a:r>
            <a:r>
              <a:rPr lang="en-CA" sz="6000" dirty="0"/>
              <a:t>,     </a:t>
            </a:r>
            <a:r>
              <a:rPr lang="en-CA" sz="6000" dirty="0" err="1"/>
              <a:t>x</a:t>
            </a:r>
            <a:r>
              <a:rPr lang="en-CA" sz="6000" dirty="0"/>
              <a:t>, </a:t>
            </a:r>
            <a:r>
              <a:rPr lang="en-CA" sz="6000" dirty="0" err="1"/>
              <a:t>y</a:t>
            </a:r>
            <a:r>
              <a:rPr lang="en-CA" sz="6000" dirty="0"/>
              <a:t>, </a:t>
            </a:r>
            <a:r>
              <a:rPr lang="en-CA" sz="6000" dirty="0" err="1"/>
              <a:t>z</a:t>
            </a:r>
            <a:endParaRPr lang="en-CA" sz="6000" dirty="0"/>
          </a:p>
          <a:p>
            <a:r>
              <a:rPr lang="en-CA" sz="6000" dirty="0"/>
              <a:t>These are all common variable names</a:t>
            </a:r>
            <a:endParaRPr lang="en-GB" sz="6000" dirty="0"/>
          </a:p>
        </p:txBody>
      </p:sp>
      <p:pic>
        <p:nvPicPr>
          <p:cNvPr id="289" name="alex-knight-199368-unsplash.jpg" descr="alex-knight-199368-unsplash.jpg"/>
          <p:cNvPicPr>
            <a:picLocks noChangeAspect="1"/>
          </p:cNvPicPr>
          <p:nvPr/>
        </p:nvPicPr>
        <p:blipFill>
          <a:blip r:embed="rId2"/>
          <a:srcRect l="20135" r="8114"/>
          <a:stretch>
            <a:fillRect/>
          </a:stretch>
        </p:blipFill>
        <p:spPr>
          <a:xfrm>
            <a:off x="1828800" y="3667521"/>
            <a:ext cx="8890099" cy="82603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“Pear” and Sha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b="0" dirty="0"/>
              <a:t>Discussion</a:t>
            </a:r>
            <a:endParaRPr b="0" dirty="0"/>
          </a:p>
        </p:txBody>
      </p:sp>
      <p:sp>
        <p:nvSpPr>
          <p:cNvPr id="320" name="Sharing your coding knowledge"/>
          <p:cNvSpPr txBox="1">
            <a:spLocks noGrp="1"/>
          </p:cNvSpPr>
          <p:nvPr>
            <p:ph type="body" idx="13"/>
          </p:nvPr>
        </p:nvSpPr>
        <p:spPr>
          <a:xfrm>
            <a:off x="1231900" y="8228558"/>
            <a:ext cx="6600246" cy="2897684"/>
          </a:xfrm>
          <a:prstGeom prst="rect">
            <a:avLst/>
          </a:prstGeom>
        </p:spPr>
        <p:txBody>
          <a:bodyPr/>
          <a:lstStyle/>
          <a:p>
            <a:r>
              <a:rPr dirty="0"/>
              <a:t>Sharing your coding knowledge</a:t>
            </a:r>
          </a:p>
        </p:txBody>
      </p:sp>
      <p:sp>
        <p:nvSpPr>
          <p:cNvPr id="321" name="Find a partner to talk to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None/>
            </a:pPr>
            <a:r>
              <a:rPr lang="en-CA" dirty="0"/>
              <a:t>       </a:t>
            </a:r>
          </a:p>
          <a:p>
            <a:pPr>
              <a:buNone/>
            </a:pPr>
            <a:r>
              <a:rPr lang="en-CA" sz="7500" dirty="0"/>
              <a:t>Mathematical Routines</a:t>
            </a:r>
          </a:p>
          <a:p>
            <a:r>
              <a:rPr lang="en-CA" dirty="0"/>
              <a:t>Let’s break into groups and try it ourselves</a:t>
            </a:r>
          </a:p>
          <a:p>
            <a:r>
              <a:rPr lang="en-CA" dirty="0"/>
              <a:t>Here’s a table of Mathematical Routines – solve for the </a:t>
            </a:r>
            <a:r>
              <a:rPr lang="en-CA" b="1" dirty="0"/>
              <a:t>Variables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endParaRPr lang="en-GB" sz="7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C2AC77-5C39-9A49-AF8A-63D95619E1A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752" y="206477"/>
            <a:ext cx="8760542" cy="584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68159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Digital Citizensh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dirty="0"/>
              <a:t>Data</a:t>
            </a:r>
            <a:endParaRPr lang="en-GB" dirty="0"/>
          </a:p>
        </p:txBody>
      </p:sp>
      <p:pic>
        <p:nvPicPr>
          <p:cNvPr id="289" name="alex-knight-199368-unsplash.jpg" descr="alex-knight-199368-unsplash.jpg"/>
          <p:cNvPicPr>
            <a:picLocks noChangeAspect="1"/>
          </p:cNvPicPr>
          <p:nvPr/>
        </p:nvPicPr>
        <p:blipFill>
          <a:blip r:embed="rId2"/>
          <a:srcRect l="20135" r="8114"/>
          <a:stretch>
            <a:fillRect/>
          </a:stretch>
        </p:blipFill>
        <p:spPr>
          <a:xfrm>
            <a:off x="1828800" y="3667521"/>
            <a:ext cx="8890099" cy="826036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 Placeholder 4"/>
          <p:cNvSpPr>
            <a:spLocks noGrp="1"/>
          </p:cNvSpPr>
          <p:nvPr>
            <p:ph type="body" sz="half" idx="1"/>
          </p:nvPr>
        </p:nvSpPr>
        <p:spPr>
          <a:xfrm>
            <a:off x="11947822" y="3275463"/>
            <a:ext cx="11058228" cy="10996196"/>
          </a:xfrm>
        </p:spPr>
        <p:txBody>
          <a:bodyPr>
            <a:normAutofit lnSpcReduction="10000"/>
          </a:bodyPr>
          <a:lstStyle/>
          <a:p>
            <a:r>
              <a:rPr lang="en-CA" dirty="0"/>
              <a:t>Solve for a, </a:t>
            </a:r>
            <a:r>
              <a:rPr lang="en-CA" dirty="0" err="1"/>
              <a:t>b</a:t>
            </a:r>
            <a:r>
              <a:rPr lang="en-CA" dirty="0"/>
              <a:t>, </a:t>
            </a:r>
            <a:r>
              <a:rPr lang="en-CA" dirty="0" err="1"/>
              <a:t>c</a:t>
            </a:r>
            <a:r>
              <a:rPr lang="en-CA" dirty="0"/>
              <a:t>, </a:t>
            </a:r>
            <a:r>
              <a:rPr lang="en-CA" dirty="0" err="1"/>
              <a:t>d</a:t>
            </a:r>
            <a:r>
              <a:rPr lang="en-CA" dirty="0"/>
              <a:t>, </a:t>
            </a:r>
            <a:r>
              <a:rPr lang="en-CA" dirty="0" err="1"/>
              <a:t>e</a:t>
            </a:r>
            <a:r>
              <a:rPr lang="en-CA" dirty="0"/>
              <a:t>, </a:t>
            </a:r>
            <a:r>
              <a:rPr lang="en-CA" dirty="0" err="1"/>
              <a:t>f</a:t>
            </a:r>
            <a:r>
              <a:rPr lang="en-CA" dirty="0"/>
              <a:t>, </a:t>
            </a:r>
            <a:r>
              <a:rPr lang="en-CA" dirty="0" err="1"/>
              <a:t>g</a:t>
            </a:r>
            <a:endParaRPr lang="en-GB" dirty="0"/>
          </a:p>
          <a:p>
            <a:r>
              <a:rPr lang="en-CA" dirty="0"/>
              <a:t>2+ 8 = a</a:t>
            </a:r>
            <a:endParaRPr lang="en-GB" dirty="0"/>
          </a:p>
          <a:p>
            <a:r>
              <a:rPr lang="en-CA" dirty="0"/>
              <a:t>4 + 5 = </a:t>
            </a:r>
            <a:r>
              <a:rPr lang="en-CA" dirty="0" err="1"/>
              <a:t>b</a:t>
            </a:r>
            <a:endParaRPr lang="en-GB" dirty="0"/>
          </a:p>
          <a:p>
            <a:r>
              <a:rPr lang="en-CA" dirty="0"/>
              <a:t>4 + </a:t>
            </a:r>
            <a:r>
              <a:rPr lang="en-CA" dirty="0" err="1"/>
              <a:t>c</a:t>
            </a:r>
            <a:r>
              <a:rPr lang="en-CA" dirty="0"/>
              <a:t> = 12</a:t>
            </a:r>
            <a:endParaRPr lang="en-GB" dirty="0"/>
          </a:p>
          <a:p>
            <a:r>
              <a:rPr lang="en-CA" dirty="0" err="1"/>
              <a:t>d</a:t>
            </a:r>
            <a:r>
              <a:rPr lang="en-CA" dirty="0"/>
              <a:t> + 5 = 10</a:t>
            </a:r>
            <a:endParaRPr lang="en-GB" dirty="0"/>
          </a:p>
          <a:p>
            <a:r>
              <a:rPr lang="en-CA" dirty="0"/>
              <a:t>4 + </a:t>
            </a:r>
            <a:r>
              <a:rPr lang="en-CA" dirty="0" err="1"/>
              <a:t>e</a:t>
            </a:r>
            <a:r>
              <a:rPr lang="en-CA" dirty="0"/>
              <a:t> = 20</a:t>
            </a:r>
            <a:endParaRPr lang="en-GB" dirty="0"/>
          </a:p>
          <a:p>
            <a:r>
              <a:rPr lang="en-CA" dirty="0" err="1"/>
              <a:t>f</a:t>
            </a:r>
            <a:r>
              <a:rPr lang="en-CA" dirty="0"/>
              <a:t> + 5 = 100</a:t>
            </a:r>
            <a:endParaRPr lang="en-GB" dirty="0"/>
          </a:p>
          <a:p>
            <a:r>
              <a:rPr lang="en-CA" dirty="0"/>
              <a:t>24 + 6 = </a:t>
            </a:r>
            <a:r>
              <a:rPr lang="en-CA" dirty="0" err="1"/>
              <a:t>g</a:t>
            </a:r>
            <a:endParaRPr lang="en-GB" dirty="0"/>
          </a:p>
          <a:p>
            <a:endParaRPr lang="en-US" dirty="0"/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Adding an images folder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Quick Quiz</a:t>
            </a:r>
            <a:endParaRPr dirty="0"/>
          </a:p>
        </p:txBody>
      </p:sp>
      <p:sp>
        <p:nvSpPr>
          <p:cNvPr id="307" name="Activity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Activity 1</a:t>
            </a:r>
          </a:p>
        </p:txBody>
      </p:sp>
      <p:sp>
        <p:nvSpPr>
          <p:cNvPr id="308" name="Right click on the side bar inside Atom and click New Folder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>
              <a:buNone/>
            </a:pPr>
            <a:r>
              <a:rPr lang="en-US" dirty="0"/>
              <a:t>Create a doc named Your_Name_4_1</a:t>
            </a:r>
          </a:p>
          <a:p>
            <a:pPr>
              <a:buNone/>
            </a:pPr>
            <a:r>
              <a:rPr lang="en-US" dirty="0"/>
              <a:t>A quick quiz:</a:t>
            </a:r>
          </a:p>
          <a:p>
            <a:r>
              <a:rPr lang="en-US" dirty="0"/>
              <a:t>I</a:t>
            </a:r>
            <a:r>
              <a:rPr lang="en-CA" dirty="0" err="1"/>
              <a:t>nput</a:t>
            </a:r>
            <a:endParaRPr lang="en-CA" dirty="0"/>
          </a:p>
          <a:p>
            <a:r>
              <a:rPr lang="en-US" dirty="0"/>
              <a:t>O</a:t>
            </a:r>
            <a:r>
              <a:rPr lang="en-CA" dirty="0" err="1"/>
              <a:t>utput</a:t>
            </a:r>
            <a:endParaRPr lang="en-CA" dirty="0"/>
          </a:p>
          <a:p>
            <a:r>
              <a:rPr lang="en-CA" dirty="0"/>
              <a:t>Return</a:t>
            </a:r>
          </a:p>
          <a:p>
            <a:r>
              <a:rPr lang="en-CA" dirty="0"/>
              <a:t>Operator</a:t>
            </a:r>
          </a:p>
          <a:p>
            <a:r>
              <a:rPr lang="en-CA" dirty="0"/>
              <a:t>Operand</a:t>
            </a:r>
          </a:p>
          <a:p>
            <a:r>
              <a:rPr lang="en-CA" dirty="0"/>
              <a:t>Variable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Attribut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Attributes</a:t>
            </a:r>
          </a:p>
        </p:txBody>
      </p:sp>
      <p:sp>
        <p:nvSpPr>
          <p:cNvPr id="246" name="Provide additional information or instruction for the specified tag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We write HTML Tags to create HTML elements</a:t>
            </a:r>
          </a:p>
          <a:p>
            <a:r>
              <a:rPr lang="en-US" dirty="0"/>
              <a:t>When the browser reads the HTML it creates HTML elements</a:t>
            </a:r>
            <a:endParaRPr dirty="0"/>
          </a:p>
        </p:txBody>
      </p:sp>
      <p:pic>
        <p:nvPicPr>
          <p:cNvPr id="247" name="14-attributes.png" descr="14-attributes.pn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747398" y="7302301"/>
            <a:ext cx="10883271" cy="9909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Digital Citizensh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sz="11200" b="1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rPr>
              <a:t>JavaScript Operators-Math</a:t>
            </a:r>
            <a:r>
              <a:rPr lang="en-GB" dirty="0"/>
              <a:t>  </a:t>
            </a:r>
          </a:p>
        </p:txBody>
      </p:sp>
      <p:pic>
        <p:nvPicPr>
          <p:cNvPr id="289" name="alex-knight-199368-unsplash.jpg" descr="alex-knight-199368-unsplash.jpg"/>
          <p:cNvPicPr>
            <a:picLocks noChangeAspect="1"/>
          </p:cNvPicPr>
          <p:nvPr/>
        </p:nvPicPr>
        <p:blipFill>
          <a:blip r:embed="rId2"/>
          <a:srcRect l="20135" r="8114"/>
          <a:stretch>
            <a:fillRect/>
          </a:stretch>
        </p:blipFill>
        <p:spPr>
          <a:xfrm>
            <a:off x="1828800" y="3667521"/>
            <a:ext cx="8890099" cy="826036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 Placeholder 4"/>
          <p:cNvSpPr>
            <a:spLocks noGrp="1"/>
          </p:cNvSpPr>
          <p:nvPr>
            <p:ph type="body" sz="half" idx="1"/>
          </p:nvPr>
        </p:nvSpPr>
        <p:spPr>
          <a:xfrm>
            <a:off x="11947822" y="3275463"/>
            <a:ext cx="11058228" cy="10996196"/>
          </a:xfrm>
        </p:spPr>
        <p:txBody>
          <a:bodyPr>
            <a:normAutofit/>
          </a:bodyPr>
          <a:lstStyle/>
          <a:p>
            <a:r>
              <a:rPr lang="en-CA" sz="4800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rPr>
              <a:t>Procedures in JavaScript programming</a:t>
            </a:r>
            <a:endParaRPr lang="en-GB" sz="4800" b="0" i="0" u="none" strike="noStrike" cap="none" spc="0" baseline="0" dirty="0">
              <a:ln>
                <a:noFill/>
              </a:ln>
              <a:solidFill>
                <a:srgbClr val="000000"/>
              </a:solidFill>
              <a:uFillTx/>
              <a:latin typeface="+mn-lt"/>
              <a:ea typeface="+mn-ea"/>
              <a:cs typeface="+mn-cs"/>
              <a:sym typeface="Helvetica Neue"/>
            </a:endParaRPr>
          </a:p>
          <a:p>
            <a:r>
              <a:rPr lang="en-CA" sz="4800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rPr>
              <a:t>Let’s start to look at math procedures in JavaScript programming</a:t>
            </a:r>
            <a:endParaRPr lang="en-GB" sz="4800" b="0" i="0" u="none" strike="noStrike" cap="none" spc="0" baseline="0" dirty="0">
              <a:ln>
                <a:noFill/>
              </a:ln>
              <a:solidFill>
                <a:srgbClr val="000000"/>
              </a:solidFill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Digital Citizensh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sz="11200" b="1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rPr>
              <a:t>JavaScript Operators-Math</a:t>
            </a:r>
            <a:r>
              <a:rPr lang="en-GB" dirty="0"/>
              <a:t>  </a:t>
            </a:r>
          </a:p>
        </p:txBody>
      </p:sp>
      <p:pic>
        <p:nvPicPr>
          <p:cNvPr id="289" name="alex-knight-199368-unsplash.jpg" descr="alex-knight-199368-unsplash.jpg"/>
          <p:cNvPicPr>
            <a:picLocks noChangeAspect="1"/>
          </p:cNvPicPr>
          <p:nvPr/>
        </p:nvPicPr>
        <p:blipFill>
          <a:blip r:embed="rId2"/>
          <a:srcRect l="20135" r="8114"/>
          <a:stretch>
            <a:fillRect/>
          </a:stretch>
        </p:blipFill>
        <p:spPr>
          <a:xfrm>
            <a:off x="1828800" y="3667521"/>
            <a:ext cx="8890099" cy="826036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 Placeholder 4"/>
          <p:cNvSpPr>
            <a:spLocks noGrp="1"/>
          </p:cNvSpPr>
          <p:nvPr>
            <p:ph type="body" sz="half" idx="1"/>
          </p:nvPr>
        </p:nvSpPr>
        <p:spPr>
          <a:xfrm>
            <a:off x="11947822" y="3275463"/>
            <a:ext cx="11058228" cy="10996196"/>
          </a:xfrm>
        </p:spPr>
        <p:txBody>
          <a:bodyPr>
            <a:normAutofit/>
          </a:bodyPr>
          <a:lstStyle/>
          <a:p>
            <a:r>
              <a:rPr lang="en-CA" sz="4800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rPr>
              <a:t>There are other operations available as programmers other than addition:</a:t>
            </a:r>
            <a:endParaRPr lang="en-GB" sz="4800" b="0" i="0" u="none" strike="noStrike" cap="none" spc="0" baseline="0" dirty="0">
              <a:ln>
                <a:noFill/>
              </a:ln>
              <a:solidFill>
                <a:srgbClr val="000000"/>
              </a:solidFill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Digital Citizensh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sz="11200" b="1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rPr>
              <a:t>JavaScript Operators-Math</a:t>
            </a:r>
            <a:r>
              <a:rPr lang="en-GB" dirty="0"/>
              <a:t>  </a:t>
            </a:r>
          </a:p>
        </p:txBody>
      </p:sp>
      <p:pic>
        <p:nvPicPr>
          <p:cNvPr id="289" name="alex-knight-199368-unsplash.jpg" descr="alex-knight-199368-unsplash.jpg"/>
          <p:cNvPicPr>
            <a:picLocks noChangeAspect="1"/>
          </p:cNvPicPr>
          <p:nvPr/>
        </p:nvPicPr>
        <p:blipFill>
          <a:blip r:embed="rId2"/>
          <a:srcRect l="20135" r="8114"/>
          <a:stretch>
            <a:fillRect/>
          </a:stretch>
        </p:blipFill>
        <p:spPr>
          <a:xfrm>
            <a:off x="1828800" y="3667521"/>
            <a:ext cx="8890099" cy="826036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 Placeholder 4"/>
          <p:cNvSpPr>
            <a:spLocks noGrp="1"/>
          </p:cNvSpPr>
          <p:nvPr>
            <p:ph type="body" sz="half" idx="1"/>
          </p:nvPr>
        </p:nvSpPr>
        <p:spPr>
          <a:xfrm>
            <a:off x="11947822" y="3275463"/>
            <a:ext cx="11058228" cy="10996196"/>
          </a:xfrm>
        </p:spPr>
        <p:txBody>
          <a:bodyPr>
            <a:normAutofit/>
          </a:bodyPr>
          <a:lstStyle/>
          <a:p>
            <a:pPr rtl="0" fontAlgn="base" latinLnBrk="0">
              <a:buNone/>
            </a:pPr>
            <a:r>
              <a:rPr lang="en-CA" sz="4800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rPr>
              <a:t>JavaScript Math Operands:</a:t>
            </a:r>
            <a:endParaRPr lang="en-GB" sz="4800" b="0" i="0" u="none" strike="noStrike" cap="none" spc="0" baseline="0" dirty="0">
              <a:ln>
                <a:noFill/>
              </a:ln>
              <a:solidFill>
                <a:srgbClr val="000000"/>
              </a:solidFill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rtl="0" fontAlgn="base" latinLnBrk="0"/>
            <a:r>
              <a:rPr lang="en-CA" sz="4800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rPr>
              <a:t>+ addition</a:t>
            </a:r>
            <a:endParaRPr lang="en-GB" sz="4800" b="0" i="0" u="none" strike="noStrike" cap="none" spc="0" baseline="0" dirty="0">
              <a:ln>
                <a:noFill/>
              </a:ln>
              <a:solidFill>
                <a:srgbClr val="000000"/>
              </a:solidFill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rtl="0" fontAlgn="base" latinLnBrk="0"/>
            <a:r>
              <a:rPr lang="en-CA" sz="4800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rPr>
              <a:t>- subtraction</a:t>
            </a:r>
            <a:endParaRPr lang="en-GB" sz="4800" b="0" i="0" u="none" strike="noStrike" cap="none" spc="0" baseline="0" dirty="0">
              <a:ln>
                <a:noFill/>
              </a:ln>
              <a:solidFill>
                <a:srgbClr val="000000"/>
              </a:solidFill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rtl="0" fontAlgn="base" latinLnBrk="0"/>
            <a:r>
              <a:rPr lang="en-CA" sz="4800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rPr>
              <a:t>* multiplication</a:t>
            </a:r>
            <a:endParaRPr lang="en-GB" sz="4800" b="0" i="0" u="none" strike="noStrike" cap="none" spc="0" baseline="0" dirty="0">
              <a:ln>
                <a:noFill/>
              </a:ln>
              <a:solidFill>
                <a:srgbClr val="000000"/>
              </a:solidFill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rtl="0" fontAlgn="base" latinLnBrk="0"/>
            <a:r>
              <a:rPr lang="en-CA" sz="4800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rPr>
              <a:t>/ division</a:t>
            </a:r>
            <a:endParaRPr lang="en-GB" sz="4800" b="0" i="0" u="none" strike="noStrike" cap="none" spc="0" baseline="0" dirty="0">
              <a:ln>
                <a:noFill/>
              </a:ln>
              <a:solidFill>
                <a:srgbClr val="000000"/>
              </a:solidFill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rtl="0" fontAlgn="base" latinLnBrk="0"/>
            <a:r>
              <a:rPr lang="en-CA" sz="4800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rPr>
              <a:t>% modulus</a:t>
            </a:r>
            <a:endParaRPr lang="en-GB" sz="4800" b="0" i="0" u="none" strike="noStrike" cap="none" spc="0" baseline="0" dirty="0">
              <a:ln>
                <a:noFill/>
              </a:ln>
              <a:solidFill>
                <a:srgbClr val="000000"/>
              </a:solidFill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rtl="0" fontAlgn="base" latinLnBrk="0"/>
            <a:r>
              <a:rPr lang="en-CA" sz="4800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rPr>
              <a:t>= assignment operator</a:t>
            </a:r>
            <a:endParaRPr lang="en-GB" sz="4800" b="0" i="0" u="none" strike="noStrike" cap="none" spc="0" baseline="0" dirty="0">
              <a:ln>
                <a:noFill/>
              </a:ln>
              <a:solidFill>
                <a:srgbClr val="000000"/>
              </a:solidFill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Digital Citizensh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sz="11200" b="1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rPr>
              <a:t>JavaScript Operators-Math</a:t>
            </a:r>
            <a:r>
              <a:rPr lang="en-GB" dirty="0"/>
              <a:t>  </a:t>
            </a:r>
          </a:p>
        </p:txBody>
      </p:sp>
      <p:pic>
        <p:nvPicPr>
          <p:cNvPr id="289" name="alex-knight-199368-unsplash.jpg" descr="alex-knight-199368-unsplash.jpg"/>
          <p:cNvPicPr>
            <a:picLocks noChangeAspect="1"/>
          </p:cNvPicPr>
          <p:nvPr/>
        </p:nvPicPr>
        <p:blipFill>
          <a:blip r:embed="rId2"/>
          <a:srcRect l="20135" r="8114"/>
          <a:stretch>
            <a:fillRect/>
          </a:stretch>
        </p:blipFill>
        <p:spPr>
          <a:xfrm>
            <a:off x="1828800" y="3667521"/>
            <a:ext cx="8890099" cy="826036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 Placeholder 4"/>
          <p:cNvSpPr>
            <a:spLocks noGrp="1"/>
          </p:cNvSpPr>
          <p:nvPr>
            <p:ph type="body" sz="half" idx="1"/>
          </p:nvPr>
        </p:nvSpPr>
        <p:spPr>
          <a:xfrm>
            <a:off x="11947822" y="3275463"/>
            <a:ext cx="11058228" cy="10996196"/>
          </a:xfrm>
        </p:spPr>
        <p:txBody>
          <a:bodyPr>
            <a:normAutofit/>
          </a:bodyPr>
          <a:lstStyle/>
          <a:p>
            <a:r>
              <a:rPr lang="en-CA" sz="4800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rPr>
              <a:t>In programming the = is not an equals sign.</a:t>
            </a:r>
            <a:endParaRPr lang="en-GB" sz="4800" b="0" i="0" u="none" strike="noStrike" cap="none" spc="0" baseline="0" dirty="0">
              <a:ln>
                <a:noFill/>
              </a:ln>
              <a:solidFill>
                <a:srgbClr val="000000"/>
              </a:solidFill>
              <a:uFillTx/>
              <a:latin typeface="+mn-lt"/>
              <a:ea typeface="+mn-ea"/>
              <a:cs typeface="+mn-cs"/>
              <a:sym typeface="Helvetica Neue"/>
            </a:endParaRPr>
          </a:p>
          <a:p>
            <a:r>
              <a:rPr lang="en-CA" sz="4800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rPr>
              <a:t>The = is an assignment operator and is used to assign a value (usually a variable). 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Digital Citizensh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sz="11200" b="1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rPr>
              <a:t>JavaScript Operators-Math</a:t>
            </a:r>
            <a:r>
              <a:rPr lang="en-GB" dirty="0"/>
              <a:t>  </a:t>
            </a:r>
          </a:p>
        </p:txBody>
      </p:sp>
      <p:pic>
        <p:nvPicPr>
          <p:cNvPr id="289" name="alex-knight-199368-unsplash.jpg" descr="alex-knight-199368-unsplash.jpg"/>
          <p:cNvPicPr>
            <a:picLocks noChangeAspect="1"/>
          </p:cNvPicPr>
          <p:nvPr/>
        </p:nvPicPr>
        <p:blipFill>
          <a:blip r:embed="rId2"/>
          <a:srcRect l="20135" r="8114"/>
          <a:stretch>
            <a:fillRect/>
          </a:stretch>
        </p:blipFill>
        <p:spPr>
          <a:xfrm>
            <a:off x="1828800" y="3667521"/>
            <a:ext cx="8890099" cy="826036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 Placeholder 4"/>
          <p:cNvSpPr>
            <a:spLocks noGrp="1"/>
          </p:cNvSpPr>
          <p:nvPr>
            <p:ph type="body" sz="half" idx="1"/>
          </p:nvPr>
        </p:nvSpPr>
        <p:spPr>
          <a:xfrm>
            <a:off x="11947822" y="3275463"/>
            <a:ext cx="11058228" cy="10996196"/>
          </a:xfrm>
        </p:spPr>
        <p:txBody>
          <a:bodyPr>
            <a:normAutofit/>
          </a:bodyPr>
          <a:lstStyle/>
          <a:p>
            <a:r>
              <a:rPr lang="en-CA" sz="4800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rPr>
              <a:t>In JavaScript we use the * as the multiplication operator</a:t>
            </a:r>
            <a:endParaRPr lang="en-GB" sz="4800" b="0" i="0" u="none" strike="noStrike" cap="none" spc="0" baseline="0" dirty="0">
              <a:ln>
                <a:noFill/>
              </a:ln>
              <a:solidFill>
                <a:srgbClr val="000000"/>
              </a:solidFill>
              <a:uFillTx/>
              <a:latin typeface="+mn-lt"/>
              <a:ea typeface="+mn-ea"/>
              <a:cs typeface="+mn-cs"/>
              <a:sym typeface="Helvetica Neue"/>
            </a:endParaRPr>
          </a:p>
          <a:p>
            <a:r>
              <a:rPr lang="en-CA" sz="4800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rPr>
              <a:t>In JavaScript we use the / as the division operator</a:t>
            </a:r>
            <a:endParaRPr lang="en-GB" sz="4800" b="0" i="0" u="none" strike="noStrike" cap="none" spc="0" baseline="0" dirty="0">
              <a:ln>
                <a:noFill/>
              </a:ln>
              <a:solidFill>
                <a:srgbClr val="000000"/>
              </a:solidFill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Digital Citizensh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sz="11200" b="1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rPr>
              <a:t>JavaScript Operators-Math</a:t>
            </a:r>
            <a:r>
              <a:rPr lang="en-GB" dirty="0"/>
              <a:t>  </a:t>
            </a:r>
          </a:p>
        </p:txBody>
      </p:sp>
      <p:pic>
        <p:nvPicPr>
          <p:cNvPr id="289" name="alex-knight-199368-unsplash.jpg" descr="alex-knight-199368-unsplash.jpg"/>
          <p:cNvPicPr>
            <a:picLocks noChangeAspect="1"/>
          </p:cNvPicPr>
          <p:nvPr/>
        </p:nvPicPr>
        <p:blipFill>
          <a:blip r:embed="rId2"/>
          <a:srcRect l="20135" r="8114"/>
          <a:stretch>
            <a:fillRect/>
          </a:stretch>
        </p:blipFill>
        <p:spPr>
          <a:xfrm>
            <a:off x="1828800" y="3667521"/>
            <a:ext cx="8890099" cy="826036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 Placeholder 4"/>
          <p:cNvSpPr>
            <a:spLocks noGrp="1"/>
          </p:cNvSpPr>
          <p:nvPr>
            <p:ph type="body" sz="half" idx="1"/>
          </p:nvPr>
        </p:nvSpPr>
        <p:spPr>
          <a:xfrm>
            <a:off x="11947822" y="3275463"/>
            <a:ext cx="11058228" cy="10996196"/>
          </a:xfrm>
        </p:spPr>
        <p:txBody>
          <a:bodyPr>
            <a:normAutofit/>
          </a:bodyPr>
          <a:lstStyle/>
          <a:p>
            <a:r>
              <a:rPr lang="en-CA" sz="4800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rPr>
              <a:t>And what is that % modulus operator?</a:t>
            </a:r>
            <a:endParaRPr lang="en-GB" sz="4800" b="0" i="0" u="none" strike="noStrike" cap="none" spc="0" baseline="0" dirty="0">
              <a:ln>
                <a:noFill/>
              </a:ln>
              <a:solidFill>
                <a:srgbClr val="000000"/>
              </a:solidFill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Digital Citizensh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sz="11200" b="1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rPr>
              <a:t>JavaScript Operators-Math</a:t>
            </a:r>
            <a:r>
              <a:rPr lang="en-GB" dirty="0"/>
              <a:t>  </a:t>
            </a:r>
          </a:p>
        </p:txBody>
      </p:sp>
      <p:pic>
        <p:nvPicPr>
          <p:cNvPr id="289" name="alex-knight-199368-unsplash.jpg" descr="alex-knight-199368-unsplash.jpg"/>
          <p:cNvPicPr>
            <a:picLocks noChangeAspect="1"/>
          </p:cNvPicPr>
          <p:nvPr/>
        </p:nvPicPr>
        <p:blipFill>
          <a:blip r:embed="rId2"/>
          <a:srcRect l="20135" r="8114"/>
          <a:stretch>
            <a:fillRect/>
          </a:stretch>
        </p:blipFill>
        <p:spPr>
          <a:xfrm>
            <a:off x="1828800" y="3667521"/>
            <a:ext cx="8890099" cy="826036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 Placeholder 4"/>
          <p:cNvSpPr>
            <a:spLocks noGrp="1"/>
          </p:cNvSpPr>
          <p:nvPr>
            <p:ph type="body" sz="half" idx="1"/>
          </p:nvPr>
        </p:nvSpPr>
        <p:spPr>
          <a:xfrm>
            <a:off x="11947822" y="3275463"/>
            <a:ext cx="11058228" cy="10996196"/>
          </a:xfrm>
        </p:spPr>
        <p:txBody>
          <a:bodyPr>
            <a:normAutofit/>
          </a:bodyPr>
          <a:lstStyle/>
          <a:p>
            <a:r>
              <a:rPr lang="en-CA" sz="4800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rPr>
              <a:t>The % modulus operator is the remainder amount left over from division.</a:t>
            </a:r>
            <a:endParaRPr lang="en-GB" sz="4800" b="0" i="0" u="none" strike="noStrike" cap="none" spc="0" baseline="0" dirty="0">
              <a:ln>
                <a:noFill/>
              </a:ln>
              <a:solidFill>
                <a:srgbClr val="000000"/>
              </a:solidFill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Digital Citizensh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sz="11200" b="1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rPr>
              <a:t>JavaScript Operators-Math</a:t>
            </a:r>
            <a:r>
              <a:rPr lang="en-GB" dirty="0"/>
              <a:t>  </a:t>
            </a:r>
          </a:p>
        </p:txBody>
      </p:sp>
      <p:pic>
        <p:nvPicPr>
          <p:cNvPr id="289" name="alex-knight-199368-unsplash.jpg" descr="alex-knight-199368-unsplash.jpg"/>
          <p:cNvPicPr>
            <a:picLocks noChangeAspect="1"/>
          </p:cNvPicPr>
          <p:nvPr/>
        </p:nvPicPr>
        <p:blipFill>
          <a:blip r:embed="rId2"/>
          <a:srcRect l="20135" r="8114"/>
          <a:stretch>
            <a:fillRect/>
          </a:stretch>
        </p:blipFill>
        <p:spPr>
          <a:xfrm>
            <a:off x="1828800" y="3667521"/>
            <a:ext cx="8890099" cy="826036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 Placeholder 4"/>
          <p:cNvSpPr>
            <a:spLocks noGrp="1"/>
          </p:cNvSpPr>
          <p:nvPr>
            <p:ph type="body" sz="half" idx="1"/>
          </p:nvPr>
        </p:nvSpPr>
        <p:spPr>
          <a:xfrm>
            <a:off x="11947822" y="3275463"/>
            <a:ext cx="11058228" cy="10996196"/>
          </a:xfrm>
        </p:spPr>
        <p:txBody>
          <a:bodyPr>
            <a:normAutofit/>
          </a:bodyPr>
          <a:lstStyle/>
          <a:p>
            <a:r>
              <a:rPr lang="en-CA" sz="4800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rPr>
              <a:t>The % modulus operator is the remainder amount left over from division.</a:t>
            </a:r>
            <a:endParaRPr lang="en-GB" sz="4800" b="0" i="0" u="none" strike="noStrike" cap="none" spc="0" baseline="0" dirty="0">
              <a:ln>
                <a:noFill/>
              </a:ln>
              <a:solidFill>
                <a:srgbClr val="000000"/>
              </a:solidFill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>
              <a:buNone/>
            </a:pPr>
            <a:r>
              <a:rPr lang="en-CA" sz="4800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rPr>
              <a:t>What?</a:t>
            </a:r>
            <a:endParaRPr lang="en-GB" sz="4800" b="0" i="0" u="none" strike="noStrike" cap="none" spc="0" baseline="0" dirty="0">
              <a:ln>
                <a:noFill/>
              </a:ln>
              <a:solidFill>
                <a:srgbClr val="000000"/>
              </a:solidFill>
              <a:uFillTx/>
              <a:latin typeface="+mn-lt"/>
              <a:ea typeface="+mn-ea"/>
              <a:cs typeface="+mn-cs"/>
              <a:sym typeface="Helvetica Neue"/>
            </a:endParaRPr>
          </a:p>
          <a:p>
            <a:r>
              <a:rPr lang="en-CA" sz="4800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rPr>
              <a:t>Here’s an example:</a:t>
            </a:r>
            <a:endParaRPr lang="en-GB" sz="4800" b="0" i="0" u="none" strike="noStrike" cap="none" spc="0" baseline="0" dirty="0">
              <a:ln>
                <a:noFill/>
              </a:ln>
              <a:solidFill>
                <a:srgbClr val="000000"/>
              </a:solidFill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Digital Citizensh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sz="11200" b="1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rPr>
              <a:t>JavaScript Operators-Math</a:t>
            </a:r>
            <a:r>
              <a:rPr lang="en-GB" dirty="0"/>
              <a:t>  </a:t>
            </a:r>
          </a:p>
        </p:txBody>
      </p:sp>
      <p:pic>
        <p:nvPicPr>
          <p:cNvPr id="289" name="alex-knight-199368-unsplash.jpg" descr="alex-knight-199368-unsplash.jpg"/>
          <p:cNvPicPr>
            <a:picLocks noChangeAspect="1"/>
          </p:cNvPicPr>
          <p:nvPr/>
        </p:nvPicPr>
        <p:blipFill>
          <a:blip r:embed="rId2"/>
          <a:srcRect l="20135" r="8114"/>
          <a:stretch>
            <a:fillRect/>
          </a:stretch>
        </p:blipFill>
        <p:spPr>
          <a:xfrm>
            <a:off x="1828800" y="3667521"/>
            <a:ext cx="8890099" cy="826036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 Placeholder 4"/>
          <p:cNvSpPr>
            <a:spLocks noGrp="1"/>
          </p:cNvSpPr>
          <p:nvPr>
            <p:ph type="body" sz="half" idx="1"/>
          </p:nvPr>
        </p:nvSpPr>
        <p:spPr>
          <a:xfrm>
            <a:off x="11947822" y="3275463"/>
            <a:ext cx="11058228" cy="10996196"/>
          </a:xfrm>
        </p:spPr>
        <p:txBody>
          <a:bodyPr>
            <a:normAutofit/>
          </a:bodyPr>
          <a:lstStyle/>
          <a:p>
            <a:pPr rtl="0" fontAlgn="base" latinLnBrk="0"/>
            <a:r>
              <a:rPr lang="en-CA" sz="4800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rPr>
              <a:t>11 / 5 equals ?</a:t>
            </a:r>
            <a:endParaRPr lang="en-GB" sz="4800" b="0" i="0" u="none" strike="noStrike" cap="none" spc="0" baseline="0" dirty="0">
              <a:ln>
                <a:noFill/>
              </a:ln>
              <a:solidFill>
                <a:srgbClr val="000000"/>
              </a:solidFill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rtl="0" fontAlgn="base" latinLnBrk="0"/>
            <a:r>
              <a:rPr lang="en-CA" sz="4800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rPr>
              <a:t>11 / 5 equals 2 and 1 remainder</a:t>
            </a:r>
            <a:endParaRPr lang="en-GB" sz="4800" b="0" i="0" u="none" strike="noStrike" cap="none" spc="0" baseline="0" dirty="0">
              <a:ln>
                <a:noFill/>
              </a:ln>
              <a:solidFill>
                <a:srgbClr val="000000"/>
              </a:solidFill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rtl="0" fontAlgn="base" latinLnBrk="0"/>
            <a:r>
              <a:rPr lang="en-CA" sz="4800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rPr>
              <a:t>If you just wanted the remainder you would use the modulus operator!</a:t>
            </a:r>
            <a:endParaRPr lang="en-GB" sz="4800" b="0" i="0" u="none" strike="noStrike" cap="none" spc="0" baseline="0" dirty="0">
              <a:ln>
                <a:noFill/>
              </a:ln>
              <a:solidFill>
                <a:srgbClr val="000000"/>
              </a:solidFill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Digital Citizensh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sz="11200" b="1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rPr>
              <a:t>JavaScript Operators-Math</a:t>
            </a:r>
            <a:r>
              <a:rPr lang="en-GB" dirty="0"/>
              <a:t>  </a:t>
            </a:r>
          </a:p>
        </p:txBody>
      </p:sp>
      <p:pic>
        <p:nvPicPr>
          <p:cNvPr id="289" name="alex-knight-199368-unsplash.jpg" descr="alex-knight-199368-unsplash.jpg"/>
          <p:cNvPicPr>
            <a:picLocks noChangeAspect="1"/>
          </p:cNvPicPr>
          <p:nvPr/>
        </p:nvPicPr>
        <p:blipFill>
          <a:blip r:embed="rId2"/>
          <a:srcRect l="20135" r="8114"/>
          <a:stretch>
            <a:fillRect/>
          </a:stretch>
        </p:blipFill>
        <p:spPr>
          <a:xfrm>
            <a:off x="1828800" y="3667521"/>
            <a:ext cx="8890099" cy="826036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 Placeholder 4"/>
          <p:cNvSpPr>
            <a:spLocks noGrp="1"/>
          </p:cNvSpPr>
          <p:nvPr>
            <p:ph type="body" sz="half" idx="1"/>
          </p:nvPr>
        </p:nvSpPr>
        <p:spPr>
          <a:xfrm>
            <a:off x="11947822" y="3275463"/>
            <a:ext cx="11058228" cy="10996196"/>
          </a:xfrm>
        </p:spPr>
        <p:txBody>
          <a:bodyPr>
            <a:normAutofit/>
          </a:bodyPr>
          <a:lstStyle/>
          <a:p>
            <a:r>
              <a:rPr lang="en-CA" sz="4800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rPr>
              <a:t>11 % 5 equals 1</a:t>
            </a:r>
            <a:endParaRPr lang="en-GB" sz="4800" b="0" i="0" u="none" strike="noStrike" cap="none" spc="0" baseline="0" dirty="0">
              <a:ln>
                <a:noFill/>
              </a:ln>
              <a:solidFill>
                <a:srgbClr val="000000"/>
              </a:solidFill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Attribut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Attributes</a:t>
            </a:r>
          </a:p>
        </p:txBody>
      </p:sp>
      <p:sp>
        <p:nvSpPr>
          <p:cNvPr id="246" name="Provide additional information or instruction for the specified tag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When a browser reads HTML and creates output we call it </a:t>
            </a:r>
            <a:r>
              <a:rPr lang="en-US" b="1" dirty="0"/>
              <a:t>Parsing</a:t>
            </a:r>
          </a:p>
          <a:p>
            <a:r>
              <a:rPr lang="en-US" dirty="0"/>
              <a:t>A browser </a:t>
            </a:r>
            <a:r>
              <a:rPr lang="en-US" b="1" dirty="0"/>
              <a:t>parses </a:t>
            </a:r>
            <a:r>
              <a:rPr lang="en-US" dirty="0"/>
              <a:t>HTML</a:t>
            </a:r>
            <a:endParaRPr dirty="0"/>
          </a:p>
        </p:txBody>
      </p:sp>
      <p:pic>
        <p:nvPicPr>
          <p:cNvPr id="247" name="14-attributes.png" descr="14-attributes.pn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747398" y="7302301"/>
            <a:ext cx="10883271" cy="9909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Digital Citizensh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sz="11200" b="1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rPr>
              <a:t>JavaScript Operators-Math</a:t>
            </a:r>
            <a:r>
              <a:rPr lang="en-GB" dirty="0"/>
              <a:t>  </a:t>
            </a:r>
          </a:p>
        </p:txBody>
      </p:sp>
      <p:pic>
        <p:nvPicPr>
          <p:cNvPr id="289" name="alex-knight-199368-unsplash.jpg" descr="alex-knight-199368-unsplash.jpg"/>
          <p:cNvPicPr>
            <a:picLocks noChangeAspect="1"/>
          </p:cNvPicPr>
          <p:nvPr/>
        </p:nvPicPr>
        <p:blipFill>
          <a:blip r:embed="rId2"/>
          <a:srcRect l="20135" r="8114"/>
          <a:stretch>
            <a:fillRect/>
          </a:stretch>
        </p:blipFill>
        <p:spPr>
          <a:xfrm>
            <a:off x="1828800" y="3667521"/>
            <a:ext cx="8890099" cy="826036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 Placeholder 4"/>
          <p:cNvSpPr>
            <a:spLocks noGrp="1"/>
          </p:cNvSpPr>
          <p:nvPr>
            <p:ph type="body" sz="half" idx="1"/>
          </p:nvPr>
        </p:nvSpPr>
        <p:spPr>
          <a:xfrm>
            <a:off x="11947822" y="3275463"/>
            <a:ext cx="11058228" cy="10996196"/>
          </a:xfrm>
        </p:spPr>
        <p:txBody>
          <a:bodyPr>
            <a:normAutofit/>
          </a:bodyPr>
          <a:lstStyle/>
          <a:p>
            <a:r>
              <a:rPr lang="en-CA" sz="4800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rPr>
              <a:t>The modulus is very useful in programming.</a:t>
            </a:r>
            <a:r>
              <a:rPr lang="en-GB" dirty="0"/>
              <a:t> </a:t>
            </a:r>
            <a:endParaRPr lang="en-GB" sz="4800" b="0" i="0" u="none" strike="noStrike" cap="none" spc="0" baseline="0" dirty="0">
              <a:ln>
                <a:noFill/>
              </a:ln>
              <a:solidFill>
                <a:srgbClr val="000000"/>
              </a:solidFill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Digital Citizensh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sz="11200" b="1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rPr>
              <a:t>JavaScript Operators-Math</a:t>
            </a:r>
            <a:r>
              <a:rPr lang="en-GB" dirty="0"/>
              <a:t>  </a:t>
            </a:r>
          </a:p>
        </p:txBody>
      </p:sp>
      <p:pic>
        <p:nvPicPr>
          <p:cNvPr id="289" name="alex-knight-199368-unsplash.jpg" descr="alex-knight-199368-unsplash.jpg"/>
          <p:cNvPicPr>
            <a:picLocks noChangeAspect="1"/>
          </p:cNvPicPr>
          <p:nvPr/>
        </p:nvPicPr>
        <p:blipFill>
          <a:blip r:embed="rId2"/>
          <a:srcRect l="20135" r="8114"/>
          <a:stretch>
            <a:fillRect/>
          </a:stretch>
        </p:blipFill>
        <p:spPr>
          <a:xfrm>
            <a:off x="1828800" y="3667521"/>
            <a:ext cx="8890099" cy="826036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 Placeholder 4"/>
          <p:cNvSpPr>
            <a:spLocks noGrp="1"/>
          </p:cNvSpPr>
          <p:nvPr>
            <p:ph type="body" sz="half" idx="1"/>
          </p:nvPr>
        </p:nvSpPr>
        <p:spPr>
          <a:xfrm>
            <a:off x="11947822" y="3275463"/>
            <a:ext cx="11058228" cy="10996196"/>
          </a:xfrm>
        </p:spPr>
        <p:txBody>
          <a:bodyPr>
            <a:normAutofit/>
          </a:bodyPr>
          <a:lstStyle/>
          <a:p>
            <a:r>
              <a:rPr lang="en-CA" sz="4800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rPr>
              <a:t>If you want only even numbers then you could find the modulus for each one and the ones that had a modulus of zero, then those are even.</a:t>
            </a:r>
            <a:endParaRPr lang="en-GB" sz="4800" b="0" i="0" u="none" strike="noStrike" cap="none" spc="0" baseline="0" dirty="0">
              <a:ln>
                <a:noFill/>
              </a:ln>
              <a:solidFill>
                <a:srgbClr val="000000"/>
              </a:solidFill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Digital Citizenshi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sz="11200" b="1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rPr>
              <a:t>JavaScript Operators-Math</a:t>
            </a:r>
            <a:r>
              <a:rPr lang="en-GB" dirty="0"/>
              <a:t>  </a:t>
            </a:r>
          </a:p>
        </p:txBody>
      </p:sp>
      <p:pic>
        <p:nvPicPr>
          <p:cNvPr id="289" name="alex-knight-199368-unsplash.jpg" descr="alex-knight-199368-unsplash.jpg"/>
          <p:cNvPicPr>
            <a:picLocks noChangeAspect="1"/>
          </p:cNvPicPr>
          <p:nvPr/>
        </p:nvPicPr>
        <p:blipFill>
          <a:blip r:embed="rId2"/>
          <a:srcRect l="20135" r="8114"/>
          <a:stretch>
            <a:fillRect/>
          </a:stretch>
        </p:blipFill>
        <p:spPr>
          <a:xfrm>
            <a:off x="1828800" y="3667521"/>
            <a:ext cx="8890099" cy="826036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 Placeholder 4"/>
          <p:cNvSpPr>
            <a:spLocks noGrp="1"/>
          </p:cNvSpPr>
          <p:nvPr>
            <p:ph type="body" sz="half" idx="1"/>
          </p:nvPr>
        </p:nvSpPr>
        <p:spPr>
          <a:xfrm>
            <a:off x="11947822" y="3275463"/>
            <a:ext cx="11058228" cy="1099619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CA" sz="4800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rPr>
              <a:t>Like this:</a:t>
            </a:r>
            <a:endParaRPr lang="en-GB" sz="4800" b="0" i="0" u="none" strike="noStrike" cap="none" spc="0" baseline="0" dirty="0">
              <a:ln>
                <a:noFill/>
              </a:ln>
              <a:solidFill>
                <a:srgbClr val="000000"/>
              </a:solidFill>
              <a:uFillTx/>
              <a:latin typeface="+mn-lt"/>
              <a:ea typeface="+mn-ea"/>
              <a:cs typeface="+mn-cs"/>
              <a:sym typeface="Helvetica Neue"/>
            </a:endParaRPr>
          </a:p>
          <a:p>
            <a:r>
              <a:rPr lang="en-CA" sz="4800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rPr>
              <a:t>4 % 2 equals 0 (even number)</a:t>
            </a:r>
            <a:endParaRPr lang="en-GB" sz="4800" b="0" i="0" u="none" strike="noStrike" cap="none" spc="0" baseline="0" dirty="0">
              <a:ln>
                <a:noFill/>
              </a:ln>
              <a:solidFill>
                <a:srgbClr val="000000"/>
              </a:solidFill>
              <a:uFillTx/>
              <a:latin typeface="+mn-lt"/>
              <a:ea typeface="+mn-ea"/>
              <a:cs typeface="+mn-cs"/>
              <a:sym typeface="Helvetica Neue"/>
            </a:endParaRPr>
          </a:p>
          <a:p>
            <a:r>
              <a:rPr lang="en-CA" sz="4800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rPr>
              <a:t>6 % 2 equals 0 (even number)</a:t>
            </a:r>
            <a:endParaRPr lang="en-GB" sz="4800" b="0" i="0" u="none" strike="noStrike" cap="none" spc="0" baseline="0" dirty="0">
              <a:ln>
                <a:noFill/>
              </a:ln>
              <a:solidFill>
                <a:srgbClr val="000000"/>
              </a:solidFill>
              <a:uFillTx/>
              <a:latin typeface="+mn-lt"/>
              <a:ea typeface="+mn-ea"/>
              <a:cs typeface="+mn-cs"/>
              <a:sym typeface="Helvetica Neue"/>
            </a:endParaRPr>
          </a:p>
          <a:p>
            <a:r>
              <a:rPr lang="en-CA" sz="4800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rPr>
              <a:t>7 % 2 equals 1 (not an even number)</a:t>
            </a:r>
            <a:endParaRPr lang="en-GB" sz="4800" b="0" i="0" u="none" strike="noStrike" cap="none" spc="0" baseline="0" dirty="0">
              <a:ln>
                <a:noFill/>
              </a:ln>
              <a:solidFill>
                <a:srgbClr val="000000"/>
              </a:solidFill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Adding an images folder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Quick Quiz</a:t>
            </a:r>
            <a:endParaRPr dirty="0"/>
          </a:p>
        </p:txBody>
      </p:sp>
      <p:sp>
        <p:nvSpPr>
          <p:cNvPr id="307" name="Activity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Activity </a:t>
            </a:r>
            <a:r>
              <a:rPr lang="en-US" dirty="0"/>
              <a:t>2</a:t>
            </a:r>
            <a:endParaRPr dirty="0"/>
          </a:p>
        </p:txBody>
      </p:sp>
      <p:sp>
        <p:nvSpPr>
          <p:cNvPr id="308" name="Right click on the side bar inside Atom and click New Folder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>
              <a:buNone/>
            </a:pPr>
            <a:r>
              <a:rPr lang="en-US" dirty="0"/>
              <a:t>Create a doc named YourName__1_4_2</a:t>
            </a:r>
          </a:p>
          <a:p>
            <a:pPr>
              <a:buNone/>
            </a:pPr>
            <a:r>
              <a:rPr lang="en-CA" dirty="0"/>
              <a:t>Let’s try out the </a:t>
            </a:r>
            <a:r>
              <a:rPr lang="en-CA" b="1" dirty="0"/>
              <a:t>modulus</a:t>
            </a:r>
            <a:r>
              <a:rPr lang="en-CA" dirty="0"/>
              <a:t> operator:</a:t>
            </a:r>
            <a:endParaRPr lang="en-GB" dirty="0"/>
          </a:p>
          <a:p>
            <a:r>
              <a:rPr lang="en-CA" dirty="0"/>
              <a:t>12 % 3 equals ?</a:t>
            </a:r>
            <a:endParaRPr lang="en-GB" dirty="0"/>
          </a:p>
          <a:p>
            <a:r>
              <a:rPr lang="en-CA" dirty="0"/>
              <a:t>8 % 4 equals ?</a:t>
            </a:r>
            <a:endParaRPr lang="en-GB" dirty="0"/>
          </a:p>
          <a:p>
            <a:r>
              <a:rPr lang="en-CA" dirty="0"/>
              <a:t>5 % 2 equals ?</a:t>
            </a:r>
          </a:p>
          <a:p>
            <a:r>
              <a:rPr lang="en-CA" dirty="0"/>
              <a:t>4 % 2 equals ?</a:t>
            </a:r>
            <a:endParaRPr lang="en-GB" dirty="0"/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Image" descr="Image"/>
          <p:cNvPicPr>
            <a:picLocks noGrp="1" noChangeAspect="1"/>
          </p:cNvPicPr>
          <p:nvPr>
            <p:ph type="pic" idx="13"/>
          </p:nvPr>
        </p:nvPicPr>
        <p:blipFill>
          <a:blip r:embed="rId3"/>
          <a:srcRect t="3999" b="399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03" name="How was your day?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How was your day?</a:t>
            </a:r>
          </a:p>
          <a:p>
            <a:r>
              <a:rPr dirty="0"/>
              <a:t>How’s your website coming along?</a:t>
            </a:r>
          </a:p>
          <a:p>
            <a:r>
              <a:rPr dirty="0"/>
              <a:t>Are you excited to add some </a:t>
            </a:r>
            <a:r>
              <a:rPr dirty="0" err="1"/>
              <a:t>colour</a:t>
            </a:r>
            <a:r>
              <a:rPr dirty="0"/>
              <a:t>?</a:t>
            </a:r>
          </a:p>
        </p:txBody>
      </p:sp>
      <p:sp>
        <p:nvSpPr>
          <p:cNvPr id="404" name="Class Wrap-u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8800" dirty="0"/>
              <a:t>Class Wrap-up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Image Credi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Image Credits</a:t>
            </a:r>
          </a:p>
        </p:txBody>
      </p:sp>
      <p:sp>
        <p:nvSpPr>
          <p:cNvPr id="407" name="Unless specified, all images in this slide show are from the following sourc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0" indent="0">
              <a:buSzTx/>
              <a:buNone/>
            </a:pPr>
            <a:r>
              <a:rPr dirty="0"/>
              <a:t>Unless specified, all images in this slide show are from the following sources</a:t>
            </a:r>
          </a:p>
          <a:p>
            <a:pPr lvl="1"/>
            <a:r>
              <a:rPr u="sng" dirty="0">
                <a:solidFill>
                  <a:srgbClr val="005493"/>
                </a:solidFill>
                <a:hlinkClick r:id="rId2"/>
              </a:rPr>
              <a:t>Unsplash</a:t>
            </a:r>
            <a:r>
              <a:rPr dirty="0"/>
              <a:t> via the </a:t>
            </a:r>
            <a:r>
              <a:rPr u="sng" dirty="0">
                <a:solidFill>
                  <a:srgbClr val="005493"/>
                </a:solidFill>
                <a:hlinkClick r:id="rId3"/>
              </a:rPr>
              <a:t>Unsplash License</a:t>
            </a:r>
          </a:p>
          <a:p>
            <a:pPr lvl="1"/>
            <a:r>
              <a:rPr u="sng" dirty="0">
                <a:solidFill>
                  <a:srgbClr val="005493"/>
                </a:solidFill>
                <a:hlinkClick r:id="rId4"/>
              </a:rPr>
              <a:t>Pexels</a:t>
            </a:r>
            <a:r>
              <a:rPr dirty="0"/>
              <a:t> and </a:t>
            </a:r>
            <a:r>
              <a:rPr u="sng" dirty="0">
                <a:solidFill>
                  <a:srgbClr val="005493"/>
                </a:solidFill>
                <a:hlinkClick r:id="rId5"/>
              </a:rPr>
              <a:t>Pixabay</a:t>
            </a:r>
            <a:r>
              <a:rPr dirty="0"/>
              <a:t> via the </a:t>
            </a:r>
            <a:r>
              <a:rPr u="sng" dirty="0">
                <a:solidFill>
                  <a:srgbClr val="005493"/>
                </a:solidFill>
                <a:hlinkClick r:id="rId6"/>
              </a:rPr>
              <a:t>CC0 License</a:t>
            </a:r>
            <a:r>
              <a:rPr dirty="0"/>
              <a:t> or the </a:t>
            </a:r>
            <a:r>
              <a:rPr u="sng" dirty="0">
                <a:solidFill>
                  <a:srgbClr val="005493"/>
                </a:solidFill>
                <a:hlinkClick r:id="rId7"/>
              </a:rPr>
              <a:t>Pexels License</a:t>
            </a:r>
          </a:p>
          <a:p>
            <a:pPr lvl="1"/>
            <a:r>
              <a:rPr u="sng" dirty="0">
                <a:solidFill>
                  <a:srgbClr val="005493"/>
                </a:solidFill>
                <a:hlinkClick r:id="rId8"/>
              </a:rPr>
              <a:t>Wikimedia Commons</a:t>
            </a:r>
          </a:p>
          <a:p>
            <a:pPr lvl="1"/>
            <a:r>
              <a:rPr u="sng" dirty="0">
                <a:solidFill>
                  <a:srgbClr val="005493"/>
                </a:solidFill>
                <a:hlinkClick r:id="rId9"/>
              </a:rPr>
              <a:t>First Nations Technology Council</a:t>
            </a:r>
            <a:r>
              <a:rPr dirty="0"/>
              <a:t> and its partners</a:t>
            </a:r>
            <a:endParaRPr lang="en-CA" dirty="0"/>
          </a:p>
          <a:p>
            <a:pPr lvl="1"/>
            <a:r>
              <a:rPr lang="en-CA" dirty="0"/>
              <a:t>Pathways </a:t>
            </a:r>
            <a:r>
              <a:rPr lang="en-CA" dirty="0">
                <a:hlinkClick r:id="rId10"/>
              </a:rPr>
              <a:t>https://mountainculturegroup.com/first-nations-building-mountain-bike-trails/</a:t>
            </a:r>
            <a:endParaRPr lang="en-CA" dirty="0"/>
          </a:p>
          <a:p>
            <a:pPr lvl="1"/>
            <a:r>
              <a:rPr lang="en-CA" dirty="0"/>
              <a:t>Copyright </a:t>
            </a:r>
            <a:r>
              <a:rPr lang="en-CA" dirty="0">
                <a:hlinkClick r:id="rId11"/>
              </a:rPr>
              <a:t>http://annaisd.org/parents/digital_citizenship/copyright_and_fair_use</a:t>
            </a:r>
            <a:endParaRPr lang="en-CA" dirty="0"/>
          </a:p>
          <a:p>
            <a:pPr lvl="1"/>
            <a:r>
              <a:rPr lang="en-CA" dirty="0" err="1"/>
              <a:t>Unsplash</a:t>
            </a:r>
            <a:r>
              <a:rPr lang="en-CA" dirty="0"/>
              <a:t> </a:t>
            </a:r>
            <a:r>
              <a:rPr lang="en-CA" dirty="0">
                <a:hlinkClick r:id="rId12"/>
              </a:rPr>
              <a:t>https://unsplash.com/search/photos/tree</a:t>
            </a:r>
            <a:endParaRPr lang="en-CA" dirty="0"/>
          </a:p>
          <a:p>
            <a:pPr lvl="1"/>
            <a:r>
              <a:rPr lang="en-CA" dirty="0"/>
              <a:t>HTML </a:t>
            </a:r>
            <a:r>
              <a:rPr lang="en-CA" dirty="0">
                <a:hlinkClick r:id="rId13"/>
              </a:rPr>
              <a:t>https://www.simplilearn.com/html-knowledge-for-content-writers-article</a:t>
            </a:r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Attribut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Attributes</a:t>
            </a:r>
          </a:p>
        </p:txBody>
      </p:sp>
      <p:sp>
        <p:nvSpPr>
          <p:cNvPr id="246" name="Provide additional information or instruction for the specified tag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Browsers can also read JavaScript</a:t>
            </a:r>
          </a:p>
          <a:p>
            <a:r>
              <a:rPr lang="en-US" dirty="0"/>
              <a:t>A browser </a:t>
            </a:r>
            <a:r>
              <a:rPr lang="en-US" b="1" dirty="0"/>
              <a:t>interprets </a:t>
            </a:r>
            <a:r>
              <a:rPr lang="en-US" dirty="0"/>
              <a:t>JavaScript</a:t>
            </a:r>
            <a:endParaRPr dirty="0"/>
          </a:p>
        </p:txBody>
      </p:sp>
      <p:pic>
        <p:nvPicPr>
          <p:cNvPr id="247" name="14-attributes.png" descr="14-attributes.pn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747398" y="7302301"/>
            <a:ext cx="10883271" cy="9909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Attribut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Attributes</a:t>
            </a:r>
          </a:p>
        </p:txBody>
      </p:sp>
      <p:sp>
        <p:nvSpPr>
          <p:cNvPr id="246" name="Provide additional information or instruction for the specified tag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When HTML gets parsed by the browser, the browser creates HTML </a:t>
            </a:r>
            <a:r>
              <a:rPr lang="en-US" b="1" dirty="0"/>
              <a:t>elements</a:t>
            </a:r>
            <a:endParaRPr b="1" dirty="0"/>
          </a:p>
        </p:txBody>
      </p:sp>
      <p:pic>
        <p:nvPicPr>
          <p:cNvPr id="247" name="14-attributes.png" descr="14-attributes.pn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747398" y="7302301"/>
            <a:ext cx="10883271" cy="9909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Attribut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Attributes</a:t>
            </a:r>
          </a:p>
        </p:txBody>
      </p:sp>
      <p:sp>
        <p:nvSpPr>
          <p:cNvPr id="246" name="Provide additional information or instruction for the specified tag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The browser parses our HTML and creates HTML elements</a:t>
            </a:r>
          </a:p>
          <a:p>
            <a:r>
              <a:rPr lang="en-US" dirty="0"/>
              <a:t>We can further information to these elements </a:t>
            </a:r>
          </a:p>
          <a:p>
            <a:r>
              <a:rPr lang="en-US" dirty="0"/>
              <a:t>This is called further describing the elements</a:t>
            </a:r>
            <a:endParaRPr dirty="0"/>
          </a:p>
        </p:txBody>
      </p:sp>
      <p:pic>
        <p:nvPicPr>
          <p:cNvPr id="247" name="14-attributes.png" descr="14-attributes.pn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747398" y="7302301"/>
            <a:ext cx="10883271" cy="9909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Attribut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Attributes</a:t>
            </a:r>
          </a:p>
        </p:txBody>
      </p:sp>
      <p:sp>
        <p:nvSpPr>
          <p:cNvPr id="246" name="Provide additional information or instruction for the specified tag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We use </a:t>
            </a:r>
            <a:r>
              <a:rPr lang="en-US" b="1" dirty="0"/>
              <a:t>Attributes </a:t>
            </a:r>
            <a:r>
              <a:rPr lang="en-US" dirty="0"/>
              <a:t>to further describe HTML elements</a:t>
            </a:r>
          </a:p>
        </p:txBody>
      </p:sp>
      <p:pic>
        <p:nvPicPr>
          <p:cNvPr id="247" name="14-attributes.png" descr="14-attributes.pn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747398" y="7302301"/>
            <a:ext cx="10883271" cy="9909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1574</Words>
  <Application>Microsoft Macintosh PowerPoint</Application>
  <PresentationFormat>Custom</PresentationFormat>
  <Paragraphs>281</Paragraphs>
  <Slides>55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Arial</vt:lpstr>
      <vt:lpstr>Calibri</vt:lpstr>
      <vt:lpstr>Gill Sans</vt:lpstr>
      <vt:lpstr>Helvetica Neue</vt:lpstr>
      <vt:lpstr>Helvetica Neue Light</vt:lpstr>
      <vt:lpstr>Helvetica Neue Medium</vt:lpstr>
      <vt:lpstr>White</vt:lpstr>
      <vt:lpstr>                        </vt:lpstr>
      <vt:lpstr>Lesson Topics</vt:lpstr>
      <vt:lpstr>Skills Review</vt:lpstr>
      <vt:lpstr>Attributes</vt:lpstr>
      <vt:lpstr>Attributes</vt:lpstr>
      <vt:lpstr>Attributes</vt:lpstr>
      <vt:lpstr>Attributes</vt:lpstr>
      <vt:lpstr>Attributes</vt:lpstr>
      <vt:lpstr>Attributes</vt:lpstr>
      <vt:lpstr>Attributes</vt:lpstr>
      <vt:lpstr>Attributes</vt:lpstr>
      <vt:lpstr>Attributes</vt:lpstr>
      <vt:lpstr>Attributes</vt:lpstr>
      <vt:lpstr>Discussion</vt:lpstr>
      <vt:lpstr>Data </vt:lpstr>
      <vt:lpstr>Data </vt:lpstr>
      <vt:lpstr>Data </vt:lpstr>
      <vt:lpstr>Data </vt:lpstr>
      <vt:lpstr>Data </vt:lpstr>
      <vt:lpstr>Data </vt:lpstr>
      <vt:lpstr>Data </vt:lpstr>
      <vt:lpstr>Data</vt:lpstr>
      <vt:lpstr>Data</vt:lpstr>
      <vt:lpstr>Data</vt:lpstr>
      <vt:lpstr>Data</vt:lpstr>
      <vt:lpstr>Discussion</vt:lpstr>
      <vt:lpstr>Data</vt:lpstr>
      <vt:lpstr>Data</vt:lpstr>
      <vt:lpstr>Data</vt:lpstr>
      <vt:lpstr>Data</vt:lpstr>
      <vt:lpstr>Data</vt:lpstr>
      <vt:lpstr>Data</vt:lpstr>
      <vt:lpstr>Data</vt:lpstr>
      <vt:lpstr>Data</vt:lpstr>
      <vt:lpstr>Data</vt:lpstr>
      <vt:lpstr>Data</vt:lpstr>
      <vt:lpstr>Discussion</vt:lpstr>
      <vt:lpstr>Data</vt:lpstr>
      <vt:lpstr>Activity 1</vt:lpstr>
      <vt:lpstr>JavaScript Operators-Math  </vt:lpstr>
      <vt:lpstr>JavaScript Operators-Math  </vt:lpstr>
      <vt:lpstr>JavaScript Operators-Math  </vt:lpstr>
      <vt:lpstr>JavaScript Operators-Math  </vt:lpstr>
      <vt:lpstr>JavaScript Operators-Math  </vt:lpstr>
      <vt:lpstr>JavaScript Operators-Math  </vt:lpstr>
      <vt:lpstr>JavaScript Operators-Math  </vt:lpstr>
      <vt:lpstr>JavaScript Operators-Math  </vt:lpstr>
      <vt:lpstr>JavaScript Operators-Math  </vt:lpstr>
      <vt:lpstr>JavaScript Operators-Math  </vt:lpstr>
      <vt:lpstr>JavaScript Operators-Math  </vt:lpstr>
      <vt:lpstr>JavaScript Operators-Math  </vt:lpstr>
      <vt:lpstr>JavaScript Operators-Math  </vt:lpstr>
      <vt:lpstr>Activity 2</vt:lpstr>
      <vt:lpstr>Class Wrap-up</vt:lpstr>
      <vt:lpstr>Image 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&amp; Coding</dc:title>
  <dc:creator>Robyn Grebliunas</dc:creator>
  <cp:lastModifiedBy>Nick Adamson</cp:lastModifiedBy>
  <cp:revision>74</cp:revision>
  <dcterms:created xsi:type="dcterms:W3CDTF">2019-11-07T01:15:21Z</dcterms:created>
  <dcterms:modified xsi:type="dcterms:W3CDTF">2020-09-24T17:13:56Z</dcterms:modified>
</cp:coreProperties>
</file>