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357" r:id="rId2"/>
    <p:sldId id="260" r:id="rId3"/>
    <p:sldId id="320" r:id="rId4"/>
    <p:sldId id="259" r:id="rId5"/>
    <p:sldId id="321" r:id="rId6"/>
    <p:sldId id="312"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8" r:id="rId28"/>
    <p:sldId id="350" r:id="rId29"/>
    <p:sldId id="351" r:id="rId30"/>
    <p:sldId id="352" r:id="rId31"/>
    <p:sldId id="353" r:id="rId32"/>
    <p:sldId id="354" r:id="rId33"/>
    <p:sldId id="355" r:id="rId34"/>
    <p:sldId id="349" r:id="rId35"/>
    <p:sldId id="313" r:id="rId36"/>
    <p:sldId id="314" r:id="rId37"/>
    <p:sldId id="315" r:id="rId38"/>
    <p:sldId id="316" r:id="rId39"/>
    <p:sldId id="319" r:id="rId40"/>
    <p:sldId id="317" r:id="rId41"/>
    <p:sldId id="318" r:id="rId42"/>
    <p:sldId id="311" r:id="rId43"/>
    <p:sldId id="310" r:id="rId44"/>
    <p:sldId id="309" r:id="rId4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mn-lt"/>
        <a:ea typeface="+mn-ea"/>
        <a:cs typeface="+mn-cs"/>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mn-lt"/>
        <a:ea typeface="+mn-ea"/>
        <a:cs typeface="+mn-cs"/>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mn-lt"/>
        <a:ea typeface="+mn-ea"/>
        <a:cs typeface="+mn-cs"/>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mn-lt"/>
        <a:ea typeface="+mn-ea"/>
        <a:cs typeface="+mn-cs"/>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mn-lt"/>
        <a:ea typeface="+mn-ea"/>
        <a:cs typeface="+mn-cs"/>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mn-lt"/>
        <a:ea typeface="+mn-ea"/>
        <a:cs typeface="+mn-cs"/>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mn-lt"/>
        <a:ea typeface="+mn-ea"/>
        <a:cs typeface="+mn-cs"/>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mn-lt"/>
        <a:ea typeface="+mn-ea"/>
        <a:cs typeface="+mn-cs"/>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9" autoAdjust="0"/>
    <p:restoredTop sz="94608" autoAdjust="0"/>
  </p:normalViewPr>
  <p:slideViewPr>
    <p:cSldViewPr snapToGrid="0">
      <p:cViewPr varScale="1">
        <p:scale>
          <a:sx n="49" d="100"/>
          <a:sy n="49" d="100"/>
        </p:scale>
        <p:origin x="576" y="216"/>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xfrm>
            <a:off x="1143000" y="685800"/>
            <a:ext cx="4572000" cy="3429000"/>
          </a:xfrm>
          <a:prstGeom prst="rect">
            <a:avLst/>
          </a:prstGeom>
        </p:spPr>
        <p:txBody>
          <a:bodyPr/>
          <a:lstStyle/>
          <a:p>
            <a:endParaRPr/>
          </a:p>
        </p:txBody>
      </p:sp>
      <p:sp>
        <p:nvSpPr>
          <p:cNvPr id="211" name="Shape 21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81300494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defRPr/>
            </a:pPr>
            <a:r>
              <a:rPr lang="en-US" dirty="0">
                <a:cs typeface="Calibri"/>
              </a:rPr>
              <a:t>Welcome your class,</a:t>
            </a:r>
            <a:r>
              <a:rPr lang="en-US" baseline="0" dirty="0">
                <a:cs typeface="Calibri"/>
              </a:rPr>
              <a:t> think about what is the hook to engage your students right out of the starting gate. </a:t>
            </a:r>
            <a:endParaRPr lang="en-US" dirty="0">
              <a:cs typeface="Calibri"/>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AB6CCD-7FC5-40B8-8701-920D5B02B316}"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946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Pre-test</a:t>
            </a:r>
          </a:p>
          <a:p>
            <a:r>
              <a:rPr lang="en-CA" dirty="0"/>
              <a:t>Two-way</a:t>
            </a:r>
            <a:r>
              <a:rPr lang="en-CA" baseline="0" dirty="0"/>
              <a:t> learning </a:t>
            </a:r>
            <a:endParaRPr lang="en-CA" dirty="0"/>
          </a:p>
        </p:txBody>
      </p:sp>
    </p:spTree>
    <p:extLst>
      <p:ext uri="{BB962C8B-B14F-4D97-AF65-F5344CB8AC3E}">
        <p14:creationId xmlns:p14="http://schemas.microsoft.com/office/powerpoint/2010/main" val="704017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Upload Capstone handout for students. </a:t>
            </a:r>
          </a:p>
        </p:txBody>
      </p:sp>
    </p:spTree>
    <p:extLst>
      <p:ext uri="{BB962C8B-B14F-4D97-AF65-F5344CB8AC3E}">
        <p14:creationId xmlns:p14="http://schemas.microsoft.com/office/powerpoint/2010/main" val="3285139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u="sng" dirty="0"/>
              <a:t>Instructors Notes: </a:t>
            </a:r>
          </a:p>
          <a:p>
            <a:pPr marL="171450" indent="-171450">
              <a:buFont typeface="Arial" panose="020B0604020202020204" pitchFamily="34" charset="0"/>
              <a:buChar char="•"/>
            </a:pPr>
            <a:endParaRPr lang="en-US" u="sng" dirty="0">
              <a:cs typeface="Calibri"/>
            </a:endParaRPr>
          </a:p>
          <a:p>
            <a:pPr marL="171450" indent="-171450">
              <a:buFont typeface="Arial" panose="020B0604020202020204" pitchFamily="34" charset="0"/>
              <a:buChar char="•"/>
            </a:pPr>
            <a:r>
              <a:rPr lang="en-US" dirty="0">
                <a:cs typeface="Calibri"/>
              </a:rPr>
              <a:t>Introduce the concept of Gathering Time, which will be used throughout the program.</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sharing stone can be just a stone someone in the class wants to use or one from outside.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It just reminds everyone to listen when the person with the stone talks, so everyone has an opportunity to listen. </a:t>
            </a:r>
          </a:p>
          <a:p>
            <a:pPr marL="171450" indent="-171450">
              <a:buFont typeface="Arial" panose="020B0604020202020204" pitchFamily="34" charset="0"/>
              <a:buChar char="•"/>
            </a:pPr>
            <a:endParaRPr lang="en-US" dirty="0">
              <a:cs typeface="Calibri"/>
            </a:endParaRPr>
          </a:p>
          <a:p>
            <a:pPr marL="171450" indent="-171450">
              <a:buFont typeface="Arial" panose="020B0604020202020204" pitchFamily="34" charset="0"/>
              <a:buChar char="•"/>
            </a:pPr>
            <a:r>
              <a:rPr lang="en-US" dirty="0">
                <a:cs typeface="Calibri"/>
              </a:rPr>
              <a:t>Chairs only</a:t>
            </a:r>
          </a:p>
          <a:p>
            <a:pPr marL="171450" indent="-171450">
              <a:buFont typeface="Arial" panose="020B0604020202020204" pitchFamily="34" charset="0"/>
              <a:buChar char="•"/>
            </a:pPr>
            <a:endParaRPr lang="en-US" dirty="0">
              <a:cs typeface="Calibri"/>
            </a:endParaRPr>
          </a:p>
          <a:p>
            <a:pPr marL="171450" indent="-171450">
              <a:buFont typeface="Arial" panose="020B0604020202020204" pitchFamily="34" charset="0"/>
              <a:buChar char="•"/>
            </a:pPr>
            <a:r>
              <a:rPr lang="en-CA" dirty="0"/>
              <a:t>Someone from the host Nation can be offered to start the check-in first. If no one is interested then someone else in the group, or the Instructor, will be offered to start it next.</a:t>
            </a:r>
            <a:endParaRPr lang="en-US" dirty="0"/>
          </a:p>
          <a:p>
            <a:pPr marL="171450" indent="-171450">
              <a:buFont typeface="Arial" panose="020B0604020202020204" pitchFamily="34" charset="0"/>
              <a:buChar char="•"/>
            </a:pPr>
            <a:endParaRPr lang="en-US" dirty="0">
              <a:cs typeface="Calibri"/>
            </a:endParaRPr>
          </a:p>
        </p:txBody>
      </p:sp>
      <p:sp>
        <p:nvSpPr>
          <p:cNvPr id="4" name="Slide Number Placeholder 3"/>
          <p:cNvSpPr>
            <a:spLocks noGrp="1"/>
          </p:cNvSpPr>
          <p:nvPr>
            <p:ph type="sldNum" sz="quarter" idx="10"/>
          </p:nvPr>
        </p:nvSpPr>
        <p:spPr/>
        <p:txBody>
          <a:bodyPr/>
          <a:lstStyle/>
          <a:p>
            <a:fld id="{A0AB6CCD-7FC5-40B8-8701-920D5B02B316}" type="slidenum">
              <a:rPr lang="en-CA" smtClean="0"/>
              <a:pPr/>
              <a:t>42</a:t>
            </a:fld>
            <a:endParaRPr lang="en-CA" dirty="0"/>
          </a:p>
        </p:txBody>
      </p:sp>
    </p:spTree>
    <p:extLst>
      <p:ext uri="{BB962C8B-B14F-4D97-AF65-F5344CB8AC3E}">
        <p14:creationId xmlns:p14="http://schemas.microsoft.com/office/powerpoint/2010/main" val="3937384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Post test:</a:t>
            </a:r>
            <a:r>
              <a:rPr lang="en-CA" baseline="0" dirty="0"/>
              <a:t> provide the students with feedback about the day, review the day.</a:t>
            </a:r>
          </a:p>
          <a:p>
            <a:endParaRPr lang="en-CA" baseline="0" dirty="0"/>
          </a:p>
          <a:p>
            <a:r>
              <a:rPr lang="en-CA" baseline="0" dirty="0"/>
              <a:t>End of the day Q/A</a:t>
            </a:r>
          </a:p>
          <a:p>
            <a:endParaRPr lang="en-CA" baseline="0" dirty="0"/>
          </a:p>
          <a:p>
            <a:r>
              <a:rPr lang="en-CA" baseline="0" dirty="0"/>
              <a:t>Were the day’s goals met (reference slide 2)?</a:t>
            </a:r>
          </a:p>
          <a:p>
            <a:endParaRPr lang="en-CA" baseline="0" dirty="0"/>
          </a:p>
          <a:p>
            <a:r>
              <a:rPr lang="en-CA" baseline="0" dirty="0"/>
              <a:t>Transition: what’s coming up tomorrow? </a:t>
            </a:r>
            <a:endParaRPr lang="en-CA" dirty="0"/>
          </a:p>
        </p:txBody>
      </p:sp>
    </p:spTree>
    <p:extLst>
      <p:ext uri="{BB962C8B-B14F-4D97-AF65-F5344CB8AC3E}">
        <p14:creationId xmlns:p14="http://schemas.microsoft.com/office/powerpoint/2010/main" val="3802207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Lesson Objectives">
    <p:spTree>
      <p:nvGrpSpPr>
        <p:cNvPr id="1" name=""/>
        <p:cNvGrpSpPr/>
        <p:nvPr/>
      </p:nvGrpSpPr>
      <p:grpSpPr>
        <a:xfrm>
          <a:off x="0" y="0"/>
          <a:ext cx="0" cy="0"/>
          <a:chOff x="0" y="0"/>
          <a:chExt cx="0" cy="0"/>
        </a:xfrm>
      </p:grpSpPr>
      <p:pic>
        <p:nvPicPr>
          <p:cNvPr id="24" name="image6.jpeg" descr="image6.jpeg"/>
          <p:cNvPicPr>
            <a:picLocks noChangeAspect="1"/>
          </p:cNvPicPr>
          <p:nvPr/>
        </p:nvPicPr>
        <p:blipFill>
          <a:blip r:embed="rId2"/>
          <a:srcRect l="10758" r="6273"/>
          <a:stretch>
            <a:fillRect/>
          </a:stretch>
        </p:blipFill>
        <p:spPr>
          <a:xfrm>
            <a:off x="14194426" y="4350191"/>
            <a:ext cx="7902880" cy="6895019"/>
          </a:xfrm>
          <a:prstGeom prst="rect">
            <a:avLst/>
          </a:prstGeom>
          <a:ln w="12700">
            <a:miter lim="400000"/>
          </a:ln>
        </p:spPr>
      </p:pic>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sz="half" idx="1"/>
          </p:nvPr>
        </p:nvSpPr>
        <p:spPr>
          <a:xfrm>
            <a:off x="1689100" y="3149600"/>
            <a:ext cx="10223500" cy="9296400"/>
          </a:xfrm>
          <a:prstGeom prst="rect">
            <a:avLst/>
          </a:prstGeom>
        </p:spPr>
        <p:txBody>
          <a:bodyPr/>
          <a:lstStyle>
            <a:lvl1pPr marL="889000" indent="-889000">
              <a:buSzPct val="100000"/>
              <a:buAutoNum type="arabicPeriod"/>
            </a:lvl1pPr>
            <a:lvl2pPr>
              <a:spcBef>
                <a:spcPts val="1500"/>
              </a:spcBef>
            </a:lvl2pPr>
            <a:lvl3pPr>
              <a:spcBef>
                <a:spcPts val="1500"/>
              </a:spcBef>
            </a:lvl3pPr>
            <a:lvl4pPr>
              <a:spcBef>
                <a:spcPts val="1500"/>
              </a:spcBef>
            </a:lvl4pPr>
            <a:lvl5pPr>
              <a:spcBef>
                <a:spcPts val="1500"/>
              </a:spcBef>
            </a:lvl5pPr>
          </a:lstStyle>
          <a:p>
            <a:r>
              <a:t>Body Level One</a:t>
            </a:r>
          </a:p>
          <a:p>
            <a:pPr lvl="1"/>
            <a:r>
              <a:t>Body Level Two</a:t>
            </a:r>
          </a:p>
          <a:p>
            <a:pPr lvl="2"/>
            <a:r>
              <a:t>Body Level Three</a:t>
            </a:r>
          </a:p>
          <a:p>
            <a:pPr lvl="3"/>
            <a:r>
              <a:t>Body Level Four</a:t>
            </a:r>
          </a:p>
          <a:p>
            <a:pPr lvl="4"/>
            <a:r>
              <a:t>Body Level Five</a:t>
            </a:r>
          </a:p>
        </p:txBody>
      </p:sp>
      <p:pic>
        <p:nvPicPr>
          <p:cNvPr id="27" name="Picture 4" descr="Picture 4"/>
          <p:cNvPicPr>
            <a:picLocks noChangeAspect="1"/>
          </p:cNvPicPr>
          <p:nvPr/>
        </p:nvPicPr>
        <p:blipFill>
          <a:blip r:embed="rId3">
            <a:alphaModFix amt="50000"/>
          </a:blip>
          <a:stretch>
            <a:fillRect/>
          </a:stretch>
        </p:blipFill>
        <p:spPr>
          <a:xfrm>
            <a:off x="633326" y="12019391"/>
            <a:ext cx="3564140" cy="1117929"/>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87" name="–Johnny Appleseed"/>
          <p:cNvSpPr txBox="1">
            <a:spLocks noGrp="1"/>
          </p:cNvSpPr>
          <p:nvPr>
            <p:ph type="body" sz="quarter" idx="13"/>
          </p:nvPr>
        </p:nvSpPr>
        <p:spPr>
          <a:xfrm>
            <a:off x="2387600" y="8953500"/>
            <a:ext cx="19621500" cy="595035"/>
          </a:xfrm>
          <a:prstGeom prst="rect">
            <a:avLst/>
          </a:prstGeom>
        </p:spPr>
        <p:txBody>
          <a:bodyPr anchor="t">
            <a:spAutoFit/>
          </a:bodyPr>
          <a:lstStyle>
            <a:lvl1pPr marL="0" indent="0" algn="ctr">
              <a:lnSpc>
                <a:spcPct val="100000"/>
              </a:lnSpc>
              <a:spcBef>
                <a:spcPts val="0"/>
              </a:spcBef>
              <a:buSzTx/>
              <a:buNone/>
              <a:defRPr sz="3200" i="1">
                <a:latin typeface="Calibri" panose="020F0502020204030204" pitchFamily="34" charset="0"/>
                <a:cs typeface="Calibri" panose="020F0502020204030204" pitchFamily="34" charset="0"/>
              </a:defRPr>
            </a:lvl1pPr>
          </a:lstStyle>
          <a:p>
            <a:r>
              <a:t>–Johnny Appleseed</a:t>
            </a:r>
          </a:p>
        </p:txBody>
      </p:sp>
      <p:sp>
        <p:nvSpPr>
          <p:cNvPr id="188" name="Body Level One…"/>
          <p:cNvSpPr txBox="1">
            <a:spLocks noGrp="1"/>
          </p:cNvSpPr>
          <p:nvPr>
            <p:ph type="body" sz="half" idx="1"/>
          </p:nvPr>
        </p:nvSpPr>
        <p:spPr>
          <a:xfrm>
            <a:off x="3296444" y="4530567"/>
            <a:ext cx="17803813" cy="3943666"/>
          </a:xfrm>
          <a:prstGeom prst="rect">
            <a:avLst/>
          </a:prstGeom>
        </p:spPr>
        <p:txBody>
          <a:bodyPr/>
          <a:lstStyle>
            <a:lvl1pPr marL="0" indent="0" algn="ctr">
              <a:lnSpc>
                <a:spcPct val="100000"/>
              </a:lnSpc>
              <a:spcBef>
                <a:spcPts val="0"/>
              </a:spcBef>
              <a:buSzTx/>
              <a:buNone/>
              <a:defRPr>
                <a:latin typeface="Calibri" panose="020F0502020204030204" pitchFamily="34" charset="0"/>
                <a:ea typeface="Helvetica Neue Medium"/>
                <a:cs typeface="Calibri" panose="020F0502020204030204" pitchFamily="34" charset="0"/>
                <a:sym typeface="Helvetica Neue Medium"/>
              </a:defRPr>
            </a:lvl1pPr>
            <a:lvl2pPr marL="0" indent="0" algn="ctr">
              <a:lnSpc>
                <a:spcPct val="100000"/>
              </a:lnSpc>
              <a:spcBef>
                <a:spcPts val="0"/>
              </a:spcBef>
              <a:buSzTx/>
              <a:buNone/>
              <a:defRPr>
                <a:latin typeface="Calibri" panose="020F0502020204030204" pitchFamily="34" charset="0"/>
                <a:ea typeface="Helvetica Neue Medium"/>
                <a:cs typeface="Calibri" panose="020F0502020204030204" pitchFamily="34" charset="0"/>
                <a:sym typeface="Helvetica Neue Medium"/>
              </a:defRPr>
            </a:lvl2pPr>
            <a:lvl3pPr marL="0" indent="0" algn="ctr">
              <a:lnSpc>
                <a:spcPct val="100000"/>
              </a:lnSpc>
              <a:spcBef>
                <a:spcPts val="0"/>
              </a:spcBef>
              <a:buSzTx/>
              <a:buNone/>
              <a:defRPr>
                <a:latin typeface="Calibri" panose="020F0502020204030204" pitchFamily="34" charset="0"/>
                <a:ea typeface="Helvetica Neue Medium"/>
                <a:cs typeface="Calibri" panose="020F0502020204030204" pitchFamily="34" charset="0"/>
                <a:sym typeface="Helvetica Neue Medium"/>
              </a:defRPr>
            </a:lvl3pPr>
            <a:lvl4pPr marL="0" indent="0" algn="ctr">
              <a:lnSpc>
                <a:spcPct val="100000"/>
              </a:lnSpc>
              <a:spcBef>
                <a:spcPts val="0"/>
              </a:spcBef>
              <a:buSzTx/>
              <a:buNone/>
              <a:defRPr>
                <a:latin typeface="Calibri" panose="020F0502020204030204" pitchFamily="34" charset="0"/>
                <a:ea typeface="Helvetica Neue Medium"/>
                <a:cs typeface="Calibri" panose="020F0502020204030204" pitchFamily="34" charset="0"/>
                <a:sym typeface="Helvetica Neue Medium"/>
              </a:defRPr>
            </a:lvl4pPr>
            <a:lvl5pPr marL="0" indent="0" algn="ctr">
              <a:lnSpc>
                <a:spcPct val="100000"/>
              </a:lnSpc>
              <a:spcBef>
                <a:spcPts val="0"/>
              </a:spcBef>
              <a:buSzTx/>
              <a:buNone/>
              <a:defRPr>
                <a:latin typeface="Calibri" panose="020F0502020204030204" pitchFamily="34" charset="0"/>
                <a:ea typeface="Helvetica Neue Medium"/>
                <a:cs typeface="Calibri" panose="020F0502020204030204" pitchFamily="34" charset="0"/>
                <a:sym typeface="Helvetica Neue Medium"/>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89" name="Slide Number"/>
          <p:cNvSpPr txBox="1">
            <a:spLocks noGrp="1"/>
          </p:cNvSpPr>
          <p:nvPr>
            <p:ph type="sldNum" sz="quarter" idx="2"/>
          </p:nvPr>
        </p:nvSpPr>
        <p:spPr>
          <a:prstGeom prst="rect">
            <a:avLst/>
          </a:prstGeom>
        </p:spPr>
        <p:txBody>
          <a:bodyPr/>
          <a:lstStyle>
            <a:lvl1pPr>
              <a:defRPr>
                <a:latin typeface="Calibri" panose="020F0502020204030204" pitchFamily="34" charset="0"/>
                <a:cs typeface="Calibri" panose="020F0502020204030204" pitchFamily="34" charset="0"/>
              </a:defRPr>
            </a:lvl1pPr>
          </a:lstStyle>
          <a:p>
            <a:fld id="{86CB4B4D-7CA3-9044-876B-883B54F8677D}" type="slidenum">
              <a:rPr lang="en-CA" smtClean="0"/>
              <a:pPr/>
              <a:t>‹#›</a:t>
            </a:fld>
            <a:endParaRPr lang="en-CA"/>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203"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20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2320CCB-94F3-4D69-9A2F-D39BB8D7425E}" type="datetimeFigureOut">
              <a:rPr lang="en-CA" smtClean="0"/>
              <a:pPr/>
              <a:t>2020-09-25</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a:xfrm>
            <a:off x="11941192" y="13081000"/>
            <a:ext cx="488916" cy="471924"/>
          </a:xfrm>
        </p:spPr>
        <p:txBody>
          <a:bodyPr/>
          <a:lstStyle/>
          <a:p>
            <a:fld id="{73FE2E21-F601-4728-90C3-A5D84BF854DE}" type="slidenum">
              <a:rPr lang="en-CA" smtClean="0"/>
              <a:pPr/>
              <a:t>‹#›</a:t>
            </a:fld>
            <a:endParaRPr lang="en-CA" dirty="0"/>
          </a:p>
        </p:txBody>
      </p:sp>
    </p:spTree>
    <p:extLst>
      <p:ext uri="{BB962C8B-B14F-4D97-AF65-F5344CB8AC3E}">
        <p14:creationId xmlns:p14="http://schemas.microsoft.com/office/powerpoint/2010/main" val="420450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Activity">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4" name="Subtitle text"/>
          <p:cNvSpPr txBox="1">
            <a:spLocks noGrp="1"/>
          </p:cNvSpPr>
          <p:nvPr>
            <p:ph type="body" sz="quarter" idx="13"/>
          </p:nvPr>
        </p:nvSpPr>
        <p:spPr>
          <a:xfrm>
            <a:off x="1244193" y="8225482"/>
            <a:ext cx="7144663" cy="3561656"/>
          </a:xfrm>
          <a:prstGeom prst="rect">
            <a:avLst/>
          </a:prstGeom>
        </p:spPr>
        <p:txBody>
          <a:bodyPr anchor="t"/>
          <a:lstStyle>
            <a:lvl1pPr marL="0" indent="0">
              <a:lnSpc>
                <a:spcPct val="100000"/>
              </a:lnSpc>
              <a:spcBef>
                <a:spcPts val="0"/>
              </a:spcBef>
              <a:buSzTx/>
              <a:buNone/>
              <a:defRPr sz="5400">
                <a:solidFill>
                  <a:srgbClr val="5E5E5E"/>
                </a:solidFill>
              </a:defRPr>
            </a:lvl1pPr>
          </a:lstStyle>
          <a:p>
            <a:r>
              <a:t>Subtitle text</a:t>
            </a:r>
          </a:p>
        </p:txBody>
      </p:sp>
      <p:sp>
        <p:nvSpPr>
          <p:cNvPr id="75" name="Title Text"/>
          <p:cNvSpPr txBox="1">
            <a:spLocks noGrp="1"/>
          </p:cNvSpPr>
          <p:nvPr>
            <p:ph type="title"/>
          </p:nvPr>
        </p:nvSpPr>
        <p:spPr>
          <a:xfrm>
            <a:off x="1219200" y="952500"/>
            <a:ext cx="10223500" cy="7084970"/>
          </a:xfrm>
          <a:prstGeom prst="rect">
            <a:avLst/>
          </a:prstGeom>
        </p:spPr>
        <p:txBody>
          <a:bodyPr anchor="b"/>
          <a:lstStyle>
            <a:lvl1pPr algn="l">
              <a:defRPr sz="7000"/>
            </a:lvl1pPr>
          </a:lstStyle>
          <a:p>
            <a:r>
              <a:t>Title Text</a:t>
            </a:r>
          </a:p>
        </p:txBody>
      </p:sp>
      <p:sp>
        <p:nvSpPr>
          <p:cNvPr id="76" name="Body Level One…"/>
          <p:cNvSpPr txBox="1">
            <a:spLocks noGrp="1"/>
          </p:cNvSpPr>
          <p:nvPr>
            <p:ph type="body" sz="half" idx="1"/>
          </p:nvPr>
        </p:nvSpPr>
        <p:spPr>
          <a:xfrm>
            <a:off x="11849587" y="1444727"/>
            <a:ext cx="11313339" cy="10826546"/>
          </a:xfrm>
          <a:prstGeom prst="rect">
            <a:avLst/>
          </a:prstGeom>
        </p:spPr>
        <p:txBody>
          <a:bodyPr/>
          <a:lstStyle>
            <a:lvl1pPr marL="889000" indent="-889000">
              <a:buSzPct val="100000"/>
              <a:buAutoNum type="arabicPeriod"/>
            </a:lvl1pPr>
            <a:lvl2pPr>
              <a:spcBef>
                <a:spcPts val="1500"/>
              </a:spcBef>
            </a:lvl2pPr>
            <a:lvl3pPr>
              <a:spcBef>
                <a:spcPts val="1500"/>
              </a:spcBef>
            </a:lvl3pPr>
            <a:lvl4pPr>
              <a:spcBef>
                <a:spcPts val="1500"/>
              </a:spcBef>
            </a:lvl4pPr>
            <a:lvl5pPr>
              <a:spcBef>
                <a:spcPts val="1500"/>
              </a:spcBef>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Lesson Breakdown">
    <p:spTree>
      <p:nvGrpSpPr>
        <p:cNvPr id="1" name=""/>
        <p:cNvGrpSpPr/>
        <p:nvPr/>
      </p:nvGrpSpPr>
      <p:grpSpPr>
        <a:xfrm>
          <a:off x="0" y="0"/>
          <a:ext cx="0" cy="0"/>
          <a:chOff x="0" y="0"/>
          <a:chExt cx="0" cy="0"/>
        </a:xfrm>
      </p:grpSpPr>
      <p:sp>
        <p:nvSpPr>
          <p:cNvPr id="35" name="Title Text"/>
          <p:cNvSpPr txBox="1">
            <a:spLocks noGrp="1"/>
          </p:cNvSpPr>
          <p:nvPr>
            <p:ph type="title"/>
          </p:nvPr>
        </p:nvSpPr>
        <p:spPr>
          <a:prstGeom prst="rect">
            <a:avLst/>
          </a:prstGeom>
        </p:spPr>
        <p:txBody>
          <a:bodyPr/>
          <a:lstStyle/>
          <a:p>
            <a:r>
              <a:t>Title Text</a:t>
            </a:r>
          </a:p>
        </p:txBody>
      </p:sp>
      <p:sp>
        <p:nvSpPr>
          <p:cNvPr id="36" name="Object"/>
          <p:cNvSpPr txBox="1">
            <a:spLocks noGrp="1"/>
          </p:cNvSpPr>
          <p:nvPr>
            <p:ph idx="3"/>
          </p:nvPr>
        </p:nvSpPr>
        <p:spPr>
          <a:xfrm>
            <a:off x="1402159" y="3432522"/>
            <a:ext cx="21579682" cy="8901808"/>
          </a:xfrm>
          <a:prstGeom prst="rect">
            <a:avLst/>
          </a:prstGeom>
        </p:spPr>
        <p:txBody>
          <a:bodyPr/>
          <a:lstStyle/>
          <a:p>
            <a:pPr marL="0" indent="0" algn="ctr">
              <a:lnSpc>
                <a:spcPct val="100000"/>
              </a:lnSpc>
              <a:spcBef>
                <a:spcPts val="0"/>
              </a:spcBef>
              <a:buSzTx/>
              <a:buNone/>
              <a:defRPr sz="5600" b="1">
                <a:latin typeface="Gill Sans"/>
                <a:ea typeface="Gill Sans"/>
                <a:cs typeface="Gill Sans"/>
                <a:sym typeface="Gill Sans"/>
              </a:defRPr>
            </a:pPr>
            <a:endParaRP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haracter Story">
    <p:spTree>
      <p:nvGrpSpPr>
        <p:cNvPr id="1" name=""/>
        <p:cNvGrpSpPr/>
        <p:nvPr/>
      </p:nvGrpSpPr>
      <p:grpSpPr>
        <a:xfrm>
          <a:off x="0" y="0"/>
          <a:ext cx="0" cy="0"/>
          <a:chOff x="0" y="0"/>
          <a:chExt cx="0" cy="0"/>
        </a:xfrm>
      </p:grpSpPr>
      <p:sp>
        <p:nvSpPr>
          <p:cNvPr id="44" name="Placeholder - Square.png"/>
          <p:cNvSpPr>
            <a:spLocks noGrp="1"/>
          </p:cNvSpPr>
          <p:nvPr>
            <p:ph type="pic" sz="half" idx="13"/>
          </p:nvPr>
        </p:nvSpPr>
        <p:spPr>
          <a:xfrm>
            <a:off x="13295312" y="2146300"/>
            <a:ext cx="9655102" cy="9423377"/>
          </a:xfrm>
          <a:prstGeom prst="rect">
            <a:avLst/>
          </a:prstGeom>
        </p:spPr>
        <p:txBody>
          <a:bodyPr lIns="91439" tIns="45719" rIns="91439" bIns="45719" anchor="t">
            <a:noAutofit/>
          </a:bodyPr>
          <a:lstStyle/>
          <a:p>
            <a:endParaRPr/>
          </a:p>
        </p:txBody>
      </p:sp>
      <p:sp>
        <p:nvSpPr>
          <p:cNvPr id="45" name="Body Level One…"/>
          <p:cNvSpPr txBox="1">
            <a:spLocks noGrp="1"/>
          </p:cNvSpPr>
          <p:nvPr>
            <p:ph type="body" sz="half" idx="1"/>
          </p:nvPr>
        </p:nvSpPr>
        <p:spPr>
          <a:xfrm>
            <a:off x="1435100" y="4908899"/>
            <a:ext cx="10668000" cy="7517112"/>
          </a:xfrm>
          <a:prstGeom prst="rect">
            <a:avLst/>
          </a:prstGeom>
        </p:spPr>
        <p:txBody>
          <a:bodyPr anchor="t"/>
          <a:lstStyle>
            <a:lvl1pPr marL="0" indent="0">
              <a:buSzTx/>
              <a:buNone/>
            </a:lvl1pPr>
            <a:lvl2pPr marL="0" indent="0">
              <a:spcBef>
                <a:spcPts val="1500"/>
              </a:spcBef>
              <a:buSzTx/>
              <a:buNone/>
            </a:lvl2pPr>
            <a:lvl3pPr marL="0" indent="0">
              <a:spcBef>
                <a:spcPts val="1500"/>
              </a:spcBef>
              <a:buSzTx/>
              <a:buNone/>
            </a:lvl3pPr>
            <a:lvl4pPr marL="0" indent="0">
              <a:spcBef>
                <a:spcPts val="1500"/>
              </a:spcBef>
              <a:buSzTx/>
              <a:buNone/>
            </a:lvl4pPr>
            <a:lvl5pPr marL="0" indent="0">
              <a:spcBef>
                <a:spcPts val="1500"/>
              </a:spcBef>
              <a:buSzTx/>
              <a:buNone/>
            </a:lvl5pPr>
          </a:lstStyle>
          <a:p>
            <a:r>
              <a:t>Body Level One</a:t>
            </a:r>
          </a:p>
          <a:p>
            <a:pPr lvl="1"/>
            <a:r>
              <a:t>Body Level Two</a:t>
            </a:r>
          </a:p>
          <a:p>
            <a:pPr lvl="2"/>
            <a:r>
              <a:t>Body Level Three</a:t>
            </a:r>
          </a:p>
          <a:p>
            <a:pPr lvl="3"/>
            <a:r>
              <a:t>Body Level Four</a:t>
            </a:r>
          </a:p>
          <a:p>
            <a:pPr lvl="4"/>
            <a:r>
              <a:t>Body Level Five</a:t>
            </a:r>
          </a:p>
        </p:txBody>
      </p:sp>
      <p:sp>
        <p:nvSpPr>
          <p:cNvPr id="46" name="Title Text"/>
          <p:cNvSpPr txBox="1">
            <a:spLocks noGrp="1"/>
          </p:cNvSpPr>
          <p:nvPr>
            <p:ph type="title"/>
          </p:nvPr>
        </p:nvSpPr>
        <p:spPr>
          <a:xfrm>
            <a:off x="1435100" y="1143000"/>
            <a:ext cx="10668000" cy="3077010"/>
          </a:xfrm>
          <a:prstGeom prst="rect">
            <a:avLst/>
          </a:prstGeom>
        </p:spPr>
        <p:txBody>
          <a:bodyPr anchor="b"/>
          <a:lstStyle>
            <a:lvl1pPr algn="l">
              <a:defRPr sz="7000"/>
            </a:lvl1pPr>
          </a:lstStyle>
          <a:p>
            <a:r>
              <a:t>Title Text</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Image Right">
    <p:spTree>
      <p:nvGrpSpPr>
        <p:cNvPr id="1" name=""/>
        <p:cNvGrpSpPr/>
        <p:nvPr/>
      </p:nvGrpSpPr>
      <p:grpSpPr>
        <a:xfrm>
          <a:off x="0" y="0"/>
          <a:ext cx="0" cy="0"/>
          <a:chOff x="0" y="0"/>
          <a:chExt cx="0" cy="0"/>
        </a:xfrm>
      </p:grpSpPr>
      <p:sp>
        <p:nvSpPr>
          <p:cNvPr id="113" name="Placeholder - Square.png"/>
          <p:cNvSpPr>
            <a:spLocks noGrp="1"/>
          </p:cNvSpPr>
          <p:nvPr>
            <p:ph type="pic" sz="half" idx="13"/>
          </p:nvPr>
        </p:nvSpPr>
        <p:spPr>
          <a:xfrm>
            <a:off x="13746658" y="3669307"/>
            <a:ext cx="8884749" cy="8256986"/>
          </a:xfrm>
          <a:prstGeom prst="rect">
            <a:avLst/>
          </a:prstGeom>
        </p:spPr>
        <p:txBody>
          <a:bodyPr lIns="91439" tIns="45719" rIns="91439" bIns="45719" anchor="t">
            <a:noAutofit/>
          </a:bodyPr>
          <a:lstStyle/>
          <a:p>
            <a:endParaRPr/>
          </a:p>
        </p:txBody>
      </p:sp>
      <p:sp>
        <p:nvSpPr>
          <p:cNvPr id="114" name="Title Text"/>
          <p:cNvSpPr txBox="1">
            <a:spLocks noGrp="1"/>
          </p:cNvSpPr>
          <p:nvPr>
            <p:ph type="title"/>
          </p:nvPr>
        </p:nvSpPr>
        <p:spPr>
          <a:prstGeom prst="rect">
            <a:avLst/>
          </a:prstGeom>
        </p:spPr>
        <p:txBody>
          <a:bodyPr/>
          <a:lstStyle/>
          <a:p>
            <a:r>
              <a:t>Title Text</a:t>
            </a:r>
          </a:p>
        </p:txBody>
      </p:sp>
      <p:sp>
        <p:nvSpPr>
          <p:cNvPr id="115" name="Body Level One…"/>
          <p:cNvSpPr txBox="1">
            <a:spLocks noGrp="1"/>
          </p:cNvSpPr>
          <p:nvPr>
            <p:ph type="body" sz="half" idx="1"/>
          </p:nvPr>
        </p:nvSpPr>
        <p:spPr>
          <a:xfrm>
            <a:off x="1689100" y="3479800"/>
            <a:ext cx="10738743" cy="8636000"/>
          </a:xfrm>
          <a:prstGeom prst="rect">
            <a:avLst/>
          </a:prstGeom>
        </p:spPr>
        <p:txBody>
          <a:bodyPr/>
          <a:lstStyle>
            <a:lvl2pPr>
              <a:spcBef>
                <a:spcPts val="1500"/>
              </a:spcBef>
            </a:lvl2pPr>
            <a:lvl3pPr>
              <a:spcBef>
                <a:spcPts val="1500"/>
              </a:spcBef>
            </a:lvl3pPr>
            <a:lvl4pPr>
              <a:spcBef>
                <a:spcPts val="1500"/>
              </a:spcBef>
            </a:lvl4pPr>
            <a:lvl5pPr>
              <a:spcBef>
                <a:spcPts val="1500"/>
              </a:spcBef>
            </a:lvl5p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3" name="Title Text"/>
          <p:cNvSpPr txBox="1">
            <a:spLocks noGrp="1"/>
          </p:cNvSpPr>
          <p:nvPr>
            <p:ph type="title"/>
          </p:nvPr>
        </p:nvSpPr>
        <p:spPr>
          <a:prstGeom prst="rect">
            <a:avLst/>
          </a:prstGeom>
        </p:spPr>
        <p:txBody>
          <a:bodyPr/>
          <a:lstStyle/>
          <a:p>
            <a:r>
              <a:t>Title Text</a:t>
            </a:r>
          </a:p>
        </p:txBody>
      </p:sp>
      <p:sp>
        <p:nvSpPr>
          <p:cNvPr id="134" name="Body Level One…"/>
          <p:cNvSpPr txBox="1">
            <a:spLocks noGrp="1"/>
          </p:cNvSpPr>
          <p:nvPr>
            <p:ph type="body" idx="1"/>
          </p:nvPr>
        </p:nvSpPr>
        <p:spPr>
          <a:prstGeom prst="rect">
            <a:avLst/>
          </a:prstGeom>
        </p:spPr>
        <p:txBody>
          <a:bodyPr/>
          <a:lstStyle>
            <a:lvl2pPr>
              <a:spcBef>
                <a:spcPts val="1500"/>
              </a:spcBef>
            </a:lvl2pPr>
            <a:lvl3pPr>
              <a:spcBef>
                <a:spcPts val="1500"/>
              </a:spcBef>
            </a:lvl3pPr>
            <a:lvl4pPr>
              <a:spcBef>
                <a:spcPts val="1500"/>
              </a:spcBef>
            </a:lvl4pPr>
            <a:lvl5pPr>
              <a:spcBef>
                <a:spcPts val="1500"/>
              </a:spcBef>
            </a:lvl5pPr>
          </a:lstStyle>
          <a:p>
            <a:r>
              <a:t>Body Level One</a:t>
            </a:r>
          </a:p>
          <a:p>
            <a:pPr lvl="1"/>
            <a:r>
              <a:t>Body Level Two</a:t>
            </a:r>
          </a:p>
          <a:p>
            <a:pPr lvl="2"/>
            <a:r>
              <a:t>Body Level Three</a:t>
            </a:r>
          </a:p>
          <a:p>
            <a:pPr lvl="3"/>
            <a:r>
              <a:t>Body Level Four</a:t>
            </a:r>
          </a:p>
          <a:p>
            <a:pPr lvl="4"/>
            <a:r>
              <a:t>Body Level Five</a:t>
            </a: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42" name="Body Level One…"/>
          <p:cNvSpPr txBox="1">
            <a:spLocks noGrp="1"/>
          </p:cNvSpPr>
          <p:nvPr>
            <p:ph type="body" idx="1"/>
          </p:nvPr>
        </p:nvSpPr>
        <p:spPr>
          <a:xfrm>
            <a:off x="1689100" y="1778000"/>
            <a:ext cx="21005800" cy="10160000"/>
          </a:xfrm>
          <a:prstGeom prst="rect">
            <a:avLst/>
          </a:prstGeom>
        </p:spPr>
        <p:txBody>
          <a:bodyPr/>
          <a:lstStyle>
            <a:lvl2pPr>
              <a:spcBef>
                <a:spcPts val="1500"/>
              </a:spcBef>
            </a:lvl2pPr>
            <a:lvl3pPr>
              <a:spcBef>
                <a:spcPts val="1500"/>
              </a:spcBef>
            </a:lvl3pPr>
            <a:lvl4pPr>
              <a:spcBef>
                <a:spcPts val="1500"/>
              </a:spcBef>
            </a:lvl4pPr>
            <a:lvl5pPr>
              <a:spcBef>
                <a:spcPts val="1500"/>
              </a:spcBef>
            </a:lvl5pPr>
          </a:lstStyle>
          <a:p>
            <a:r>
              <a:t>Body Level One</a:t>
            </a:r>
          </a:p>
          <a:p>
            <a:pPr lvl="1"/>
            <a:r>
              <a:t>Body Level Two</a:t>
            </a:r>
          </a:p>
          <a:p>
            <a:pPr lvl="2"/>
            <a:r>
              <a:t>Body Level Three</a:t>
            </a:r>
          </a:p>
          <a:p>
            <a:pPr lvl="3"/>
            <a:r>
              <a:t>Body Level Four</a:t>
            </a:r>
          </a:p>
          <a:p>
            <a:pPr lvl="4"/>
            <a:r>
              <a:t>Body Level Five</a:t>
            </a: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Video">
    <p:spTree>
      <p:nvGrpSpPr>
        <p:cNvPr id="1" name=""/>
        <p:cNvGrpSpPr/>
        <p:nvPr/>
      </p:nvGrpSpPr>
      <p:grpSpPr>
        <a:xfrm>
          <a:off x="0" y="0"/>
          <a:ext cx="0" cy="0"/>
          <a:chOff x="0" y="0"/>
          <a:chExt cx="0" cy="0"/>
        </a:xfrm>
      </p:grpSpPr>
      <p:sp>
        <p:nvSpPr>
          <p:cNvPr id="150" name="Title Text"/>
          <p:cNvSpPr txBox="1">
            <a:spLocks noGrp="1"/>
          </p:cNvSpPr>
          <p:nvPr>
            <p:ph type="title"/>
          </p:nvPr>
        </p:nvSpPr>
        <p:spPr>
          <a:prstGeom prst="rect">
            <a:avLst/>
          </a:prstGeom>
        </p:spPr>
        <p:txBody>
          <a:bodyPr/>
          <a:lstStyle/>
          <a:p>
            <a:r>
              <a:t>Title Text</a:t>
            </a:r>
          </a:p>
        </p:txBody>
      </p:sp>
      <p:sp>
        <p:nvSpPr>
          <p:cNvPr id="151" name="Image"/>
          <p:cNvSpPr>
            <a:spLocks noGrp="1"/>
          </p:cNvSpPr>
          <p:nvPr>
            <p:ph type="pic" sz="half" idx="13"/>
          </p:nvPr>
        </p:nvSpPr>
        <p:spPr>
          <a:xfrm>
            <a:off x="5107483" y="3673850"/>
            <a:ext cx="14169065" cy="7017697"/>
          </a:xfrm>
          <a:prstGeom prst="rect">
            <a:avLst/>
          </a:prstGeom>
        </p:spPr>
        <p:txBody>
          <a:bodyPr lIns="91439" tIns="45719" rIns="91439" bIns="45719" anchor="t">
            <a:noAutofit/>
          </a:bodyPr>
          <a:lstStyle/>
          <a:p>
            <a:endParaRPr/>
          </a:p>
        </p:txBody>
      </p:sp>
      <p:sp>
        <p:nvSpPr>
          <p:cNvPr id="152" name="Body Level One…"/>
          <p:cNvSpPr txBox="1">
            <a:spLocks noGrp="1"/>
          </p:cNvSpPr>
          <p:nvPr>
            <p:ph type="body" sz="quarter" idx="1"/>
          </p:nvPr>
        </p:nvSpPr>
        <p:spPr>
          <a:xfrm>
            <a:off x="1689100" y="11342644"/>
            <a:ext cx="21005800" cy="1195289"/>
          </a:xfrm>
          <a:prstGeom prst="rect">
            <a:avLst/>
          </a:prstGeom>
        </p:spPr>
        <p:txBody>
          <a:bodyPr/>
          <a:lstStyle>
            <a:lvl1pPr marL="0" indent="0" algn="ctr">
              <a:lnSpc>
                <a:spcPct val="100000"/>
              </a:lnSpc>
              <a:spcBef>
                <a:spcPts val="0"/>
              </a:spcBef>
              <a:buSzTx/>
              <a:buNone/>
              <a:defRPr sz="4000" b="0"/>
            </a:lvl1pPr>
            <a:lvl2pPr marL="0" indent="0" algn="ctr">
              <a:lnSpc>
                <a:spcPct val="100000"/>
              </a:lnSpc>
              <a:spcBef>
                <a:spcPts val="0"/>
              </a:spcBef>
              <a:buSzTx/>
              <a:buNone/>
              <a:defRPr sz="4000" b="0"/>
            </a:lvl2pPr>
            <a:lvl3pPr marL="0" indent="0" algn="ctr">
              <a:lnSpc>
                <a:spcPct val="100000"/>
              </a:lnSpc>
              <a:spcBef>
                <a:spcPts val="0"/>
              </a:spcBef>
              <a:buSzTx/>
              <a:buNone/>
              <a:defRPr sz="4000" b="0"/>
            </a:lvl3pPr>
            <a:lvl4pPr marL="0" indent="0" algn="ctr">
              <a:lnSpc>
                <a:spcPct val="100000"/>
              </a:lnSpc>
              <a:spcBef>
                <a:spcPts val="0"/>
              </a:spcBef>
              <a:buSzTx/>
              <a:buNone/>
              <a:defRPr sz="4000" b="0"/>
            </a:lvl4pPr>
            <a:lvl5pPr marL="0" indent="0" algn="ctr">
              <a:lnSpc>
                <a:spcPct val="100000"/>
              </a:lnSpc>
              <a:spcBef>
                <a:spcPts val="0"/>
              </a:spcBef>
              <a:buSzTx/>
              <a:buNone/>
              <a:defRPr sz="4000" b="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5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initions">
    <p:spTree>
      <p:nvGrpSpPr>
        <p:cNvPr id="1" name=""/>
        <p:cNvGrpSpPr/>
        <p:nvPr/>
      </p:nvGrpSpPr>
      <p:grpSpPr>
        <a:xfrm>
          <a:off x="0" y="0"/>
          <a:ext cx="0" cy="0"/>
          <a:chOff x="0" y="0"/>
          <a:chExt cx="0" cy="0"/>
        </a:xfrm>
      </p:grpSpPr>
      <p:sp>
        <p:nvSpPr>
          <p:cNvPr id="179" name="Body Level One…"/>
          <p:cNvSpPr txBox="1">
            <a:spLocks noGrp="1"/>
          </p:cNvSpPr>
          <p:nvPr>
            <p:ph type="body" idx="1"/>
          </p:nvPr>
        </p:nvSpPr>
        <p:spPr>
          <a:xfrm>
            <a:off x="1689100" y="1778000"/>
            <a:ext cx="21005800" cy="10160000"/>
          </a:xfrm>
          <a:prstGeom prst="rect">
            <a:avLst/>
          </a:prstGeom>
        </p:spPr>
        <p:txBody>
          <a:bodyPr/>
          <a:lstStyle>
            <a:lvl1pPr marL="0" indent="0">
              <a:lnSpc>
                <a:spcPct val="100000"/>
              </a:lnSpc>
              <a:spcBef>
                <a:spcPts val="1500"/>
              </a:spcBef>
              <a:buSzTx/>
              <a:buNone/>
            </a:lvl1pPr>
            <a:lvl2pPr>
              <a:lnSpc>
                <a:spcPct val="100000"/>
              </a:lnSpc>
              <a:spcBef>
                <a:spcPts val="1500"/>
              </a:spcBef>
            </a:lvl2pPr>
            <a:lvl3pPr>
              <a:lnSpc>
                <a:spcPct val="100000"/>
              </a:lnSpc>
              <a:spcBef>
                <a:spcPts val="1500"/>
              </a:spcBef>
            </a:lvl3pPr>
            <a:lvl4pPr>
              <a:lnSpc>
                <a:spcPct val="100000"/>
              </a:lnSpc>
              <a:spcBef>
                <a:spcPts val="1500"/>
              </a:spcBef>
            </a:lvl4pPr>
            <a:lvl5pPr>
              <a:lnSpc>
                <a:spcPct val="100000"/>
              </a:lnSpc>
              <a:spcBef>
                <a:spcPts val="1500"/>
              </a:spcBef>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736600"/>
            <a:ext cx="21005800" cy="2286000"/>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pic>
        <p:nvPicPr>
          <p:cNvPr id="3" name="Picture 4" descr="Picture 4"/>
          <p:cNvPicPr>
            <a:picLocks noChangeAspect="1"/>
          </p:cNvPicPr>
          <p:nvPr/>
        </p:nvPicPr>
        <p:blipFill>
          <a:blip r:embed="rId15">
            <a:alphaModFix amt="50000"/>
          </a:blip>
          <a:stretch>
            <a:fillRect/>
          </a:stretch>
        </p:blipFill>
        <p:spPr>
          <a:xfrm>
            <a:off x="633326" y="12019391"/>
            <a:ext cx="3564140" cy="1117929"/>
          </a:xfrm>
          <a:prstGeom prst="rect">
            <a:avLst/>
          </a:prstGeom>
          <a:ln w="12700">
            <a:miter lim="400000"/>
          </a:ln>
        </p:spPr>
      </p:pic>
      <p:sp>
        <p:nvSpPr>
          <p:cNvPr id="4" name="Body Level One…"/>
          <p:cNvSpPr txBox="1">
            <a:spLocks noGrp="1"/>
          </p:cNvSpPr>
          <p:nvPr>
            <p:ph type="body" idx="1"/>
          </p:nvPr>
        </p:nvSpPr>
        <p:spPr>
          <a:xfrm>
            <a:off x="1689100" y="3565133"/>
            <a:ext cx="21005800" cy="8465334"/>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953215" y="13081000"/>
            <a:ext cx="464871" cy="471924"/>
          </a:xfrm>
          <a:prstGeom prst="rect">
            <a:avLst/>
          </a:prstGeom>
          <a:ln w="12700">
            <a:miter lim="400000"/>
          </a:ln>
        </p:spPr>
        <p:txBody>
          <a:bodyPr wrap="none" lIns="50800" tIns="50800" rIns="50800" bIns="50800">
            <a:spAutoFit/>
          </a:bodyPr>
          <a:lstStyle>
            <a:lvl1pPr>
              <a:defRPr sz="2400" b="0">
                <a:latin typeface="Calibri" panose="020F0502020204030204" pitchFamily="34" charset="0"/>
                <a:ea typeface="Helvetica Neue Light"/>
                <a:cs typeface="Calibri" panose="020F0502020204030204" pitchFamily="34" charset="0"/>
                <a:sym typeface="Helvetica Neue Light"/>
              </a:defRPr>
            </a:lvl1pPr>
          </a:lstStyle>
          <a:p>
            <a:fld id="{86CB4B4D-7CA3-9044-876B-883B54F8677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8" r:id="rId4"/>
    <p:sldLayoutId id="2147483659" r:id="rId5"/>
    <p:sldLayoutId id="2147483661" r:id="rId6"/>
    <p:sldLayoutId id="2147483662" r:id="rId7"/>
    <p:sldLayoutId id="2147483663" r:id="rId8"/>
    <p:sldLayoutId id="2147483666" r:id="rId9"/>
    <p:sldLayoutId id="2147483667" r:id="rId10"/>
    <p:sldLayoutId id="2147483669" r:id="rId11"/>
    <p:sldLayoutId id="2147483670" r:id="rId12"/>
    <p:sldLayoutId id="2147483671" r:id="rId1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Calibri" panose="020F0502020204030204" pitchFamily="34" charset="0"/>
          <a:ea typeface="+mn-ea"/>
          <a:cs typeface="Calibri" panose="020F0502020204030204" pitchFamily="34" charset="0"/>
          <a:sym typeface="Helvetica Neue"/>
        </a:defRPr>
      </a:lvl1pPr>
      <a:lvl2pPr marL="0" marR="0" indent="0" algn="ctr" defTabSz="825500" rtl="0" latinLnBrk="0">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mn-lt"/>
          <a:ea typeface="+mn-ea"/>
          <a:cs typeface="+mn-cs"/>
          <a:sym typeface="Helvetica Neue"/>
        </a:defRPr>
      </a:lvl2pPr>
      <a:lvl3pPr marL="0" marR="0" indent="0" algn="ctr" defTabSz="825500" rtl="0" latinLnBrk="0">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mn-lt"/>
          <a:ea typeface="+mn-ea"/>
          <a:cs typeface="+mn-cs"/>
          <a:sym typeface="Helvetica Neue"/>
        </a:defRPr>
      </a:lvl3pPr>
      <a:lvl4pPr marL="0" marR="0" indent="0" algn="ctr" defTabSz="825500" rtl="0" latinLnBrk="0">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mn-lt"/>
          <a:ea typeface="+mn-ea"/>
          <a:cs typeface="+mn-cs"/>
          <a:sym typeface="Helvetica Neue"/>
        </a:defRPr>
      </a:lvl4pPr>
      <a:lvl5pPr marL="0" marR="0" indent="0" algn="ctr" defTabSz="825500" rtl="0" latinLnBrk="0">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mn-lt"/>
          <a:ea typeface="+mn-ea"/>
          <a:cs typeface="+mn-cs"/>
          <a:sym typeface="Helvetica Neue"/>
        </a:defRPr>
      </a:lvl5pPr>
      <a:lvl6pPr marL="0" marR="0" indent="0" algn="ctr" defTabSz="825500" rtl="0" latinLnBrk="0">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mn-lt"/>
          <a:ea typeface="+mn-ea"/>
          <a:cs typeface="+mn-cs"/>
          <a:sym typeface="Helvetica Neue"/>
        </a:defRPr>
      </a:lvl6pPr>
      <a:lvl7pPr marL="0" marR="0" indent="0" algn="ctr" defTabSz="825500" rtl="0" latinLnBrk="0">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mn-lt"/>
          <a:ea typeface="+mn-ea"/>
          <a:cs typeface="+mn-cs"/>
          <a:sym typeface="Helvetica Neue"/>
        </a:defRPr>
      </a:lvl7pPr>
      <a:lvl8pPr marL="0" marR="0" indent="0" algn="ctr" defTabSz="825500" rtl="0" latinLnBrk="0">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mn-lt"/>
          <a:ea typeface="+mn-ea"/>
          <a:cs typeface="+mn-cs"/>
          <a:sym typeface="Helvetica Neue"/>
        </a:defRPr>
      </a:lvl8pPr>
      <a:lvl9pPr marL="0" marR="0" indent="0" algn="ctr" defTabSz="825500" rtl="0" latinLnBrk="0">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mn-lt"/>
          <a:ea typeface="+mn-ea"/>
          <a:cs typeface="+mn-cs"/>
          <a:sym typeface="Helvetica Neue"/>
        </a:defRPr>
      </a:lvl9pPr>
    </p:titleStyle>
    <p:bodyStyle>
      <a:lvl1pPr marL="705852" marR="0" indent="-705852" algn="l" defTabSz="825500" rtl="0" latinLnBrk="0">
        <a:lnSpc>
          <a:spcPct val="120000"/>
        </a:lnSpc>
        <a:spcBef>
          <a:spcPts val="4500"/>
        </a:spcBef>
        <a:spcAft>
          <a:spcPts val="0"/>
        </a:spcAft>
        <a:buClrTx/>
        <a:buSzPct val="125000"/>
        <a:buFontTx/>
        <a:buChar char="•"/>
        <a:tabLst/>
        <a:defRPr sz="4800" b="0" i="0" u="none" strike="noStrike" cap="none" spc="0" baseline="0">
          <a:ln>
            <a:noFill/>
          </a:ln>
          <a:solidFill>
            <a:srgbClr val="000000"/>
          </a:solidFill>
          <a:uFillTx/>
          <a:latin typeface="Calibri" panose="020F0502020204030204" pitchFamily="34" charset="0"/>
          <a:ea typeface="+mn-ea"/>
          <a:cs typeface="Calibri" panose="020F0502020204030204" pitchFamily="34" charset="0"/>
          <a:sym typeface="Helvetica Neue"/>
        </a:defRPr>
      </a:lvl1pPr>
      <a:lvl2pPr marL="1264652" marR="0" indent="-705852" algn="l" defTabSz="825500" rtl="0" latinLnBrk="0">
        <a:lnSpc>
          <a:spcPct val="120000"/>
        </a:lnSpc>
        <a:spcBef>
          <a:spcPts val="4500"/>
        </a:spcBef>
        <a:spcAft>
          <a:spcPts val="0"/>
        </a:spcAft>
        <a:buClrTx/>
        <a:buSzPct val="125000"/>
        <a:buFontTx/>
        <a:buChar char="•"/>
        <a:tabLst/>
        <a:defRPr sz="4800" b="0" i="0" u="none" strike="noStrike" cap="none" spc="0" baseline="0">
          <a:ln>
            <a:noFill/>
          </a:ln>
          <a:solidFill>
            <a:srgbClr val="000000"/>
          </a:solidFill>
          <a:uFillTx/>
          <a:latin typeface="Calibri" panose="020F0502020204030204" pitchFamily="34" charset="0"/>
          <a:ea typeface="+mn-ea"/>
          <a:cs typeface="Calibri" panose="020F0502020204030204" pitchFamily="34" charset="0"/>
          <a:sym typeface="Helvetica Neue"/>
        </a:defRPr>
      </a:lvl2pPr>
      <a:lvl3pPr marL="1823452" marR="0" indent="-705852" algn="l" defTabSz="825500" rtl="0" latinLnBrk="0">
        <a:lnSpc>
          <a:spcPct val="120000"/>
        </a:lnSpc>
        <a:spcBef>
          <a:spcPts val="4500"/>
        </a:spcBef>
        <a:spcAft>
          <a:spcPts val="0"/>
        </a:spcAft>
        <a:buClrTx/>
        <a:buSzPct val="125000"/>
        <a:buFontTx/>
        <a:buChar char="•"/>
        <a:tabLst/>
        <a:defRPr sz="4800" b="0" i="0" u="none" strike="noStrike" cap="none" spc="0" baseline="0">
          <a:ln>
            <a:noFill/>
          </a:ln>
          <a:solidFill>
            <a:srgbClr val="000000"/>
          </a:solidFill>
          <a:uFillTx/>
          <a:latin typeface="Calibri" panose="020F0502020204030204" pitchFamily="34" charset="0"/>
          <a:ea typeface="+mn-ea"/>
          <a:cs typeface="Calibri" panose="020F0502020204030204" pitchFamily="34" charset="0"/>
          <a:sym typeface="Helvetica Neue"/>
        </a:defRPr>
      </a:lvl3pPr>
      <a:lvl4pPr marL="2382252" marR="0" indent="-705852" algn="l" defTabSz="825500" rtl="0" latinLnBrk="0">
        <a:lnSpc>
          <a:spcPct val="120000"/>
        </a:lnSpc>
        <a:spcBef>
          <a:spcPts val="4500"/>
        </a:spcBef>
        <a:spcAft>
          <a:spcPts val="0"/>
        </a:spcAft>
        <a:buClrTx/>
        <a:buSzPct val="125000"/>
        <a:buFontTx/>
        <a:buChar char="•"/>
        <a:tabLst/>
        <a:defRPr sz="4800" b="0" i="0" u="none" strike="noStrike" cap="none" spc="0" baseline="0">
          <a:ln>
            <a:noFill/>
          </a:ln>
          <a:solidFill>
            <a:srgbClr val="000000"/>
          </a:solidFill>
          <a:uFillTx/>
          <a:latin typeface="Calibri" panose="020F0502020204030204" pitchFamily="34" charset="0"/>
          <a:ea typeface="+mn-ea"/>
          <a:cs typeface="Calibri" panose="020F0502020204030204" pitchFamily="34" charset="0"/>
          <a:sym typeface="Helvetica Neue"/>
        </a:defRPr>
      </a:lvl4pPr>
      <a:lvl5pPr marL="2941052" marR="0" indent="-705852" algn="l" defTabSz="825500" rtl="0" latinLnBrk="0">
        <a:lnSpc>
          <a:spcPct val="120000"/>
        </a:lnSpc>
        <a:spcBef>
          <a:spcPts val="4500"/>
        </a:spcBef>
        <a:spcAft>
          <a:spcPts val="0"/>
        </a:spcAft>
        <a:buClrTx/>
        <a:buSzPct val="125000"/>
        <a:buFontTx/>
        <a:buChar char="•"/>
        <a:tabLst/>
        <a:defRPr sz="4800" b="0" i="0" u="none" strike="noStrike" cap="none" spc="0" baseline="0">
          <a:ln>
            <a:noFill/>
          </a:ln>
          <a:solidFill>
            <a:srgbClr val="000000"/>
          </a:solidFill>
          <a:uFillTx/>
          <a:latin typeface="Calibri" panose="020F0502020204030204" pitchFamily="34" charset="0"/>
          <a:ea typeface="+mn-ea"/>
          <a:cs typeface="Calibri" panose="020F0502020204030204" pitchFamily="34" charset="0"/>
          <a:sym typeface="Helvetica Neue"/>
        </a:defRPr>
      </a:lvl5pPr>
      <a:lvl6pPr marL="3499852" marR="0" indent="-705852" algn="l" defTabSz="825500" rtl="0" latinLnBrk="0">
        <a:lnSpc>
          <a:spcPct val="120000"/>
        </a:lnSpc>
        <a:spcBef>
          <a:spcPts val="4500"/>
        </a:spcBef>
        <a:spcAft>
          <a:spcPts val="0"/>
        </a:spcAft>
        <a:buClrTx/>
        <a:buSzPct val="125000"/>
        <a:buFontTx/>
        <a:buChar char="•"/>
        <a:tabLst/>
        <a:defRPr sz="4800" b="0" i="0" u="none" strike="noStrike" cap="none" spc="0" baseline="0">
          <a:ln>
            <a:noFill/>
          </a:ln>
          <a:solidFill>
            <a:srgbClr val="000000"/>
          </a:solidFill>
          <a:uFillTx/>
          <a:latin typeface="+mn-lt"/>
          <a:ea typeface="+mn-ea"/>
          <a:cs typeface="+mn-cs"/>
          <a:sym typeface="Helvetica Neue"/>
        </a:defRPr>
      </a:lvl6pPr>
      <a:lvl7pPr marL="4058652" marR="0" indent="-705852" algn="l" defTabSz="825500" rtl="0" latinLnBrk="0">
        <a:lnSpc>
          <a:spcPct val="120000"/>
        </a:lnSpc>
        <a:spcBef>
          <a:spcPts val="4500"/>
        </a:spcBef>
        <a:spcAft>
          <a:spcPts val="0"/>
        </a:spcAft>
        <a:buClrTx/>
        <a:buSzPct val="125000"/>
        <a:buFontTx/>
        <a:buChar char="•"/>
        <a:tabLst/>
        <a:defRPr sz="4800" b="0" i="0" u="none" strike="noStrike" cap="none" spc="0" baseline="0">
          <a:ln>
            <a:noFill/>
          </a:ln>
          <a:solidFill>
            <a:srgbClr val="000000"/>
          </a:solidFill>
          <a:uFillTx/>
          <a:latin typeface="+mn-lt"/>
          <a:ea typeface="+mn-ea"/>
          <a:cs typeface="+mn-cs"/>
          <a:sym typeface="Helvetica Neue"/>
        </a:defRPr>
      </a:lvl7pPr>
      <a:lvl8pPr marL="4617452" marR="0" indent="-705852" algn="l" defTabSz="825500" rtl="0" latinLnBrk="0">
        <a:lnSpc>
          <a:spcPct val="120000"/>
        </a:lnSpc>
        <a:spcBef>
          <a:spcPts val="4500"/>
        </a:spcBef>
        <a:spcAft>
          <a:spcPts val="0"/>
        </a:spcAft>
        <a:buClrTx/>
        <a:buSzPct val="125000"/>
        <a:buFontTx/>
        <a:buChar char="•"/>
        <a:tabLst/>
        <a:defRPr sz="4800" b="0" i="0" u="none" strike="noStrike" cap="none" spc="0" baseline="0">
          <a:ln>
            <a:noFill/>
          </a:ln>
          <a:solidFill>
            <a:srgbClr val="000000"/>
          </a:solidFill>
          <a:uFillTx/>
          <a:latin typeface="+mn-lt"/>
          <a:ea typeface="+mn-ea"/>
          <a:cs typeface="+mn-cs"/>
          <a:sym typeface="Helvetica Neue"/>
        </a:defRPr>
      </a:lvl8pPr>
      <a:lvl9pPr marL="5176252" marR="0" indent="-705852" algn="l" defTabSz="825500" rtl="0" latinLnBrk="0">
        <a:lnSpc>
          <a:spcPct val="120000"/>
        </a:lnSpc>
        <a:spcBef>
          <a:spcPts val="4500"/>
        </a:spcBef>
        <a:spcAft>
          <a:spcPts val="0"/>
        </a:spcAft>
        <a:buClrTx/>
        <a:buSzPct val="125000"/>
        <a:buFontTx/>
        <a:buChar char="•"/>
        <a:tabLst/>
        <a:defRPr sz="4800" b="0" i="0" u="none" strike="noStrike" cap="none" spc="0" baseline="0">
          <a:ln>
            <a:noFill/>
          </a:ln>
          <a:solidFill>
            <a:srgbClr val="000000"/>
          </a:solidFill>
          <a:uFillTx/>
          <a:latin typeface="+mn-lt"/>
          <a:ea typeface="+mn-ea"/>
          <a:cs typeface="+mn-cs"/>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hyperlink" Target="https://commons.wikimedia.org/wiki/Commons:Welcome" TargetMode="External"/><Relationship Id="rId3" Type="http://schemas.openxmlformats.org/officeDocument/2006/relationships/hyperlink" Target="https://medium.com/unsplash/the-unsplash-license-f6fb7de5c95a" TargetMode="External"/><Relationship Id="rId7" Type="http://schemas.openxmlformats.org/officeDocument/2006/relationships/hyperlink" Target="https://www.pexels.com/photo-license/" TargetMode="External"/><Relationship Id="rId12" Type="http://schemas.openxmlformats.org/officeDocument/2006/relationships/hyperlink" Target="https://furbo.org/2018/03/28/system-fonts-in-css/" TargetMode="External"/><Relationship Id="rId2" Type="http://schemas.openxmlformats.org/officeDocument/2006/relationships/hyperlink" Target="http://unsplash.com" TargetMode="External"/><Relationship Id="rId1" Type="http://schemas.openxmlformats.org/officeDocument/2006/relationships/slideLayout" Target="../slideLayouts/slideLayout6.xml"/><Relationship Id="rId6" Type="http://schemas.openxmlformats.org/officeDocument/2006/relationships/hyperlink" Target="https://creativecommons.org/publicdomain/zero/1.0/" TargetMode="External"/><Relationship Id="rId11" Type="http://schemas.openxmlformats.org/officeDocument/2006/relationships/hyperlink" Target="http://precisionintermedia.com/color" TargetMode="External"/><Relationship Id="rId5" Type="http://schemas.openxmlformats.org/officeDocument/2006/relationships/hyperlink" Target="https://pixabay.com/" TargetMode="External"/><Relationship Id="rId10" Type="http://schemas.openxmlformats.org/officeDocument/2006/relationships/hyperlink" Target="https://www.cbc.ca/kidscbc2/the-feed/do-you-know-what-a-powwow-is" TargetMode="External"/><Relationship Id="rId4" Type="http://schemas.openxmlformats.org/officeDocument/2006/relationships/hyperlink" Target="http://pexels.com" TargetMode="External"/><Relationship Id="rId9" Type="http://schemas.openxmlformats.org/officeDocument/2006/relationships/hyperlink" Target="http://www.technologycouncil.c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4A8C-5FC5-D547-A894-53B4C5FFCDA5}"/>
              </a:ext>
            </a:extLst>
          </p:cNvPr>
          <p:cNvSpPr>
            <a:spLocks noGrp="1"/>
          </p:cNvSpPr>
          <p:nvPr>
            <p:ph type="title"/>
          </p:nvPr>
        </p:nvSpPr>
        <p:spPr>
          <a:xfrm>
            <a:off x="13261022" y="10706092"/>
            <a:ext cx="13426013" cy="769132"/>
          </a:xfrm>
        </p:spPr>
        <p:txBody>
          <a:bodyPr>
            <a:normAutofit fontScale="90000"/>
          </a:bodyPr>
          <a:lstStyle/>
          <a:p>
            <a:pPr>
              <a:spcBef>
                <a:spcPts val="2000"/>
              </a:spcBef>
            </a:pPr>
            <a:r>
              <a:rPr lang="en-US" dirty="0"/>
              <a:t>                       </a:t>
            </a:r>
            <a:endParaRPr lang="en-US" dirty="0">
              <a:cs typeface="Calibri Light"/>
            </a:endParaRPr>
          </a:p>
          <a:p>
            <a:endParaRPr lang="en-US" dirty="0"/>
          </a:p>
        </p:txBody>
      </p:sp>
      <p:sp>
        <p:nvSpPr>
          <p:cNvPr id="3" name="Content Placeholder 2">
            <a:extLst>
              <a:ext uri="{FF2B5EF4-FFF2-40B4-BE49-F238E27FC236}">
                <a16:creationId xmlns:a16="http://schemas.microsoft.com/office/drawing/2014/main" id="{7E4E0314-C3D9-144F-BC14-E73EA9892807}"/>
              </a:ext>
            </a:extLst>
          </p:cNvPr>
          <p:cNvSpPr>
            <a:spLocks noGrp="1"/>
          </p:cNvSpPr>
          <p:nvPr>
            <p:ph idx="1"/>
          </p:nvPr>
        </p:nvSpPr>
        <p:spPr>
          <a:xfrm>
            <a:off x="597162" y="4170556"/>
            <a:ext cx="22915980" cy="8780334"/>
          </a:xfrm>
        </p:spPr>
        <p:txBody>
          <a:bodyPr vert="horz" lIns="182880" tIns="91440" rIns="182880" bIns="91440" rtlCol="0" anchor="t">
            <a:normAutofit/>
          </a:bodyPr>
          <a:lstStyle/>
          <a:p>
            <a:pPr marL="0" indent="0" algn="ctr">
              <a:buNone/>
            </a:pPr>
            <a:endParaRPr lang="en-US" sz="9600" dirty="0">
              <a:solidFill>
                <a:schemeClr val="accent1">
                  <a:lumMod val="75000"/>
                </a:schemeClr>
              </a:solidFill>
            </a:endParaRPr>
          </a:p>
          <a:p>
            <a:pPr marL="0" indent="0" algn="ctr">
              <a:buNone/>
            </a:pPr>
            <a:r>
              <a:rPr lang="en-US" sz="9600" dirty="0">
                <a:solidFill>
                  <a:schemeClr val="accent1">
                    <a:lumMod val="75000"/>
                  </a:schemeClr>
                </a:solidFill>
              </a:rPr>
              <a:t>Focus Web Developer</a:t>
            </a:r>
          </a:p>
          <a:p>
            <a:pPr marL="0" indent="0" algn="ctr">
              <a:buNone/>
            </a:pPr>
            <a:r>
              <a:rPr lang="en-CA" sz="5400" dirty="0"/>
              <a:t>Week 1 - Lesson 5</a:t>
            </a:r>
          </a:p>
          <a:p>
            <a:pPr marL="0" indent="0" algn="ctr">
              <a:buNone/>
            </a:pPr>
            <a:endParaRPr lang="en-US" sz="9600" dirty="0">
              <a:cs typeface="Calibri"/>
            </a:endParaRPr>
          </a:p>
        </p:txBody>
      </p:sp>
      <p:pic>
        <p:nvPicPr>
          <p:cNvPr id="4" name="Picture 4" descr="Picture 4">
            <a:extLst>
              <a:ext uri="{FF2B5EF4-FFF2-40B4-BE49-F238E27FC236}">
                <a16:creationId xmlns:a16="http://schemas.microsoft.com/office/drawing/2014/main" id="{572A6D22-017C-8F40-9273-1FE21DCD0C7C}"/>
              </a:ext>
            </a:extLst>
          </p:cNvPr>
          <p:cNvPicPr>
            <a:picLocks noChangeAspect="1"/>
          </p:cNvPicPr>
          <p:nvPr/>
        </p:nvPicPr>
        <p:blipFill>
          <a:blip r:embed="rId3">
            <a:alphaModFix amt="50000"/>
          </a:blip>
          <a:stretch>
            <a:fillRect/>
          </a:stretch>
        </p:blipFill>
        <p:spPr>
          <a:xfrm>
            <a:off x="633326" y="12019391"/>
            <a:ext cx="3564140" cy="1117929"/>
          </a:xfrm>
          <a:prstGeom prst="rect">
            <a:avLst/>
          </a:prstGeom>
          <a:ln w="12700">
            <a:miter lim="400000"/>
          </a:ln>
        </p:spPr>
      </p:pic>
      <p:pic>
        <p:nvPicPr>
          <p:cNvPr id="1032" name="Picture 8" descr="https://technologycouncil.ca/wp-content/uploads/2019/07/web_two@300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1970" y="2982482"/>
            <a:ext cx="7664760" cy="2696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07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US" dirty="0"/>
              <a:t>HTML 5</a:t>
            </a:r>
            <a:endParaRPr dirty="0"/>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So, HTML is a Mark-Up Language (not a programming language) that is used to “Mark-Up” our content of our Web Page</a:t>
            </a:r>
          </a:p>
          <a:p>
            <a:endParaRPr dirty="0"/>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US" dirty="0"/>
              <a:t>HTML 5</a:t>
            </a:r>
            <a:endParaRPr dirty="0"/>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Because HTML is a Mark-Up language, we use it to give meaning to our Web Pages’ content</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GB" dirty="0"/>
              <a:t>The Semantic Web</a:t>
            </a:r>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When we give meaning to content it is called </a:t>
            </a:r>
            <a:r>
              <a:rPr lang="en-GB" b="1" dirty="0"/>
              <a:t>Semantic</a:t>
            </a:r>
            <a:endParaRPr lang="en-GB" dirty="0"/>
          </a:p>
          <a:p>
            <a:pPr lvl="0"/>
            <a:r>
              <a:rPr lang="en-GB" b="1" dirty="0"/>
              <a:t>Semantic</a:t>
            </a:r>
            <a:r>
              <a:rPr lang="en-GB" dirty="0"/>
              <a:t> Content is Web Content that has meaning attached to it</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GB" dirty="0"/>
              <a:t>The Semantic Web</a:t>
            </a:r>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The </a:t>
            </a:r>
            <a:r>
              <a:rPr lang="en-GB" b="1" dirty="0"/>
              <a:t>Semantic Web</a:t>
            </a:r>
            <a:r>
              <a:rPr lang="en-GB" dirty="0"/>
              <a:t> is the name that is applied to properly Marked-Up Content that is on the web</a:t>
            </a:r>
          </a:p>
          <a:p>
            <a:pPr lvl="0"/>
            <a:r>
              <a:rPr lang="en-GB" dirty="0"/>
              <a:t>The </a:t>
            </a:r>
            <a:r>
              <a:rPr lang="en-GB" b="1" dirty="0"/>
              <a:t>Semantic Web</a:t>
            </a:r>
            <a:r>
              <a:rPr lang="en-GB" dirty="0"/>
              <a:t> is what is powering the evolution of the World Wide Web</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GB" dirty="0"/>
              <a:t>The Semantic Web</a:t>
            </a:r>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Making sure that your Web Page is built with </a:t>
            </a:r>
            <a:r>
              <a:rPr lang="en-GB" b="1" dirty="0"/>
              <a:t>Semantic Web</a:t>
            </a:r>
            <a:r>
              <a:rPr lang="en-GB" dirty="0"/>
              <a:t> best practices makes it </a:t>
            </a:r>
            <a:r>
              <a:rPr lang="en-GB" b="1" dirty="0"/>
              <a:t>Future Proof</a:t>
            </a:r>
            <a:endParaRPr lang="en-GB" dirty="0"/>
          </a:p>
          <a:p>
            <a:pPr lvl="0"/>
            <a:r>
              <a:rPr lang="en-GB" b="1" dirty="0"/>
              <a:t>Future Proofing </a:t>
            </a:r>
            <a:r>
              <a:rPr lang="en-GB" dirty="0"/>
              <a:t>your Web Page is a way of ensuring that it is built to today’s best practice</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GB" dirty="0"/>
              <a:t>The Semantic Web</a:t>
            </a:r>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Future Proofing your Web Pages also ensures that it will be a part of the future of the World Wide Web</a:t>
            </a:r>
          </a:p>
          <a:p>
            <a:pPr lvl="0"/>
            <a:r>
              <a:rPr lang="en-GB" dirty="0"/>
              <a:t>Coming changes to the Web will make further use of Semantic Web Pages</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GB" dirty="0"/>
              <a:t>The Semantic Web</a:t>
            </a:r>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We use HTML along with CSS and JavaScript to create modern Web Pages</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GB" dirty="0"/>
              <a:t>CSS</a:t>
            </a:r>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CSS stands for </a:t>
            </a:r>
            <a:r>
              <a:rPr lang="en-GB" b="1" dirty="0"/>
              <a:t>Cascading Style Sheets</a:t>
            </a:r>
            <a:endParaRPr lang="en-GB" dirty="0"/>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GB" dirty="0"/>
              <a:t>CSS</a:t>
            </a:r>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CSS is the Web Technology that we use to create the </a:t>
            </a:r>
            <a:r>
              <a:rPr lang="en-GB" b="1" dirty="0"/>
              <a:t>Presentation</a:t>
            </a:r>
            <a:r>
              <a:rPr lang="en-GB" dirty="0"/>
              <a:t> layer of Web Pages</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GB" dirty="0"/>
              <a:t>CSS</a:t>
            </a:r>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HTML creates the </a:t>
            </a:r>
            <a:r>
              <a:rPr lang="en-GB" b="1" dirty="0"/>
              <a:t>Semantic Structure</a:t>
            </a:r>
            <a:r>
              <a:rPr lang="en-GB" dirty="0"/>
              <a:t> of our Web Pages</a:t>
            </a:r>
          </a:p>
          <a:p>
            <a:pPr lvl="0"/>
            <a:r>
              <a:rPr lang="en-GB" dirty="0"/>
              <a:t>We use CSS to create the look and feel of our Web Pages</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Lesson Objectives"/>
          <p:cNvSpPr txBox="1">
            <a:spLocks noGrp="1"/>
          </p:cNvSpPr>
          <p:nvPr>
            <p:ph type="title"/>
          </p:nvPr>
        </p:nvSpPr>
        <p:spPr>
          <a:prstGeom prst="rect">
            <a:avLst/>
          </a:prstGeom>
        </p:spPr>
        <p:txBody>
          <a:bodyPr/>
          <a:lstStyle/>
          <a:p>
            <a:r>
              <a:rPr dirty="0"/>
              <a:t>Lesson</a:t>
            </a:r>
            <a:r>
              <a:rPr lang="en-CA" dirty="0"/>
              <a:t> Topics </a:t>
            </a:r>
            <a:endParaRPr dirty="0"/>
          </a:p>
        </p:txBody>
      </p:sp>
      <p:sp>
        <p:nvSpPr>
          <p:cNvPr id="230" name="Web design…"/>
          <p:cNvSpPr txBox="1">
            <a:spLocks noGrp="1"/>
          </p:cNvSpPr>
          <p:nvPr>
            <p:ph type="body" sz="half" idx="1"/>
          </p:nvPr>
        </p:nvSpPr>
        <p:spPr>
          <a:xfrm>
            <a:off x="1689099" y="3149600"/>
            <a:ext cx="10921913" cy="9296400"/>
          </a:xfrm>
          <a:prstGeom prst="rect">
            <a:avLst/>
          </a:prstGeom>
        </p:spPr>
        <p:txBody>
          <a:bodyPr/>
          <a:lstStyle/>
          <a:p>
            <a:pPr>
              <a:buFont typeface="Arial"/>
              <a:buChar char="•"/>
            </a:pPr>
            <a:r>
              <a:rPr lang="en-CA" dirty="0"/>
              <a:t>Review</a:t>
            </a:r>
          </a:p>
          <a:p>
            <a:pPr>
              <a:buFont typeface="Arial"/>
              <a:buChar char="•"/>
            </a:pPr>
            <a:r>
              <a:rPr lang="en-US" dirty="0"/>
              <a:t>HTML 5</a:t>
            </a:r>
          </a:p>
          <a:p>
            <a:pPr>
              <a:buFont typeface="Arial"/>
              <a:buChar char="•"/>
            </a:pPr>
            <a:r>
              <a:rPr lang="en-GB" dirty="0"/>
              <a:t>Unit Capstone – due end of Week 2</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GB" dirty="0"/>
              <a:t>CSS</a:t>
            </a:r>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Best practice Web Development requires you to keep the Structure of your Web Pages totally separate from your Presentation of your Web Pages</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GB" dirty="0"/>
              <a:t>CSS</a:t>
            </a:r>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We never use HTML to define the look or feel of our Web Pages</a:t>
            </a:r>
          </a:p>
          <a:p>
            <a:pPr lvl="0"/>
            <a:r>
              <a:rPr lang="en-GB" dirty="0"/>
              <a:t>HTML is strictly for creating Semantic Structure</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GB" dirty="0"/>
              <a:t>CSS</a:t>
            </a:r>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CSS is strictly for creating the presentation of our Web Pages</a:t>
            </a:r>
          </a:p>
          <a:p>
            <a:pPr lvl="0"/>
            <a:r>
              <a:rPr lang="en-GB" dirty="0"/>
              <a:t>We use CSS by creating CSS rules</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GB" dirty="0"/>
              <a:t>CSS</a:t>
            </a:r>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CSS Rules define the look of the Web Page</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GB" dirty="0"/>
              <a:t>CSS</a:t>
            </a:r>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Browsers do have some default CSS rules</a:t>
            </a:r>
          </a:p>
          <a:p>
            <a:pPr lvl="0"/>
            <a:r>
              <a:rPr lang="en-GB" dirty="0"/>
              <a:t>These CSS rules will make your HTML applied content look a certain way</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GB" dirty="0"/>
              <a:t>CSS</a:t>
            </a:r>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We can over-ride these built-in CSS rules, but they do provide us a good starting point</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GB" dirty="0"/>
              <a:t>CSS</a:t>
            </a:r>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Just like JavaScript, we can create separate CSS files</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Adding an images folder"/>
          <p:cNvSpPr txBox="1">
            <a:spLocks noGrp="1"/>
          </p:cNvSpPr>
          <p:nvPr>
            <p:ph type="body" idx="13"/>
          </p:nvPr>
        </p:nvSpPr>
        <p:spPr>
          <a:prstGeom prst="rect">
            <a:avLst/>
          </a:prstGeom>
        </p:spPr>
        <p:txBody>
          <a:bodyPr/>
          <a:lstStyle/>
          <a:p>
            <a:r>
              <a:rPr lang="en-GB" dirty="0"/>
              <a:t>HTML Creation</a:t>
            </a:r>
          </a:p>
        </p:txBody>
      </p:sp>
      <p:sp>
        <p:nvSpPr>
          <p:cNvPr id="307" name="Activity 1"/>
          <p:cNvSpPr txBox="1">
            <a:spLocks noGrp="1"/>
          </p:cNvSpPr>
          <p:nvPr>
            <p:ph type="title"/>
          </p:nvPr>
        </p:nvSpPr>
        <p:spPr>
          <a:prstGeom prst="rect">
            <a:avLst/>
          </a:prstGeom>
        </p:spPr>
        <p:txBody>
          <a:bodyPr/>
          <a:lstStyle/>
          <a:p>
            <a:r>
              <a:t>Activity 1</a:t>
            </a:r>
          </a:p>
        </p:txBody>
      </p:sp>
      <p:sp>
        <p:nvSpPr>
          <p:cNvPr id="308" name="Right click on the side bar inside Atom and click New Folder…"/>
          <p:cNvSpPr txBox="1">
            <a:spLocks noGrp="1"/>
          </p:cNvSpPr>
          <p:nvPr>
            <p:ph type="body" sz="half" idx="1"/>
          </p:nvPr>
        </p:nvSpPr>
        <p:spPr>
          <a:prstGeom prst="rect">
            <a:avLst/>
          </a:prstGeom>
        </p:spPr>
        <p:txBody>
          <a:bodyPr anchor="t">
            <a:normAutofit fontScale="92500" lnSpcReduction="10000"/>
          </a:bodyPr>
          <a:lstStyle/>
          <a:p>
            <a:pPr lvl="0"/>
            <a:r>
              <a:rPr lang="en-GB" dirty="0"/>
              <a:t>Create a new folder</a:t>
            </a:r>
          </a:p>
          <a:p>
            <a:pPr lvl="0"/>
            <a:r>
              <a:rPr lang="en-GB" dirty="0"/>
              <a:t>Name the folder firstname_lastname_1_5_1</a:t>
            </a:r>
          </a:p>
          <a:p>
            <a:pPr lvl="0"/>
            <a:r>
              <a:rPr lang="en-GB" dirty="0"/>
              <a:t>Open up Brackets and open this working folder</a:t>
            </a:r>
          </a:p>
          <a:p>
            <a:pPr lvl="0"/>
            <a:r>
              <a:rPr lang="en-GB" dirty="0"/>
              <a:t>Create an HTML file in this folder and name it </a:t>
            </a:r>
            <a:r>
              <a:rPr lang="en-GB" b="1" dirty="0" err="1"/>
              <a:t>index.html</a:t>
            </a:r>
            <a:endParaRPr lang="en-GB" dirty="0"/>
          </a:p>
          <a:p>
            <a:pPr lvl="0"/>
            <a:r>
              <a:rPr lang="en-GB" dirty="0"/>
              <a:t>Create an external JavaScript file and name it </a:t>
            </a:r>
            <a:r>
              <a:rPr lang="en-GB" b="1" dirty="0" err="1"/>
              <a:t>scripts.js</a:t>
            </a:r>
            <a:endParaRPr lang="en-GB" dirty="0"/>
          </a:p>
          <a:p>
            <a:pPr lvl="0"/>
            <a:r>
              <a:rPr lang="en-GB" dirty="0"/>
              <a:t>Create an external CSS file and name it </a:t>
            </a:r>
            <a:r>
              <a:rPr lang="en-GB" b="1" dirty="0" err="1"/>
              <a:t>styles.css</a:t>
            </a:r>
            <a:endParaRPr lang="en-GB"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Adding an images folder"/>
          <p:cNvSpPr txBox="1">
            <a:spLocks noGrp="1"/>
          </p:cNvSpPr>
          <p:nvPr>
            <p:ph type="body" idx="13"/>
          </p:nvPr>
        </p:nvSpPr>
        <p:spPr>
          <a:prstGeom prst="rect">
            <a:avLst/>
          </a:prstGeom>
        </p:spPr>
        <p:txBody>
          <a:bodyPr/>
          <a:lstStyle/>
          <a:p>
            <a:r>
              <a:rPr lang="en-GB" dirty="0"/>
              <a:t>HTML Creation</a:t>
            </a:r>
          </a:p>
        </p:txBody>
      </p:sp>
      <p:sp>
        <p:nvSpPr>
          <p:cNvPr id="307" name="Activity 1"/>
          <p:cNvSpPr txBox="1">
            <a:spLocks noGrp="1"/>
          </p:cNvSpPr>
          <p:nvPr>
            <p:ph type="title"/>
          </p:nvPr>
        </p:nvSpPr>
        <p:spPr>
          <a:prstGeom prst="rect">
            <a:avLst/>
          </a:prstGeom>
        </p:spPr>
        <p:txBody>
          <a:bodyPr/>
          <a:lstStyle/>
          <a:p>
            <a:endParaRPr dirty="0"/>
          </a:p>
        </p:txBody>
      </p:sp>
      <p:sp>
        <p:nvSpPr>
          <p:cNvPr id="308" name="Right click on the side bar inside Atom and click New Folder…"/>
          <p:cNvSpPr txBox="1">
            <a:spLocks noGrp="1"/>
          </p:cNvSpPr>
          <p:nvPr>
            <p:ph type="body" sz="half" idx="1"/>
          </p:nvPr>
        </p:nvSpPr>
        <p:spPr>
          <a:xfrm>
            <a:off x="11849587" y="354438"/>
            <a:ext cx="12534413" cy="13361562"/>
          </a:xfrm>
          <a:prstGeom prst="rect">
            <a:avLst/>
          </a:prstGeom>
        </p:spPr>
        <p:txBody>
          <a:bodyPr anchor="t">
            <a:normAutofit lnSpcReduction="10000"/>
          </a:bodyPr>
          <a:lstStyle/>
          <a:p>
            <a:pPr>
              <a:buNone/>
            </a:pPr>
            <a:r>
              <a:rPr lang="en-GB" dirty="0"/>
              <a:t>&lt;!DOCTYPE html&gt;</a:t>
            </a:r>
          </a:p>
          <a:p>
            <a:pPr>
              <a:buNone/>
            </a:pPr>
            <a:r>
              <a:rPr lang="en-GB" dirty="0"/>
              <a:t>&lt;html&gt;</a:t>
            </a:r>
          </a:p>
          <a:p>
            <a:pPr>
              <a:buNone/>
            </a:pPr>
            <a:r>
              <a:rPr lang="en-GB" dirty="0"/>
              <a:t>	&lt;head&gt;</a:t>
            </a:r>
          </a:p>
          <a:p>
            <a:pPr>
              <a:buNone/>
            </a:pPr>
            <a:r>
              <a:rPr lang="en-GB" dirty="0"/>
              <a:t>		&lt;title&gt;My Second JavaScript Page&lt;/title&gt;</a:t>
            </a:r>
          </a:p>
          <a:p>
            <a:pPr>
              <a:buNone/>
            </a:pPr>
            <a:r>
              <a:rPr lang="en-GB" dirty="0"/>
              <a:t>		&lt;meta </a:t>
            </a:r>
            <a:r>
              <a:rPr lang="en-GB" dirty="0" err="1"/>
              <a:t>charset</a:t>
            </a:r>
            <a:r>
              <a:rPr lang="en-GB" dirty="0"/>
              <a:t>=“UTF-8” &gt;</a:t>
            </a:r>
          </a:p>
          <a:p>
            <a:pPr>
              <a:buNone/>
            </a:pPr>
            <a:r>
              <a:rPr lang="en-GB" b="1" dirty="0"/>
              <a:t>		&lt;link </a:t>
            </a:r>
            <a:r>
              <a:rPr lang="en-GB" b="1" dirty="0" err="1"/>
              <a:t>rel</a:t>
            </a:r>
            <a:r>
              <a:rPr lang="en-GB" b="1" dirty="0"/>
              <a:t>=”</a:t>
            </a:r>
            <a:r>
              <a:rPr lang="en-GB" b="1" dirty="0" err="1"/>
              <a:t>stylesheet</a:t>
            </a:r>
            <a:r>
              <a:rPr lang="en-GB" b="1" dirty="0"/>
              <a:t>” </a:t>
            </a:r>
            <a:r>
              <a:rPr lang="en-GB" b="1" dirty="0" err="1"/>
              <a:t>href</a:t>
            </a:r>
            <a:r>
              <a:rPr lang="en-GB" b="1" dirty="0"/>
              <a:t>=”</a:t>
            </a:r>
            <a:r>
              <a:rPr lang="en-GB" b="1" dirty="0" err="1"/>
              <a:t>styles.css</a:t>
            </a:r>
            <a:r>
              <a:rPr lang="en-GB" b="1" dirty="0"/>
              <a:t>”&gt;</a:t>
            </a:r>
            <a:endParaRPr lang="en-GB" dirty="0"/>
          </a:p>
          <a:p>
            <a:pPr>
              <a:buNone/>
            </a:pPr>
            <a:r>
              <a:rPr lang="en-GB" dirty="0"/>
              <a:t>	&lt;/head&gt; </a:t>
            </a:r>
          </a:p>
          <a:p>
            <a:pPr>
              <a:buNone/>
            </a:pPr>
            <a:r>
              <a:rPr lang="en-GB" dirty="0"/>
              <a:t>	&lt;body&gt;</a:t>
            </a:r>
          </a:p>
          <a:p>
            <a:pPr>
              <a:buNone/>
            </a:pPr>
            <a:r>
              <a:rPr lang="en-GB" dirty="0"/>
              <a:t>&lt;/body&gt;</a:t>
            </a:r>
          </a:p>
          <a:p>
            <a:pPr>
              <a:buNone/>
            </a:pPr>
            <a:r>
              <a:rPr lang="en-GB" dirty="0"/>
              <a:t>&lt;/html&gt;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Adding an images folder"/>
          <p:cNvSpPr txBox="1">
            <a:spLocks noGrp="1"/>
          </p:cNvSpPr>
          <p:nvPr>
            <p:ph type="body" idx="13"/>
          </p:nvPr>
        </p:nvSpPr>
        <p:spPr>
          <a:prstGeom prst="rect">
            <a:avLst/>
          </a:prstGeom>
        </p:spPr>
        <p:txBody>
          <a:bodyPr/>
          <a:lstStyle/>
          <a:p>
            <a:r>
              <a:rPr lang="en-GB" dirty="0"/>
              <a:t>HTML Creation</a:t>
            </a:r>
          </a:p>
          <a:p>
            <a:r>
              <a:rPr lang="en-GB" dirty="0"/>
              <a:t>Inside the body tags</a:t>
            </a:r>
          </a:p>
        </p:txBody>
      </p:sp>
      <p:sp>
        <p:nvSpPr>
          <p:cNvPr id="307" name="Activity 1"/>
          <p:cNvSpPr txBox="1">
            <a:spLocks noGrp="1"/>
          </p:cNvSpPr>
          <p:nvPr>
            <p:ph type="title"/>
          </p:nvPr>
        </p:nvSpPr>
        <p:spPr>
          <a:prstGeom prst="rect">
            <a:avLst/>
          </a:prstGeom>
        </p:spPr>
        <p:txBody>
          <a:bodyPr/>
          <a:lstStyle/>
          <a:p>
            <a:endParaRPr dirty="0"/>
          </a:p>
        </p:txBody>
      </p:sp>
      <p:sp>
        <p:nvSpPr>
          <p:cNvPr id="308" name="Right click on the side bar inside Atom and click New Folder…"/>
          <p:cNvSpPr txBox="1">
            <a:spLocks noGrp="1"/>
          </p:cNvSpPr>
          <p:nvPr>
            <p:ph type="body" sz="half" idx="1"/>
          </p:nvPr>
        </p:nvSpPr>
        <p:spPr>
          <a:xfrm>
            <a:off x="11849587" y="354438"/>
            <a:ext cx="12534413" cy="13361562"/>
          </a:xfrm>
          <a:prstGeom prst="rect">
            <a:avLst/>
          </a:prstGeom>
        </p:spPr>
        <p:txBody>
          <a:bodyPr anchor="t">
            <a:normAutofit lnSpcReduction="10000"/>
          </a:bodyPr>
          <a:lstStyle/>
          <a:p>
            <a:pPr>
              <a:buNone/>
            </a:pPr>
            <a:r>
              <a:rPr lang="en-GB" dirty="0"/>
              <a:t>		&lt;h1&gt;Week 1 Day 5 Web Page&lt;/h1&gt;</a:t>
            </a:r>
          </a:p>
          <a:p>
            <a:pPr>
              <a:buNone/>
            </a:pPr>
            <a:r>
              <a:rPr lang="en-GB" dirty="0"/>
              <a:t>		&lt;</a:t>
            </a:r>
            <a:r>
              <a:rPr lang="en-GB" dirty="0" err="1"/>
              <a:t>p</a:t>
            </a:r>
            <a:r>
              <a:rPr lang="en-GB" dirty="0"/>
              <a:t>&gt;Today is the Jan 1, 2020&lt;/</a:t>
            </a:r>
            <a:r>
              <a:rPr lang="en-GB" dirty="0" err="1"/>
              <a:t>p</a:t>
            </a:r>
            <a:r>
              <a:rPr lang="en-GB" dirty="0"/>
              <a:t>&gt;</a:t>
            </a:r>
          </a:p>
          <a:p>
            <a:pPr>
              <a:buNone/>
            </a:pPr>
            <a:r>
              <a:rPr lang="en-GB" dirty="0"/>
              <a:t>		&lt;</a:t>
            </a:r>
            <a:r>
              <a:rPr lang="en-GB" dirty="0" err="1"/>
              <a:t>p</a:t>
            </a:r>
            <a:r>
              <a:rPr lang="en-GB" dirty="0"/>
              <a:t>&gt;Today we have learned about the &lt;strong&gt;Semantic&lt;/strong&gt;  web. The &lt;strong&gt;Semantic&lt;/strong&gt; web is &lt;</a:t>
            </a:r>
            <a:r>
              <a:rPr lang="en-GB" dirty="0" err="1"/>
              <a:t>em</a:t>
            </a:r>
            <a:r>
              <a:rPr lang="en-GB" dirty="0"/>
              <a:t>&gt;future proofing&lt;/</a:t>
            </a:r>
            <a:r>
              <a:rPr lang="en-GB" dirty="0" err="1"/>
              <a:t>em</a:t>
            </a:r>
            <a:r>
              <a:rPr lang="en-GB" dirty="0"/>
              <a:t>&gt; the World Wide Web. The &lt;a </a:t>
            </a:r>
            <a:r>
              <a:rPr lang="en-GB" dirty="0" err="1"/>
              <a:t>href</a:t>
            </a:r>
            <a:r>
              <a:rPr lang="en-GB" dirty="0"/>
              <a:t>=”https://www.w3.org/”&gt;WWWC&lt;/a&gt; is the organisation that puts out all the recommendations of how the Web is going to be improved, and is the body that most professional Web Developers follow in order to create Web Pages and Web Apps that are built with best practices.&lt;/p&gt;</a:t>
            </a:r>
          </a:p>
          <a:p>
            <a:pPr>
              <a:buNone/>
            </a:pPr>
            <a:endParaRPr lang="en-GB"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kills Review"/>
          <p:cNvSpPr txBox="1">
            <a:spLocks noGrp="1"/>
          </p:cNvSpPr>
          <p:nvPr>
            <p:ph type="title"/>
          </p:nvPr>
        </p:nvSpPr>
        <p:spPr>
          <a:prstGeom prst="rect">
            <a:avLst/>
          </a:prstGeom>
        </p:spPr>
        <p:txBody>
          <a:bodyPr/>
          <a:lstStyle/>
          <a:p>
            <a:r>
              <a:rPr dirty="0"/>
              <a:t>Skills Review</a:t>
            </a:r>
          </a:p>
        </p:txBody>
      </p:sp>
      <p:sp>
        <p:nvSpPr>
          <p:cNvPr id="221" name="Sourcing good images online…"/>
          <p:cNvSpPr txBox="1">
            <a:spLocks noGrp="1"/>
          </p:cNvSpPr>
          <p:nvPr>
            <p:ph type="body" sz="half" idx="1"/>
          </p:nvPr>
        </p:nvSpPr>
        <p:spPr>
          <a:prstGeom prst="rect">
            <a:avLst/>
          </a:prstGeom>
        </p:spPr>
        <p:txBody>
          <a:bodyPr>
            <a:normAutofit/>
          </a:bodyPr>
          <a:lstStyle/>
          <a:p>
            <a:pPr lvl="0"/>
            <a:r>
              <a:rPr lang="en-GB" dirty="0"/>
              <a:t>Developing Environments</a:t>
            </a:r>
          </a:p>
          <a:p>
            <a:pPr lvl="0"/>
            <a:r>
              <a:rPr lang="en-GB" dirty="0"/>
              <a:t>Embedding JavaScript</a:t>
            </a:r>
          </a:p>
          <a:p>
            <a:pPr lvl="0"/>
            <a:r>
              <a:rPr lang="en-GB" dirty="0"/>
              <a:t>External JavaScript</a:t>
            </a:r>
          </a:p>
          <a:p>
            <a:pPr lvl="0"/>
            <a:r>
              <a:rPr lang="en-GB" dirty="0"/>
              <a:t>Creating HTML docs</a:t>
            </a:r>
          </a:p>
          <a:p>
            <a:pPr lvl="0"/>
            <a:r>
              <a:rPr lang="en-GB" dirty="0"/>
              <a:t>Text Editor</a:t>
            </a:r>
          </a:p>
          <a:p>
            <a:pPr lvl="0"/>
            <a:r>
              <a:rPr lang="en-GB" dirty="0"/>
              <a:t>JavaScript Attributes</a:t>
            </a:r>
          </a:p>
          <a:p>
            <a:pPr>
              <a:spcBef>
                <a:spcPts val="1500"/>
              </a:spcBef>
            </a:pPr>
            <a:endParaRPr dirty="0"/>
          </a:p>
        </p:txBody>
      </p:sp>
      <p:pic>
        <p:nvPicPr>
          <p:cNvPr id="222" name="rawpixel-665349-unsplash.jp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2723243" y="4350146"/>
            <a:ext cx="10341927" cy="6895480"/>
          </a:xfrm>
          <a:prstGeom prst="rect">
            <a:avLst/>
          </a:prstGeom>
          <a:ln w="12700">
            <a:miter lim="400000"/>
          </a:ln>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Adding an images folder"/>
          <p:cNvSpPr txBox="1">
            <a:spLocks noGrp="1"/>
          </p:cNvSpPr>
          <p:nvPr>
            <p:ph type="body" idx="13"/>
          </p:nvPr>
        </p:nvSpPr>
        <p:spPr>
          <a:prstGeom prst="rect">
            <a:avLst/>
          </a:prstGeom>
        </p:spPr>
        <p:txBody>
          <a:bodyPr/>
          <a:lstStyle/>
          <a:p>
            <a:r>
              <a:rPr lang="en-GB" dirty="0"/>
              <a:t>HTML Creation</a:t>
            </a:r>
          </a:p>
          <a:p>
            <a:r>
              <a:rPr lang="en-GB" dirty="0"/>
              <a:t>Inside the body tags</a:t>
            </a:r>
          </a:p>
        </p:txBody>
      </p:sp>
      <p:sp>
        <p:nvSpPr>
          <p:cNvPr id="307" name="Activity 1"/>
          <p:cNvSpPr txBox="1">
            <a:spLocks noGrp="1"/>
          </p:cNvSpPr>
          <p:nvPr>
            <p:ph type="title"/>
          </p:nvPr>
        </p:nvSpPr>
        <p:spPr>
          <a:prstGeom prst="rect">
            <a:avLst/>
          </a:prstGeom>
        </p:spPr>
        <p:txBody>
          <a:bodyPr/>
          <a:lstStyle/>
          <a:p>
            <a:endParaRPr dirty="0"/>
          </a:p>
        </p:txBody>
      </p:sp>
      <p:sp>
        <p:nvSpPr>
          <p:cNvPr id="308" name="Right click on the side bar inside Atom and click New Folder…"/>
          <p:cNvSpPr txBox="1">
            <a:spLocks noGrp="1"/>
          </p:cNvSpPr>
          <p:nvPr>
            <p:ph type="body" sz="half" idx="1"/>
          </p:nvPr>
        </p:nvSpPr>
        <p:spPr>
          <a:xfrm>
            <a:off x="11849587" y="354438"/>
            <a:ext cx="12534413" cy="13361562"/>
          </a:xfrm>
          <a:prstGeom prst="rect">
            <a:avLst/>
          </a:prstGeom>
        </p:spPr>
        <p:txBody>
          <a:bodyPr anchor="t">
            <a:normAutofit/>
          </a:bodyPr>
          <a:lstStyle/>
          <a:p>
            <a:pPr>
              <a:buNone/>
            </a:pPr>
            <a:r>
              <a:rPr lang="en-GB" dirty="0"/>
              <a:t>	&lt;</a:t>
            </a:r>
            <a:r>
              <a:rPr lang="en-GB" dirty="0" err="1"/>
              <a:t>p</a:t>
            </a:r>
            <a:r>
              <a:rPr lang="en-GB" dirty="0"/>
              <a:t>&gt;This week we’ve covered a lot of ground. We’ve learned about: &lt;</a:t>
            </a:r>
            <a:r>
              <a:rPr lang="en-GB" dirty="0" err="1"/>
              <a:t>ul</a:t>
            </a:r>
            <a:r>
              <a:rPr lang="en-GB" dirty="0"/>
              <a:t>&gt;&lt;</a:t>
            </a:r>
            <a:r>
              <a:rPr lang="en-GB" dirty="0" err="1"/>
              <a:t>li</a:t>
            </a:r>
            <a:r>
              <a:rPr lang="en-GB" dirty="0"/>
              <a:t>&gt;HTML&lt;/</a:t>
            </a:r>
            <a:r>
              <a:rPr lang="en-GB" dirty="0" err="1"/>
              <a:t>li</a:t>
            </a:r>
            <a:r>
              <a:rPr lang="en-GB" dirty="0"/>
              <a:t>&gt;CSS&lt;</a:t>
            </a:r>
            <a:r>
              <a:rPr lang="en-GB" dirty="0" err="1"/>
              <a:t>li</a:t>
            </a:r>
            <a:r>
              <a:rPr lang="en-GB" dirty="0"/>
              <a:t>&gt;&lt;/</a:t>
            </a:r>
            <a:r>
              <a:rPr lang="en-GB" dirty="0" err="1"/>
              <a:t>li</a:t>
            </a:r>
            <a:r>
              <a:rPr lang="en-GB" dirty="0"/>
              <a:t>&gt;JavaScript&lt;</a:t>
            </a:r>
            <a:r>
              <a:rPr lang="en-GB" dirty="0" err="1"/>
              <a:t>li</a:t>
            </a:r>
            <a:r>
              <a:rPr lang="en-GB" dirty="0"/>
              <a:t>&gt;&lt;/</a:t>
            </a:r>
            <a:r>
              <a:rPr lang="en-GB" dirty="0" err="1"/>
              <a:t>li</a:t>
            </a:r>
            <a:r>
              <a:rPr lang="en-GB" dirty="0"/>
              <a:t>&gt;JavaScript’s use in building interactivity and functionality&lt;</a:t>
            </a:r>
            <a:r>
              <a:rPr lang="en-GB" dirty="0" err="1"/>
              <a:t>li</a:t>
            </a:r>
            <a:r>
              <a:rPr lang="en-GB" dirty="0"/>
              <a:t>&gt;JavaScript’s importance and adoption&lt;/</a:t>
            </a:r>
            <a:r>
              <a:rPr lang="en-GB" dirty="0" err="1"/>
              <a:t>li</a:t>
            </a:r>
            <a:r>
              <a:rPr lang="en-GB" dirty="0"/>
              <a:t>&gt;JavaScript Developing Environments&lt;</a:t>
            </a:r>
            <a:r>
              <a:rPr lang="en-GB" dirty="0" err="1"/>
              <a:t>li</a:t>
            </a:r>
            <a:r>
              <a:rPr lang="en-GB" dirty="0"/>
              <a:t>&gt;JavaScript Operational Environments&lt;/</a:t>
            </a:r>
            <a:r>
              <a:rPr lang="en-GB" dirty="0" err="1"/>
              <a:t>li</a:t>
            </a:r>
            <a:r>
              <a:rPr lang="en-GB" dirty="0"/>
              <a:t>&gt;Text Editors&lt;</a:t>
            </a:r>
            <a:r>
              <a:rPr lang="en-GB" dirty="0" err="1"/>
              <a:t>li</a:t>
            </a:r>
            <a:r>
              <a:rPr lang="en-GB" dirty="0"/>
              <a:t>&gt;and a lot more&lt;/</a:t>
            </a:r>
            <a:r>
              <a:rPr lang="en-GB" dirty="0" err="1"/>
              <a:t>li</a:t>
            </a:r>
            <a:r>
              <a:rPr lang="en-GB" dirty="0"/>
              <a:t>&gt;&lt;/</a:t>
            </a:r>
            <a:r>
              <a:rPr lang="en-GB" dirty="0" err="1"/>
              <a:t>ul</a:t>
            </a:r>
            <a:r>
              <a:rPr lang="en-GB" dirty="0"/>
              <a:t>&gt; We’ve also learned how the three main Web Technologies: &lt;</a:t>
            </a:r>
            <a:r>
              <a:rPr lang="en-GB" dirty="0" err="1"/>
              <a:t>ul</a:t>
            </a:r>
            <a:r>
              <a:rPr lang="en-GB" dirty="0"/>
              <a:t>&gt;&lt;</a:t>
            </a:r>
            <a:r>
              <a:rPr lang="en-GB" dirty="0" err="1"/>
              <a:t>li</a:t>
            </a:r>
            <a:r>
              <a:rPr lang="en-GB" dirty="0"/>
              <a:t>&gt;HTML&lt;/</a:t>
            </a:r>
            <a:r>
              <a:rPr lang="en-GB" dirty="0" err="1"/>
              <a:t>li</a:t>
            </a:r>
            <a:r>
              <a:rPr lang="en-GB" dirty="0"/>
              <a:t>&gt;&lt;</a:t>
            </a:r>
            <a:r>
              <a:rPr lang="en-GB" dirty="0" err="1"/>
              <a:t>li</a:t>
            </a:r>
            <a:r>
              <a:rPr lang="en-GB" dirty="0"/>
              <a:t>&gt;CSS&lt;/</a:t>
            </a:r>
            <a:r>
              <a:rPr lang="en-GB" dirty="0" err="1"/>
              <a:t>li</a:t>
            </a:r>
            <a:r>
              <a:rPr lang="en-GB" dirty="0"/>
              <a:t>&gt;&lt;</a:t>
            </a:r>
            <a:r>
              <a:rPr lang="en-GB" dirty="0" err="1"/>
              <a:t>li</a:t>
            </a:r>
            <a:r>
              <a:rPr lang="en-GB" dirty="0"/>
              <a:t>&gt;JS&lt;/</a:t>
            </a:r>
            <a:r>
              <a:rPr lang="en-GB" dirty="0" err="1"/>
              <a:t>li</a:t>
            </a:r>
            <a:r>
              <a:rPr lang="en-GB" dirty="0"/>
              <a:t>&gt;&lt;/</a:t>
            </a:r>
            <a:r>
              <a:rPr lang="en-GB" dirty="0" err="1"/>
              <a:t>ul</a:t>
            </a:r>
            <a:r>
              <a:rPr lang="en-GB" dirty="0"/>
              <a:t>&gt; are the fundamental building blocks of Web Pages and Web Apps.&lt;/</a:t>
            </a:r>
            <a:r>
              <a:rPr lang="en-GB" dirty="0" err="1"/>
              <a:t>p</a:t>
            </a:r>
            <a:r>
              <a:rPr lang="en-GB" dirty="0"/>
              <a:t>&gt;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Adding an images folder"/>
          <p:cNvSpPr txBox="1">
            <a:spLocks noGrp="1"/>
          </p:cNvSpPr>
          <p:nvPr>
            <p:ph type="body" idx="13"/>
          </p:nvPr>
        </p:nvSpPr>
        <p:spPr>
          <a:prstGeom prst="rect">
            <a:avLst/>
          </a:prstGeom>
        </p:spPr>
        <p:txBody>
          <a:bodyPr/>
          <a:lstStyle/>
          <a:p>
            <a:r>
              <a:rPr lang="en-GB" dirty="0"/>
              <a:t>HTML Creation</a:t>
            </a:r>
          </a:p>
          <a:p>
            <a:r>
              <a:rPr lang="en-GB" dirty="0"/>
              <a:t>Create the CSS file</a:t>
            </a:r>
          </a:p>
        </p:txBody>
      </p:sp>
      <p:sp>
        <p:nvSpPr>
          <p:cNvPr id="307" name="Activity 1"/>
          <p:cNvSpPr txBox="1">
            <a:spLocks noGrp="1"/>
          </p:cNvSpPr>
          <p:nvPr>
            <p:ph type="title"/>
          </p:nvPr>
        </p:nvSpPr>
        <p:spPr>
          <a:prstGeom prst="rect">
            <a:avLst/>
          </a:prstGeom>
        </p:spPr>
        <p:txBody>
          <a:bodyPr/>
          <a:lstStyle/>
          <a:p>
            <a:endParaRPr dirty="0"/>
          </a:p>
        </p:txBody>
      </p:sp>
      <p:sp>
        <p:nvSpPr>
          <p:cNvPr id="308" name="Right click on the side bar inside Atom and click New Folder…"/>
          <p:cNvSpPr txBox="1">
            <a:spLocks noGrp="1"/>
          </p:cNvSpPr>
          <p:nvPr>
            <p:ph type="body" sz="half" idx="1"/>
          </p:nvPr>
        </p:nvSpPr>
        <p:spPr>
          <a:xfrm>
            <a:off x="11849587" y="1270068"/>
            <a:ext cx="12534413" cy="10278693"/>
          </a:xfrm>
          <a:prstGeom prst="rect">
            <a:avLst/>
          </a:prstGeom>
        </p:spPr>
        <p:txBody>
          <a:bodyPr anchor="t">
            <a:normAutofit/>
          </a:bodyPr>
          <a:lstStyle/>
          <a:p>
            <a:pPr>
              <a:buNone/>
            </a:pPr>
            <a:r>
              <a:rPr lang="en-GB" dirty="0"/>
              <a:t>h1{</a:t>
            </a:r>
          </a:p>
          <a:p>
            <a:pPr>
              <a:buNone/>
            </a:pPr>
            <a:r>
              <a:rPr lang="en-GB" dirty="0"/>
              <a:t>		</a:t>
            </a:r>
            <a:r>
              <a:rPr lang="en-GB" dirty="0" err="1"/>
              <a:t>color</a:t>
            </a:r>
            <a:r>
              <a:rPr lang="en-GB" dirty="0"/>
              <a:t>: red;</a:t>
            </a:r>
          </a:p>
          <a:p>
            <a:pPr>
              <a:buNone/>
            </a:pPr>
            <a:r>
              <a:rPr lang="en-GB" dirty="0"/>
              <a:t>}</a:t>
            </a:r>
          </a:p>
          <a:p>
            <a:pPr>
              <a:buNone/>
            </a:pPr>
            <a:r>
              <a:rPr lang="en-GB" dirty="0" err="1"/>
              <a:t>p</a:t>
            </a:r>
            <a:r>
              <a:rPr lang="en-GB" dirty="0"/>
              <a:t>{</a:t>
            </a:r>
          </a:p>
          <a:p>
            <a:pPr>
              <a:buNone/>
            </a:pPr>
            <a:r>
              <a:rPr lang="en-GB" dirty="0"/>
              <a:t>	font-size: 16px;</a:t>
            </a:r>
          </a:p>
          <a:p>
            <a:pPr>
              <a:buNone/>
            </a:pPr>
            <a:r>
              <a:rPr lang="en-GB" dirty="0"/>
              <a:t>}</a:t>
            </a:r>
          </a:p>
          <a:p>
            <a:pPr>
              <a:buNone/>
            </a:pPr>
            <a:endParaRPr lang="en-GB"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Adding an images folder"/>
          <p:cNvSpPr txBox="1">
            <a:spLocks noGrp="1"/>
          </p:cNvSpPr>
          <p:nvPr>
            <p:ph type="body" idx="13"/>
          </p:nvPr>
        </p:nvSpPr>
        <p:spPr>
          <a:prstGeom prst="rect">
            <a:avLst/>
          </a:prstGeom>
        </p:spPr>
        <p:txBody>
          <a:bodyPr/>
          <a:lstStyle/>
          <a:p>
            <a:r>
              <a:rPr lang="en-GB" dirty="0"/>
              <a:t>HTML Creation</a:t>
            </a:r>
          </a:p>
          <a:p>
            <a:r>
              <a:rPr lang="en-GB" dirty="0"/>
              <a:t>Create the JS file</a:t>
            </a:r>
          </a:p>
        </p:txBody>
      </p:sp>
      <p:sp>
        <p:nvSpPr>
          <p:cNvPr id="307" name="Activity 1"/>
          <p:cNvSpPr txBox="1">
            <a:spLocks noGrp="1"/>
          </p:cNvSpPr>
          <p:nvPr>
            <p:ph type="title"/>
          </p:nvPr>
        </p:nvSpPr>
        <p:spPr>
          <a:prstGeom prst="rect">
            <a:avLst/>
          </a:prstGeom>
        </p:spPr>
        <p:txBody>
          <a:bodyPr/>
          <a:lstStyle/>
          <a:p>
            <a:endParaRPr dirty="0"/>
          </a:p>
        </p:txBody>
      </p:sp>
      <p:sp>
        <p:nvSpPr>
          <p:cNvPr id="308" name="Right click on the side bar inside Atom and click New Folder…"/>
          <p:cNvSpPr txBox="1">
            <a:spLocks noGrp="1"/>
          </p:cNvSpPr>
          <p:nvPr>
            <p:ph type="body" sz="half" idx="1"/>
          </p:nvPr>
        </p:nvSpPr>
        <p:spPr>
          <a:xfrm>
            <a:off x="11849587" y="1270068"/>
            <a:ext cx="12534413" cy="10278693"/>
          </a:xfrm>
          <a:prstGeom prst="rect">
            <a:avLst/>
          </a:prstGeom>
        </p:spPr>
        <p:txBody>
          <a:bodyPr anchor="t">
            <a:normAutofit/>
          </a:bodyPr>
          <a:lstStyle/>
          <a:p>
            <a:pPr>
              <a:buNone/>
            </a:pPr>
            <a:endParaRPr lang="en-GB" dirty="0"/>
          </a:p>
          <a:p>
            <a:pPr>
              <a:buNone/>
            </a:pPr>
            <a:endParaRPr lang="en-GB" dirty="0"/>
          </a:p>
          <a:p>
            <a:pPr>
              <a:buNone/>
            </a:pPr>
            <a:r>
              <a:rPr lang="en-GB" dirty="0" err="1"/>
              <a:t>alert(“Hello</a:t>
            </a:r>
            <a:r>
              <a:rPr lang="en-GB" dirty="0"/>
              <a:t> Web Developers of the world!”);</a:t>
            </a:r>
          </a:p>
          <a:p>
            <a:pPr>
              <a:buNone/>
            </a:pPr>
            <a:endParaRPr lang="en-GB" dirty="0"/>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Adding an images folder"/>
          <p:cNvSpPr txBox="1">
            <a:spLocks noGrp="1"/>
          </p:cNvSpPr>
          <p:nvPr>
            <p:ph type="body" idx="13"/>
          </p:nvPr>
        </p:nvSpPr>
        <p:spPr>
          <a:prstGeom prst="rect">
            <a:avLst/>
          </a:prstGeom>
        </p:spPr>
        <p:txBody>
          <a:bodyPr/>
          <a:lstStyle/>
          <a:p>
            <a:r>
              <a:rPr lang="en-GB" dirty="0"/>
              <a:t>HTML Creation</a:t>
            </a:r>
          </a:p>
          <a:p>
            <a:r>
              <a:rPr lang="en-GB" dirty="0"/>
              <a:t>Attach the JS file</a:t>
            </a:r>
          </a:p>
        </p:txBody>
      </p:sp>
      <p:sp>
        <p:nvSpPr>
          <p:cNvPr id="307" name="Activity 1"/>
          <p:cNvSpPr txBox="1">
            <a:spLocks noGrp="1"/>
          </p:cNvSpPr>
          <p:nvPr>
            <p:ph type="title"/>
          </p:nvPr>
        </p:nvSpPr>
        <p:spPr>
          <a:prstGeom prst="rect">
            <a:avLst/>
          </a:prstGeom>
        </p:spPr>
        <p:txBody>
          <a:bodyPr/>
          <a:lstStyle/>
          <a:p>
            <a:r>
              <a:rPr dirty="0"/>
              <a:t>Activity </a:t>
            </a:r>
            <a:r>
              <a:rPr lang="en-US" dirty="0"/>
              <a:t>2</a:t>
            </a:r>
            <a:endParaRPr dirty="0"/>
          </a:p>
        </p:txBody>
      </p:sp>
      <p:sp>
        <p:nvSpPr>
          <p:cNvPr id="308" name="Right click on the side bar inside Atom and click New Folder…"/>
          <p:cNvSpPr txBox="1">
            <a:spLocks noGrp="1"/>
          </p:cNvSpPr>
          <p:nvPr>
            <p:ph type="body" sz="half" idx="1"/>
          </p:nvPr>
        </p:nvSpPr>
        <p:spPr>
          <a:xfrm>
            <a:off x="11849587" y="1270068"/>
            <a:ext cx="12534413" cy="10278693"/>
          </a:xfrm>
          <a:prstGeom prst="rect">
            <a:avLst/>
          </a:prstGeom>
        </p:spPr>
        <p:txBody>
          <a:bodyPr anchor="t">
            <a:normAutofit/>
          </a:bodyPr>
          <a:lstStyle/>
          <a:p>
            <a:pPr>
              <a:buNone/>
            </a:pPr>
            <a:endParaRPr lang="en-GB" dirty="0"/>
          </a:p>
          <a:p>
            <a:pPr>
              <a:buNone/>
            </a:pPr>
            <a:endParaRPr lang="en-GB" dirty="0"/>
          </a:p>
          <a:p>
            <a:r>
              <a:rPr lang="en-GB" dirty="0"/>
              <a:t>Attach the JS file.</a:t>
            </a:r>
          </a:p>
          <a:p>
            <a:r>
              <a:rPr lang="en-GB" dirty="0"/>
              <a:t>Test your </a:t>
            </a:r>
            <a:r>
              <a:rPr lang="en-GB" dirty="0" err="1"/>
              <a:t>index.html</a:t>
            </a:r>
            <a:r>
              <a:rPr lang="en-GB" dirty="0"/>
              <a:t> file in a browser</a:t>
            </a:r>
          </a:p>
          <a:p>
            <a:pPr>
              <a:buNone/>
            </a:pPr>
            <a:endParaRPr lang="en-GB"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ear” and Share"/>
          <p:cNvSpPr txBox="1">
            <a:spLocks noGrp="1"/>
          </p:cNvSpPr>
          <p:nvPr>
            <p:ph type="title"/>
          </p:nvPr>
        </p:nvSpPr>
        <p:spPr>
          <a:prstGeom prst="rect">
            <a:avLst/>
          </a:prstGeom>
        </p:spPr>
        <p:txBody>
          <a:bodyPr/>
          <a:lstStyle/>
          <a:p>
            <a:r>
              <a:rPr lang="en-CA" dirty="0"/>
              <a:t>Discussion</a:t>
            </a:r>
            <a:endParaRPr dirty="0"/>
          </a:p>
        </p:txBody>
      </p:sp>
      <p:sp>
        <p:nvSpPr>
          <p:cNvPr id="243" name="Content discussion"/>
          <p:cNvSpPr txBox="1">
            <a:spLocks noGrp="1"/>
          </p:cNvSpPr>
          <p:nvPr>
            <p:ph type="body" idx="13"/>
          </p:nvPr>
        </p:nvSpPr>
        <p:spPr>
          <a:prstGeom prst="rect">
            <a:avLst/>
          </a:prstGeom>
        </p:spPr>
        <p:txBody>
          <a:bodyPr/>
          <a:lstStyle/>
          <a:p>
            <a:r>
              <a:rPr lang="en-US"/>
              <a:t>Share Code</a:t>
            </a:r>
            <a:endParaRPr dirty="0"/>
          </a:p>
        </p:txBody>
      </p:sp>
      <p:sp>
        <p:nvSpPr>
          <p:cNvPr id="244" name="What is website “content”?…"/>
          <p:cNvSpPr txBox="1">
            <a:spLocks noGrp="1"/>
          </p:cNvSpPr>
          <p:nvPr>
            <p:ph type="body" sz="half" idx="1"/>
          </p:nvPr>
        </p:nvSpPr>
        <p:spPr>
          <a:prstGeom prst="rect">
            <a:avLst/>
          </a:prstGeom>
        </p:spPr>
        <p:txBody>
          <a:bodyPr/>
          <a:lstStyle/>
          <a:p>
            <a:r>
              <a:rPr lang="en-CA" dirty="0"/>
              <a:t>Let’s break into groups</a:t>
            </a:r>
            <a:endParaRPr lang="en-GB" dirty="0"/>
          </a:p>
          <a:p>
            <a:r>
              <a:rPr lang="en-US" dirty="0"/>
              <a:t>Share your code</a:t>
            </a:r>
          </a:p>
          <a:p>
            <a:r>
              <a:rPr lang="en-US" b="1" dirty="0"/>
              <a:t>Debug each other’s code</a:t>
            </a:r>
            <a:endParaRPr lang="en-GB" b="1" dirty="0"/>
          </a:p>
          <a:p>
            <a:pPr>
              <a:buNone/>
            </a:pPr>
            <a:endParaRPr dirty="0"/>
          </a:p>
        </p:txBody>
      </p:sp>
      <p:pic>
        <p:nvPicPr>
          <p:cNvPr id="3" name="Picture 2">
            <a:extLst>
              <a:ext uri="{FF2B5EF4-FFF2-40B4-BE49-F238E27FC236}">
                <a16:creationId xmlns:a16="http://schemas.microsoft.com/office/drawing/2014/main" id="{A051F684-9089-2A4C-8E26-03E616C19B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643" y="362154"/>
            <a:ext cx="8659761" cy="5773174"/>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apstone"/>
          <p:cNvSpPr txBox="1">
            <a:spLocks noGrp="1"/>
          </p:cNvSpPr>
          <p:nvPr>
            <p:ph type="title"/>
          </p:nvPr>
        </p:nvSpPr>
        <p:spPr>
          <a:prstGeom prst="rect">
            <a:avLst/>
          </a:prstGeom>
        </p:spPr>
        <p:txBody>
          <a:bodyPr/>
          <a:lstStyle/>
          <a:p>
            <a:r>
              <a:rPr lang="en-US" dirty="0"/>
              <a:t>Unit 1 Project</a:t>
            </a:r>
            <a:endParaRPr dirty="0"/>
          </a:p>
        </p:txBody>
      </p:sp>
      <p:sp>
        <p:nvSpPr>
          <p:cNvPr id="378" name="Project Overview and Guidelines"/>
          <p:cNvSpPr txBox="1">
            <a:spLocks noGrp="1"/>
          </p:cNvSpPr>
          <p:nvPr>
            <p:ph type="body" sz="quarter" idx="1"/>
          </p:nvPr>
        </p:nvSpPr>
        <p:spPr>
          <a:prstGeom prst="rect">
            <a:avLst/>
          </a:prstGeom>
        </p:spPr>
        <p:txBody>
          <a:bodyPr/>
          <a:lstStyle/>
          <a:p>
            <a:r>
              <a:t>Project Overview and Guidelines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apstone Overview"/>
          <p:cNvSpPr txBox="1">
            <a:spLocks noGrp="1"/>
          </p:cNvSpPr>
          <p:nvPr>
            <p:ph type="title"/>
          </p:nvPr>
        </p:nvSpPr>
        <p:spPr>
          <a:prstGeom prst="rect">
            <a:avLst/>
          </a:prstGeom>
        </p:spPr>
        <p:txBody>
          <a:bodyPr/>
          <a:lstStyle/>
          <a:p>
            <a:r>
              <a:rPr lang="en-US" dirty="0"/>
              <a:t>Unit 1 Project</a:t>
            </a:r>
            <a:r>
              <a:rPr dirty="0"/>
              <a:t> Overview</a:t>
            </a:r>
          </a:p>
        </p:txBody>
      </p:sp>
      <p:sp>
        <p:nvSpPr>
          <p:cNvPr id="381" name="Think of a topic you care about (ideas on next slide!)…"/>
          <p:cNvSpPr txBox="1">
            <a:spLocks noGrp="1"/>
          </p:cNvSpPr>
          <p:nvPr>
            <p:ph type="body" idx="1"/>
          </p:nvPr>
        </p:nvSpPr>
        <p:spPr>
          <a:xfrm>
            <a:off x="1689100" y="6639389"/>
            <a:ext cx="21005800" cy="7076611"/>
          </a:xfrm>
          <a:prstGeom prst="rect">
            <a:avLst/>
          </a:prstGeom>
        </p:spPr>
        <p:txBody>
          <a:bodyPr>
            <a:normAutofit/>
          </a:bodyPr>
          <a:lstStyle/>
          <a:p>
            <a:pPr marL="889000" indent="-889000">
              <a:buSzPct val="100000"/>
              <a:buNone/>
            </a:pPr>
            <a:r>
              <a:rPr lang="en-US" dirty="0"/>
              <a:t>Create your first Web App</a:t>
            </a:r>
          </a:p>
          <a:p>
            <a:pPr marL="889000" indent="-889000">
              <a:buSzPct val="100000"/>
              <a:buAutoNum type="arabicPeriod"/>
            </a:pPr>
            <a:r>
              <a:rPr lang="en-US" dirty="0"/>
              <a:t>Pick a topic for your Web App</a:t>
            </a:r>
          </a:p>
          <a:p>
            <a:pPr marL="1473200" lvl="1" indent="-914400">
              <a:buSzPct val="100000"/>
              <a:buFont typeface="+mj-lt"/>
              <a:buAutoNum type="alphaUcPeriod"/>
            </a:pPr>
            <a:r>
              <a:rPr lang="en-US" dirty="0"/>
              <a:t>Something that interests you</a:t>
            </a:r>
          </a:p>
          <a:p>
            <a:pPr marL="1473200" lvl="1" indent="-914400">
              <a:buSzPct val="100000"/>
              <a:buFont typeface="+mj-lt"/>
              <a:buAutoNum type="alphaUcPeriod"/>
            </a:pPr>
            <a:r>
              <a:rPr lang="en-US" dirty="0"/>
              <a:t>Something that involves Tech and/or Indigenous concepts</a:t>
            </a:r>
          </a:p>
          <a:p>
            <a:pPr marL="914400" indent="-914400">
              <a:buSzPct val="100000"/>
              <a:buFont typeface="+mj-lt"/>
              <a:buAutoNum type="arabicPeriod"/>
            </a:pPr>
            <a:r>
              <a:rPr lang="en-US" dirty="0"/>
              <a:t>Submit the idea to your instructor</a:t>
            </a:r>
          </a:p>
          <a:p>
            <a:pPr marL="914400" indent="-914400">
              <a:buSzPct val="100000"/>
              <a:buFont typeface="+mj-lt"/>
              <a:buAutoNum type="arabicPeriod"/>
            </a:pPr>
            <a:endParaRPr lang="en-US" dirty="0"/>
          </a:p>
          <a:p>
            <a:pPr marL="889000" indent="-889000">
              <a:buSzPct val="100000"/>
              <a:buAutoNum type="arabicPeriod"/>
            </a:pPr>
            <a:endParaRPr lang="en-US" dirty="0"/>
          </a:p>
          <a:p>
            <a:pPr marL="889000" indent="-889000">
              <a:buSzPct val="100000"/>
              <a:buAutoNum type="arabicPeriod"/>
            </a:pPr>
            <a:endParaRPr lang="en-US" dirty="0"/>
          </a:p>
          <a:p>
            <a:pPr marL="889000" indent="-889000">
              <a:buSzPct val="100000"/>
              <a:buAutoNum type="arabicPeriod"/>
            </a:pPr>
            <a:endParaRPr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opic Ideas"/>
          <p:cNvSpPr txBox="1">
            <a:spLocks noGrp="1"/>
          </p:cNvSpPr>
          <p:nvPr>
            <p:ph type="title"/>
          </p:nvPr>
        </p:nvSpPr>
        <p:spPr>
          <a:prstGeom prst="rect">
            <a:avLst/>
          </a:prstGeom>
        </p:spPr>
        <p:txBody>
          <a:bodyPr/>
          <a:lstStyle/>
          <a:p>
            <a:r>
              <a:t>Topic Ideas</a:t>
            </a:r>
          </a:p>
        </p:txBody>
      </p:sp>
      <p:sp>
        <p:nvSpPr>
          <p:cNvPr id="384" name="“The Digital Divide” and First Nations communities…"/>
          <p:cNvSpPr txBox="1">
            <a:spLocks noGrp="1"/>
          </p:cNvSpPr>
          <p:nvPr>
            <p:ph type="body" idx="1"/>
          </p:nvPr>
        </p:nvSpPr>
        <p:spPr>
          <a:xfrm>
            <a:off x="1689100" y="4573485"/>
            <a:ext cx="21005800" cy="6448630"/>
          </a:xfrm>
          <a:prstGeom prst="rect">
            <a:avLst/>
          </a:prstGeom>
        </p:spPr>
        <p:txBody>
          <a:bodyPr numCol="2" spcCol="1050290" anchor="t"/>
          <a:lstStyle/>
          <a:p>
            <a:r>
              <a:rPr dirty="0"/>
              <a:t>“The Digital Divide” and First Nations </a:t>
            </a:r>
            <a:r>
              <a:rPr lang="en-CA" dirty="0"/>
              <a:t>Communities</a:t>
            </a:r>
            <a:endParaRPr dirty="0"/>
          </a:p>
          <a:p>
            <a:r>
              <a:rPr dirty="0"/>
              <a:t>Language and culture</a:t>
            </a:r>
          </a:p>
          <a:p>
            <a:r>
              <a:rPr dirty="0"/>
              <a:t>Economic development</a:t>
            </a:r>
          </a:p>
          <a:p>
            <a:r>
              <a:rPr dirty="0"/>
              <a:t>Health and wellness</a:t>
            </a:r>
          </a:p>
          <a:p>
            <a:r>
              <a:rPr dirty="0"/>
              <a:t>Education and digital skills</a:t>
            </a:r>
          </a:p>
          <a:p>
            <a:r>
              <a:rPr dirty="0"/>
              <a:t>Social media and </a:t>
            </a:r>
            <a:r>
              <a:rPr lang="en-CA" dirty="0"/>
              <a:t>C</a:t>
            </a:r>
            <a:r>
              <a:rPr dirty="0"/>
              <a:t>ommunity</a:t>
            </a:r>
          </a:p>
          <a:p>
            <a:r>
              <a:rPr dirty="0"/>
              <a:t>Art and digital innovation</a:t>
            </a:r>
          </a:p>
          <a:p>
            <a:r>
              <a:rPr dirty="0"/>
              <a:t>Come up with your own!</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Resources"/>
          <p:cNvSpPr txBox="1">
            <a:spLocks noGrp="1"/>
          </p:cNvSpPr>
          <p:nvPr>
            <p:ph type="title"/>
          </p:nvPr>
        </p:nvSpPr>
        <p:spPr>
          <a:prstGeom prst="rect">
            <a:avLst/>
          </a:prstGeom>
        </p:spPr>
        <p:txBody>
          <a:bodyPr/>
          <a:lstStyle/>
          <a:p>
            <a:r>
              <a:rPr lang="en-US" dirty="0"/>
              <a:t>Unit 1 Project Overview</a:t>
            </a:r>
            <a:endParaRPr dirty="0"/>
          </a:p>
        </p:txBody>
      </p:sp>
      <p:sp>
        <p:nvSpPr>
          <p:cNvPr id="387" name="“Stories from the First Mile” (PDF)…"/>
          <p:cNvSpPr txBox="1">
            <a:spLocks noGrp="1"/>
          </p:cNvSpPr>
          <p:nvPr>
            <p:ph type="body" idx="1"/>
          </p:nvPr>
        </p:nvSpPr>
        <p:spPr>
          <a:prstGeom prst="rect">
            <a:avLst/>
          </a:prstGeom>
        </p:spPr>
        <p:txBody>
          <a:bodyPr/>
          <a:lstStyle/>
          <a:p>
            <a:r>
              <a:rPr lang="en-US" dirty="0"/>
              <a:t>Your Web App will include:</a:t>
            </a:r>
          </a:p>
          <a:p>
            <a:r>
              <a:rPr lang="en-US" dirty="0"/>
              <a:t>A main HTML page</a:t>
            </a:r>
          </a:p>
          <a:p>
            <a:r>
              <a:rPr lang="en-US" dirty="0"/>
              <a:t>2 external HTML pages</a:t>
            </a:r>
          </a:p>
          <a:p>
            <a:r>
              <a:rPr lang="en-US" dirty="0"/>
              <a:t>1 external JS file</a:t>
            </a:r>
          </a:p>
          <a:p>
            <a:r>
              <a:rPr lang="en-US" dirty="0"/>
              <a:t>1 external CSS file</a:t>
            </a:r>
          </a:p>
          <a:p>
            <a:endParaRPr lang="en-US" dirty="0"/>
          </a:p>
          <a:p>
            <a:endParaRPr dirty="0"/>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Resources"/>
          <p:cNvSpPr txBox="1">
            <a:spLocks noGrp="1"/>
          </p:cNvSpPr>
          <p:nvPr>
            <p:ph type="title"/>
          </p:nvPr>
        </p:nvSpPr>
        <p:spPr>
          <a:prstGeom prst="rect">
            <a:avLst/>
          </a:prstGeom>
        </p:spPr>
        <p:txBody>
          <a:bodyPr/>
          <a:lstStyle/>
          <a:p>
            <a:r>
              <a:rPr lang="en-US" dirty="0"/>
              <a:t>Unit 1 Project Overview</a:t>
            </a:r>
            <a:endParaRPr dirty="0"/>
          </a:p>
        </p:txBody>
      </p:sp>
      <p:sp>
        <p:nvSpPr>
          <p:cNvPr id="387" name="“Stories from the First Mile” (PDF)…"/>
          <p:cNvSpPr txBox="1">
            <a:spLocks noGrp="1"/>
          </p:cNvSpPr>
          <p:nvPr>
            <p:ph type="body" idx="1"/>
          </p:nvPr>
        </p:nvSpPr>
        <p:spPr>
          <a:xfrm>
            <a:off x="1689100" y="4805665"/>
            <a:ext cx="21005800" cy="8465334"/>
          </a:xfrm>
          <a:prstGeom prst="rect">
            <a:avLst/>
          </a:prstGeom>
        </p:spPr>
        <p:txBody>
          <a:bodyPr/>
          <a:lstStyle/>
          <a:p>
            <a:pPr>
              <a:buNone/>
            </a:pPr>
            <a:r>
              <a:rPr lang="en-US" dirty="0"/>
              <a:t>Your Web App will include:</a:t>
            </a:r>
          </a:p>
          <a:p>
            <a:r>
              <a:rPr lang="en-US" dirty="0"/>
              <a:t>At least 3 paragraphs of text on the main HTML page</a:t>
            </a:r>
          </a:p>
          <a:p>
            <a:r>
              <a:rPr lang="en-US" dirty="0"/>
              <a:t>At least 2 paragraphs of text on each additional HTML page</a:t>
            </a:r>
          </a:p>
          <a:p>
            <a:r>
              <a:rPr lang="en-US" dirty="0"/>
              <a:t>At least 1 image per HTML page</a:t>
            </a:r>
          </a:p>
          <a:p>
            <a:r>
              <a:rPr lang="en-US" dirty="0"/>
              <a:t>1 JavaScript-driven action</a:t>
            </a:r>
          </a:p>
          <a:p>
            <a:endParaRPr lang="en-US" dirty="0"/>
          </a:p>
          <a:p>
            <a:endParaRPr lang="en-US" dirty="0"/>
          </a:p>
          <a:p>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HTML Review"/>
          <p:cNvSpPr txBox="1">
            <a:spLocks noGrp="1"/>
          </p:cNvSpPr>
          <p:nvPr>
            <p:ph type="title"/>
          </p:nvPr>
        </p:nvSpPr>
        <p:spPr>
          <a:prstGeom prst="rect">
            <a:avLst/>
          </a:prstGeom>
        </p:spPr>
        <p:txBody>
          <a:bodyPr/>
          <a:lstStyle/>
          <a:p>
            <a:r>
              <a:rPr lang="en-US" dirty="0"/>
              <a:t>Skills Review</a:t>
            </a:r>
            <a:endParaRPr dirty="0"/>
          </a:p>
        </p:txBody>
      </p:sp>
      <p:sp>
        <p:nvSpPr>
          <p:cNvPr id="225" name="h1-h6…"/>
          <p:cNvSpPr txBox="1">
            <a:spLocks noGrp="1"/>
          </p:cNvSpPr>
          <p:nvPr>
            <p:ph type="body" sz="half" idx="1"/>
          </p:nvPr>
        </p:nvSpPr>
        <p:spPr>
          <a:prstGeom prst="rect">
            <a:avLst/>
          </a:prstGeom>
        </p:spPr>
        <p:txBody>
          <a:bodyPr/>
          <a:lstStyle/>
          <a:p>
            <a:pPr lvl="0"/>
            <a:r>
              <a:rPr lang="en-GB" dirty="0"/>
              <a:t>JavaScript Math</a:t>
            </a:r>
          </a:p>
          <a:p>
            <a:pPr lvl="0"/>
            <a:r>
              <a:rPr lang="en-GB" dirty="0"/>
              <a:t>JavaScript Math Operators</a:t>
            </a:r>
          </a:p>
          <a:p>
            <a:pPr lvl="0"/>
            <a:r>
              <a:rPr lang="en-GB" dirty="0"/>
              <a:t>JavaScript Math Operands</a:t>
            </a:r>
          </a:p>
          <a:p>
            <a:pPr lvl="0"/>
            <a:r>
              <a:rPr lang="en-GB" dirty="0"/>
              <a:t>JavaScript Data </a:t>
            </a:r>
          </a:p>
          <a:p>
            <a:pPr lvl="0"/>
            <a:r>
              <a:rPr lang="en-GB" dirty="0"/>
              <a:t>JavaScript Data Types</a:t>
            </a:r>
          </a:p>
          <a:p>
            <a:pPr>
              <a:spcBef>
                <a:spcPts val="1500"/>
              </a:spcBef>
            </a:pPr>
            <a:endParaRPr lang="en-US" dirty="0"/>
          </a:p>
          <a:p>
            <a:pPr marL="961136" lvl="1" indent="-536448" defTabSz="627379">
              <a:spcBef>
                <a:spcPts val="1100"/>
              </a:spcBef>
              <a:defRPr sz="3648"/>
            </a:pPr>
            <a:endParaRPr dirty="0">
              <a:solidFill>
                <a:srgbClr val="FF7E79"/>
              </a:solidFill>
              <a:latin typeface="Monaco"/>
              <a:ea typeface="Monaco"/>
              <a:cs typeface="Monaco"/>
              <a:sym typeface="Monaco"/>
            </a:endParaRPr>
          </a:p>
        </p:txBody>
      </p:sp>
      <p:pic>
        <p:nvPicPr>
          <p:cNvPr id="226" name="rawpixel-665349-unsplash.jp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2723243" y="4350146"/>
            <a:ext cx="10341927" cy="6895480"/>
          </a:xfrm>
          <a:prstGeom prst="rect">
            <a:avLst/>
          </a:prstGeom>
          <a:ln w="12700">
            <a:miter lim="400000"/>
          </a:ln>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 name="Guidelines and Grading"/>
          <p:cNvSpPr txBox="1">
            <a:spLocks noGrp="1"/>
          </p:cNvSpPr>
          <p:nvPr>
            <p:ph type="title"/>
          </p:nvPr>
        </p:nvSpPr>
        <p:spPr>
          <a:prstGeom prst="rect">
            <a:avLst/>
          </a:prstGeom>
        </p:spPr>
        <p:txBody>
          <a:bodyPr/>
          <a:lstStyle/>
          <a:p>
            <a:r>
              <a:t>Guidelines and Grading</a:t>
            </a:r>
          </a:p>
        </p:txBody>
      </p:sp>
      <p:sp>
        <p:nvSpPr>
          <p:cNvPr id="390" name="Use presentation PowerPoint or Google Slides…"/>
          <p:cNvSpPr txBox="1">
            <a:spLocks noGrp="1"/>
          </p:cNvSpPr>
          <p:nvPr>
            <p:ph type="body" idx="1"/>
          </p:nvPr>
        </p:nvSpPr>
        <p:spPr>
          <a:prstGeom prst="rect">
            <a:avLst/>
          </a:prstGeom>
        </p:spPr>
        <p:txBody>
          <a:bodyPr/>
          <a:lstStyle/>
          <a:p>
            <a:r>
              <a:rPr lang="en-US" dirty="0"/>
              <a:t>Submission is to include a main parent folder, with sub-folders for JS and CSS</a:t>
            </a:r>
          </a:p>
          <a:p>
            <a:r>
              <a:rPr lang="en-US" dirty="0"/>
              <a:t>Name the main folder: firstname_lastname_Unit1_capstone</a:t>
            </a:r>
            <a:endParaRPr dirty="0"/>
          </a:p>
          <a:p>
            <a:r>
              <a:rPr dirty="0"/>
              <a:t>Grading breakdown: </a:t>
            </a:r>
            <a:r>
              <a:rPr lang="en-US" dirty="0"/>
              <a:t>3</a:t>
            </a:r>
            <a:r>
              <a:rPr dirty="0"/>
              <a:t>0% for content</a:t>
            </a:r>
            <a:r>
              <a:rPr lang="en-US" dirty="0"/>
              <a:t>,</a:t>
            </a:r>
            <a:r>
              <a:rPr dirty="0"/>
              <a:t> 30% for visuals</a:t>
            </a:r>
            <a:r>
              <a:rPr lang="en-US" dirty="0"/>
              <a:t> and 40% JavaScript interaction</a:t>
            </a:r>
            <a:r>
              <a:rPr lang="en-CA" dirty="0"/>
              <a:t> for a total of 20% of your final grade</a:t>
            </a:r>
            <a:endParaRPr dirty="0"/>
          </a:p>
          <a:p>
            <a:r>
              <a:rPr dirty="0"/>
              <a:t>Be creative and have fun!</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Title 1"/>
          <p:cNvSpPr txBox="1">
            <a:spLocks noGrp="1"/>
          </p:cNvSpPr>
          <p:nvPr>
            <p:ph type="title"/>
          </p:nvPr>
        </p:nvSpPr>
        <p:spPr>
          <a:prstGeom prst="rect">
            <a:avLst/>
          </a:prstGeom>
        </p:spPr>
        <p:txBody>
          <a:bodyPr/>
          <a:lstStyle/>
          <a:p>
            <a:r>
              <a:rPr lang="en-US" dirty="0"/>
              <a:t>Unit 1</a:t>
            </a:r>
            <a:r>
              <a:rPr dirty="0"/>
              <a:t> Project</a:t>
            </a:r>
          </a:p>
        </p:txBody>
      </p:sp>
      <p:sp>
        <p:nvSpPr>
          <p:cNvPr id="393" name="Text Placeholder 2"/>
          <p:cNvSpPr txBox="1">
            <a:spLocks noGrp="1"/>
          </p:cNvSpPr>
          <p:nvPr>
            <p:ph type="body" sz="quarter" idx="1"/>
          </p:nvPr>
        </p:nvSpPr>
        <p:spPr>
          <a:prstGeom prst="rect">
            <a:avLst/>
          </a:prstGeom>
        </p:spPr>
        <p:txBody>
          <a:bodyPr/>
          <a:lstStyle/>
          <a:p>
            <a:r>
              <a:rPr lang="en-CA" dirty="0"/>
              <a:t>Let’s get started!</a:t>
            </a:r>
            <a:endParaRPr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9F5E-1E49-1241-8788-4161597A1133}"/>
              </a:ext>
            </a:extLst>
          </p:cNvPr>
          <p:cNvSpPr>
            <a:spLocks noGrp="1"/>
          </p:cNvSpPr>
          <p:nvPr>
            <p:ph type="title"/>
          </p:nvPr>
        </p:nvSpPr>
        <p:spPr/>
        <p:txBody>
          <a:bodyPr/>
          <a:lstStyle/>
          <a:p>
            <a:pPr algn="l"/>
            <a:r>
              <a:rPr lang="en-US" dirty="0"/>
              <a:t>Gathering Time</a:t>
            </a:r>
          </a:p>
        </p:txBody>
      </p:sp>
      <p:pic>
        <p:nvPicPr>
          <p:cNvPr id="4" name="Content Placeholder 3">
            <a:extLst>
              <a:ext uri="{FF2B5EF4-FFF2-40B4-BE49-F238E27FC236}">
                <a16:creationId xmlns:a16="http://schemas.microsoft.com/office/drawing/2014/main" id="{875EF525-D60D-5B4D-BE55-1892EC972151}"/>
              </a:ext>
            </a:extLst>
          </p:cNvPr>
          <p:cNvPicPr>
            <a:picLocks noGrp="1" noChangeAspect="1"/>
          </p:cNvPicPr>
          <p:nvPr>
            <p:ph idx="1"/>
          </p:nvPr>
        </p:nvPicPr>
        <p:blipFill>
          <a:blip r:embed="rId3"/>
          <a:stretch>
            <a:fillRect/>
          </a:stretch>
        </p:blipFill>
        <p:spPr>
          <a:xfrm>
            <a:off x="2224297" y="4909588"/>
            <a:ext cx="8505166" cy="6354792"/>
          </a:xfrm>
          <a:prstGeom prst="rect">
            <a:avLst/>
          </a:prstGeom>
        </p:spPr>
      </p:pic>
      <p:sp>
        <p:nvSpPr>
          <p:cNvPr id="3" name="Rectangle 2">
            <a:extLst>
              <a:ext uri="{FF2B5EF4-FFF2-40B4-BE49-F238E27FC236}">
                <a16:creationId xmlns:a16="http://schemas.microsoft.com/office/drawing/2014/main" id="{08580E4B-1C38-FA42-A351-DDCAAE73D822}"/>
              </a:ext>
            </a:extLst>
          </p:cNvPr>
          <p:cNvSpPr/>
          <p:nvPr/>
        </p:nvSpPr>
        <p:spPr>
          <a:xfrm>
            <a:off x="11568344" y="4909588"/>
            <a:ext cx="12192000" cy="2246769"/>
          </a:xfrm>
          <a:prstGeom prst="rect">
            <a:avLst/>
          </a:prstGeom>
        </p:spPr>
        <p:txBody>
          <a:bodyPr anchor="t">
            <a:spAutoFit/>
          </a:bodyPr>
          <a:lstStyle/>
          <a:p>
            <a:pPr algn="l"/>
            <a:r>
              <a:rPr lang="en-CA" sz="4000" b="0" dirty="0">
                <a:solidFill>
                  <a:schemeClr val="tx1"/>
                </a:solidFill>
                <a:latin typeface="Calibri" panose="020F0502020204030204" pitchFamily="34" charset="0"/>
                <a:cs typeface="Calibri" panose="020F0502020204030204" pitchFamily="34" charset="0"/>
              </a:rPr>
              <a:t>Gathering Time is a time for check-in.  </a:t>
            </a:r>
          </a:p>
          <a:p>
            <a:endParaRPr lang="en-CA" sz="4000" b="0" dirty="0">
              <a:solidFill>
                <a:schemeClr val="tx1"/>
              </a:solidFill>
              <a:latin typeface="Calibri" panose="020F0502020204030204" pitchFamily="34" charset="0"/>
              <a:cs typeface="Calibri" panose="020F0502020204030204" pitchFamily="34" charset="0"/>
            </a:endParaRPr>
          </a:p>
          <a:p>
            <a:endParaRPr lang="en-CA" sz="6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44323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2" name="Image" descr="Image"/>
          <p:cNvPicPr>
            <a:picLocks noGrp="1" noChangeAspect="1"/>
          </p:cNvPicPr>
          <p:nvPr>
            <p:ph type="pic" idx="13"/>
          </p:nvPr>
        </p:nvPicPr>
        <p:blipFill>
          <a:blip r:embed="rId3"/>
          <a:srcRect t="3999" b="3999"/>
          <a:stretch>
            <a:fillRect/>
          </a:stretch>
        </p:blipFill>
        <p:spPr>
          <a:prstGeom prst="rect">
            <a:avLst/>
          </a:prstGeom>
        </p:spPr>
      </p:pic>
      <p:sp>
        <p:nvSpPr>
          <p:cNvPr id="403" name="How was your day?…"/>
          <p:cNvSpPr txBox="1">
            <a:spLocks noGrp="1"/>
          </p:cNvSpPr>
          <p:nvPr>
            <p:ph type="body" sz="half" idx="1"/>
          </p:nvPr>
        </p:nvSpPr>
        <p:spPr>
          <a:prstGeom prst="rect">
            <a:avLst/>
          </a:prstGeom>
        </p:spPr>
        <p:txBody>
          <a:bodyPr/>
          <a:lstStyle/>
          <a:p>
            <a:r>
              <a:rPr dirty="0"/>
              <a:t>How was your day?</a:t>
            </a:r>
          </a:p>
          <a:p>
            <a:r>
              <a:rPr dirty="0"/>
              <a:t>How’s your website coming along?</a:t>
            </a:r>
          </a:p>
          <a:p>
            <a:r>
              <a:rPr dirty="0"/>
              <a:t>Are you excited to add some </a:t>
            </a:r>
            <a:r>
              <a:rPr dirty="0" err="1"/>
              <a:t>colour</a:t>
            </a:r>
            <a:r>
              <a:rPr dirty="0"/>
              <a:t>?</a:t>
            </a:r>
          </a:p>
        </p:txBody>
      </p:sp>
      <p:sp>
        <p:nvSpPr>
          <p:cNvPr id="404" name="Class Wrap-up"/>
          <p:cNvSpPr txBox="1">
            <a:spLocks noGrp="1"/>
          </p:cNvSpPr>
          <p:nvPr>
            <p:ph type="title"/>
          </p:nvPr>
        </p:nvSpPr>
        <p:spPr>
          <a:prstGeom prst="rect">
            <a:avLst/>
          </a:prstGeom>
        </p:spPr>
        <p:txBody>
          <a:bodyPr>
            <a:normAutofit/>
          </a:bodyPr>
          <a:lstStyle/>
          <a:p>
            <a:r>
              <a:rPr sz="8800" dirty="0"/>
              <a:t>Class Wrap-up</a:t>
            </a:r>
          </a:p>
        </p:txBody>
      </p:sp>
    </p:spTree>
    <p:extLst>
      <p:ext uri="{BB962C8B-B14F-4D97-AF65-F5344CB8AC3E}">
        <p14:creationId xmlns:p14="http://schemas.microsoft.com/office/powerpoint/2010/main" val="278556360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Image Credits"/>
          <p:cNvSpPr txBox="1">
            <a:spLocks noGrp="1"/>
          </p:cNvSpPr>
          <p:nvPr>
            <p:ph type="title"/>
          </p:nvPr>
        </p:nvSpPr>
        <p:spPr>
          <a:prstGeom prst="rect">
            <a:avLst/>
          </a:prstGeom>
        </p:spPr>
        <p:txBody>
          <a:bodyPr/>
          <a:lstStyle/>
          <a:p>
            <a:r>
              <a:t>Image Credits</a:t>
            </a:r>
          </a:p>
        </p:txBody>
      </p:sp>
      <p:sp>
        <p:nvSpPr>
          <p:cNvPr id="456" name="Unless specified, all images in this slide show are from the following sources…"/>
          <p:cNvSpPr txBox="1">
            <a:spLocks noGrp="1"/>
          </p:cNvSpPr>
          <p:nvPr>
            <p:ph type="body" idx="1"/>
          </p:nvPr>
        </p:nvSpPr>
        <p:spPr>
          <a:prstGeom prst="rect">
            <a:avLst/>
          </a:prstGeom>
        </p:spPr>
        <p:txBody>
          <a:bodyPr>
            <a:normAutofit fontScale="92500"/>
          </a:bodyPr>
          <a:lstStyle/>
          <a:p>
            <a:pPr marL="0" indent="0">
              <a:buSzTx/>
              <a:buNone/>
            </a:pPr>
            <a:r>
              <a:rPr dirty="0"/>
              <a:t>Unless specified, all images in this slide show are from the following sources</a:t>
            </a:r>
          </a:p>
          <a:p>
            <a:pPr lvl="1"/>
            <a:r>
              <a:rPr u="sng" dirty="0">
                <a:solidFill>
                  <a:srgbClr val="005493"/>
                </a:solidFill>
                <a:hlinkClick r:id="rId2"/>
              </a:rPr>
              <a:t>Unsplash</a:t>
            </a:r>
            <a:r>
              <a:rPr dirty="0"/>
              <a:t> via the </a:t>
            </a:r>
            <a:r>
              <a:rPr u="sng" dirty="0">
                <a:solidFill>
                  <a:srgbClr val="005493"/>
                </a:solidFill>
                <a:hlinkClick r:id="rId3"/>
              </a:rPr>
              <a:t>Unsplash License</a:t>
            </a:r>
          </a:p>
          <a:p>
            <a:pPr lvl="1"/>
            <a:r>
              <a:rPr u="sng" dirty="0">
                <a:solidFill>
                  <a:srgbClr val="005493"/>
                </a:solidFill>
                <a:hlinkClick r:id="rId4"/>
              </a:rPr>
              <a:t>Pexels</a:t>
            </a:r>
            <a:r>
              <a:rPr dirty="0"/>
              <a:t> and </a:t>
            </a:r>
            <a:r>
              <a:rPr u="sng" dirty="0">
                <a:solidFill>
                  <a:srgbClr val="005493"/>
                </a:solidFill>
                <a:hlinkClick r:id="rId5"/>
              </a:rPr>
              <a:t>Pixabay</a:t>
            </a:r>
            <a:r>
              <a:rPr dirty="0"/>
              <a:t> via the </a:t>
            </a:r>
            <a:r>
              <a:rPr u="sng" dirty="0">
                <a:solidFill>
                  <a:srgbClr val="005493"/>
                </a:solidFill>
                <a:hlinkClick r:id="rId6"/>
              </a:rPr>
              <a:t>CC0 License</a:t>
            </a:r>
            <a:r>
              <a:rPr dirty="0"/>
              <a:t> or the </a:t>
            </a:r>
            <a:r>
              <a:rPr u="sng" dirty="0">
                <a:solidFill>
                  <a:srgbClr val="005493"/>
                </a:solidFill>
                <a:hlinkClick r:id="rId7"/>
              </a:rPr>
              <a:t>Pexels License</a:t>
            </a:r>
          </a:p>
          <a:p>
            <a:pPr lvl="1"/>
            <a:r>
              <a:rPr u="sng" dirty="0">
                <a:solidFill>
                  <a:srgbClr val="005493"/>
                </a:solidFill>
                <a:hlinkClick r:id="rId8"/>
              </a:rPr>
              <a:t>Wikimedia Commons</a:t>
            </a:r>
          </a:p>
          <a:p>
            <a:pPr lvl="1"/>
            <a:r>
              <a:rPr u="sng" dirty="0">
                <a:solidFill>
                  <a:srgbClr val="005493"/>
                </a:solidFill>
                <a:hlinkClick r:id="rId9"/>
              </a:rPr>
              <a:t>First Nations Technology Council</a:t>
            </a:r>
            <a:r>
              <a:rPr dirty="0"/>
              <a:t> and its partners</a:t>
            </a:r>
            <a:endParaRPr lang="en-CA" dirty="0"/>
          </a:p>
          <a:p>
            <a:pPr lvl="1"/>
            <a:r>
              <a:rPr lang="en-CA" dirty="0"/>
              <a:t>Pow wow </a:t>
            </a:r>
            <a:r>
              <a:rPr lang="en-CA" dirty="0">
                <a:hlinkClick r:id="rId10"/>
              </a:rPr>
              <a:t>https://www.cbc.ca/kidscbc2/the-feed/do-you-know-what-a-powwow-is</a:t>
            </a:r>
            <a:endParaRPr lang="en-CA" dirty="0"/>
          </a:p>
          <a:p>
            <a:pPr lvl="1"/>
            <a:r>
              <a:rPr lang="en-CA" dirty="0"/>
              <a:t>Colors </a:t>
            </a:r>
            <a:r>
              <a:rPr lang="en-CA" dirty="0">
                <a:hlinkClick r:id="rId11"/>
              </a:rPr>
              <a:t>http://precisionintermedia.com/color</a:t>
            </a:r>
            <a:endParaRPr lang="en-CA" dirty="0"/>
          </a:p>
          <a:p>
            <a:pPr lvl="1"/>
            <a:r>
              <a:rPr lang="en-CA" dirty="0"/>
              <a:t>Fonts </a:t>
            </a:r>
            <a:r>
              <a:rPr lang="en-CA" dirty="0">
                <a:hlinkClick r:id="rId12"/>
              </a:rPr>
              <a:t>https://furbo.org/2018/03/28/system-fonts-in-css/</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HTML Review"/>
          <p:cNvSpPr txBox="1">
            <a:spLocks noGrp="1"/>
          </p:cNvSpPr>
          <p:nvPr>
            <p:ph type="title"/>
          </p:nvPr>
        </p:nvSpPr>
        <p:spPr>
          <a:prstGeom prst="rect">
            <a:avLst/>
          </a:prstGeom>
        </p:spPr>
        <p:txBody>
          <a:bodyPr/>
          <a:lstStyle/>
          <a:p>
            <a:r>
              <a:rPr lang="en-GB" dirty="0"/>
              <a:t>JavaScript Review</a:t>
            </a:r>
          </a:p>
        </p:txBody>
      </p:sp>
      <p:sp>
        <p:nvSpPr>
          <p:cNvPr id="225" name="h1-h6…"/>
          <p:cNvSpPr txBox="1">
            <a:spLocks noGrp="1"/>
          </p:cNvSpPr>
          <p:nvPr>
            <p:ph type="body" sz="half" idx="1"/>
          </p:nvPr>
        </p:nvSpPr>
        <p:spPr>
          <a:prstGeom prst="rect">
            <a:avLst/>
          </a:prstGeom>
        </p:spPr>
        <p:txBody>
          <a:bodyPr/>
          <a:lstStyle/>
          <a:p>
            <a:pPr lvl="0"/>
            <a:r>
              <a:rPr lang="en-GB" dirty="0"/>
              <a:t>Programming Problem Domains</a:t>
            </a:r>
          </a:p>
          <a:p>
            <a:pPr lvl="0"/>
            <a:r>
              <a:rPr lang="en-GB" dirty="0"/>
              <a:t>ECMA Script</a:t>
            </a:r>
          </a:p>
          <a:p>
            <a:pPr lvl="0"/>
            <a:r>
              <a:rPr lang="en-GB" dirty="0"/>
              <a:t>JavaScript’s Role</a:t>
            </a:r>
          </a:p>
          <a:p>
            <a:pPr lvl="0"/>
            <a:r>
              <a:rPr lang="en-GB" dirty="0"/>
              <a:t>JavaScript’s Pre-eminence</a:t>
            </a:r>
          </a:p>
          <a:p>
            <a:pPr>
              <a:spcBef>
                <a:spcPts val="1500"/>
              </a:spcBef>
            </a:pPr>
            <a:endParaRPr lang="en-US" dirty="0"/>
          </a:p>
          <a:p>
            <a:pPr marL="961136" lvl="1" indent="-536448" defTabSz="627379">
              <a:spcBef>
                <a:spcPts val="1100"/>
              </a:spcBef>
              <a:defRPr sz="3648"/>
            </a:pPr>
            <a:endParaRPr dirty="0">
              <a:solidFill>
                <a:srgbClr val="FF7E79"/>
              </a:solidFill>
              <a:latin typeface="Monaco"/>
              <a:ea typeface="Monaco"/>
              <a:cs typeface="Monaco"/>
              <a:sym typeface="Monaco"/>
            </a:endParaRPr>
          </a:p>
        </p:txBody>
      </p:sp>
      <p:pic>
        <p:nvPicPr>
          <p:cNvPr id="226" name="rawpixel-665349-unsplash.jp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2723243" y="4350146"/>
            <a:ext cx="10341927" cy="689548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US" dirty="0"/>
              <a:t>HTML 5</a:t>
            </a:r>
            <a:endParaRPr dirty="0"/>
          </a:p>
        </p:txBody>
      </p:sp>
      <p:sp>
        <p:nvSpPr>
          <p:cNvPr id="341" name="Coding isn’t just about telling a computer what to do…"/>
          <p:cNvSpPr txBox="1">
            <a:spLocks noGrp="1"/>
          </p:cNvSpPr>
          <p:nvPr>
            <p:ph type="body" sz="half" idx="1"/>
          </p:nvPr>
        </p:nvSpPr>
        <p:spPr>
          <a:prstGeom prst="rect">
            <a:avLst/>
          </a:prstGeom>
        </p:spPr>
        <p:txBody>
          <a:bodyPr>
            <a:normAutofit/>
          </a:bodyPr>
          <a:lstStyle/>
          <a:p>
            <a:pPr lvl="0"/>
            <a:r>
              <a:rPr lang="en-GB" dirty="0"/>
              <a:t>HTML stands for Hyper Text Mark Up Language</a:t>
            </a:r>
          </a:p>
          <a:p>
            <a:pPr lvl="0"/>
            <a:r>
              <a:rPr lang="en-GB" dirty="0"/>
              <a:t>Hyper Text refers to the most basic characteristic of HTML</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US" dirty="0"/>
              <a:t>HTML 5</a:t>
            </a:r>
            <a:endParaRPr dirty="0"/>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Hyper Text is text that is hyper-linked to other content on the web</a:t>
            </a:r>
          </a:p>
          <a:p>
            <a:pPr lvl="0"/>
            <a:r>
              <a:rPr lang="en-GB" dirty="0"/>
              <a:t>Hyper Text is clickable text that transports you to other content on the web</a:t>
            </a:r>
          </a:p>
          <a:p>
            <a:endParaRPr dirty="0"/>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US" dirty="0"/>
              <a:t>HTML 5</a:t>
            </a:r>
            <a:endParaRPr dirty="0"/>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Mark up Language refers to the fact that HTML is a Mark-Up language</a:t>
            </a:r>
          </a:p>
          <a:p>
            <a:pPr lvl="0"/>
            <a:r>
              <a:rPr lang="en-GB" dirty="0"/>
              <a:t>A Mark-Up Language is not a programming language</a:t>
            </a:r>
          </a:p>
          <a:p>
            <a:endParaRPr dirty="0"/>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tyle Counts"/>
          <p:cNvSpPr txBox="1">
            <a:spLocks noGrp="1"/>
          </p:cNvSpPr>
          <p:nvPr>
            <p:ph type="title"/>
          </p:nvPr>
        </p:nvSpPr>
        <p:spPr>
          <a:prstGeom prst="rect">
            <a:avLst/>
          </a:prstGeom>
        </p:spPr>
        <p:txBody>
          <a:bodyPr/>
          <a:lstStyle/>
          <a:p>
            <a:r>
              <a:rPr lang="en-US" dirty="0"/>
              <a:t>HTML 5</a:t>
            </a:r>
            <a:endParaRPr dirty="0"/>
          </a:p>
        </p:txBody>
      </p:sp>
      <p:sp>
        <p:nvSpPr>
          <p:cNvPr id="341" name="Coding isn’t just about telling a computer what to do…"/>
          <p:cNvSpPr txBox="1">
            <a:spLocks noGrp="1"/>
          </p:cNvSpPr>
          <p:nvPr>
            <p:ph type="body" sz="half" idx="1"/>
          </p:nvPr>
        </p:nvSpPr>
        <p:spPr>
          <a:prstGeom prst="rect">
            <a:avLst/>
          </a:prstGeom>
        </p:spPr>
        <p:txBody>
          <a:bodyPr/>
          <a:lstStyle/>
          <a:p>
            <a:pPr lvl="0"/>
            <a:r>
              <a:rPr lang="en-GB" dirty="0"/>
              <a:t>Mark-Up Languages are used to ‘’mark up” other content</a:t>
            </a:r>
          </a:p>
          <a:p>
            <a:pPr lvl="0"/>
            <a:r>
              <a:rPr lang="en-GB" dirty="0"/>
              <a:t>Marking Up content is the used to define meaning to the content</a:t>
            </a:r>
          </a:p>
        </p:txBody>
      </p:sp>
      <p:pic>
        <p:nvPicPr>
          <p:cNvPr id="342" name="surf-guitar-lessons.png"/>
          <p:cNvPicPr>
            <a:picLocks/>
          </p:cNvPicPr>
          <p:nvPr/>
        </p:nvPicPr>
        <p:blipFill>
          <a:blip r:embed="rId2">
            <a:extLst>
              <a:ext uri="{28A0092B-C50C-407E-A947-70E740481C1C}">
                <a14:useLocalDpi xmlns:a14="http://schemas.microsoft.com/office/drawing/2010/main" val="0"/>
              </a:ext>
            </a:extLst>
          </a:blip>
          <a:stretch>
            <a:fillRect/>
          </a:stretch>
        </p:blipFill>
        <p:spPr>
          <a:xfrm>
            <a:off x="12750800" y="4445000"/>
            <a:ext cx="10287000" cy="7670800"/>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897</TotalTime>
  <Words>1521</Words>
  <Application>Microsoft Macintosh PowerPoint</Application>
  <PresentationFormat>Custom</PresentationFormat>
  <Paragraphs>210</Paragraphs>
  <Slides>44</Slides>
  <Notes>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Gill Sans</vt:lpstr>
      <vt:lpstr>Helvetica Neue</vt:lpstr>
      <vt:lpstr>Monaco</vt:lpstr>
      <vt:lpstr>White</vt:lpstr>
      <vt:lpstr>                        </vt:lpstr>
      <vt:lpstr>Lesson Topics </vt:lpstr>
      <vt:lpstr>Skills Review</vt:lpstr>
      <vt:lpstr>Skills Review</vt:lpstr>
      <vt:lpstr>JavaScript Review</vt:lpstr>
      <vt:lpstr>HTML 5</vt:lpstr>
      <vt:lpstr>HTML 5</vt:lpstr>
      <vt:lpstr>HTML 5</vt:lpstr>
      <vt:lpstr>HTML 5</vt:lpstr>
      <vt:lpstr>HTML 5</vt:lpstr>
      <vt:lpstr>HTML 5</vt:lpstr>
      <vt:lpstr>The Semantic Web</vt:lpstr>
      <vt:lpstr>The Semantic Web</vt:lpstr>
      <vt:lpstr>The Semantic Web</vt:lpstr>
      <vt:lpstr>The Semantic Web</vt:lpstr>
      <vt:lpstr>The Semantic Web</vt:lpstr>
      <vt:lpstr>CSS</vt:lpstr>
      <vt:lpstr>CSS</vt:lpstr>
      <vt:lpstr>CSS</vt:lpstr>
      <vt:lpstr>CSS</vt:lpstr>
      <vt:lpstr>CSS</vt:lpstr>
      <vt:lpstr>CSS</vt:lpstr>
      <vt:lpstr>CSS</vt:lpstr>
      <vt:lpstr>CSS</vt:lpstr>
      <vt:lpstr>CSS</vt:lpstr>
      <vt:lpstr>CSS</vt:lpstr>
      <vt:lpstr>Activity 1</vt:lpstr>
      <vt:lpstr>PowerPoint Presentation</vt:lpstr>
      <vt:lpstr>PowerPoint Presentation</vt:lpstr>
      <vt:lpstr>PowerPoint Presentation</vt:lpstr>
      <vt:lpstr>PowerPoint Presentation</vt:lpstr>
      <vt:lpstr>PowerPoint Presentation</vt:lpstr>
      <vt:lpstr>Activity 2</vt:lpstr>
      <vt:lpstr>Discussion</vt:lpstr>
      <vt:lpstr>Unit 1 Project</vt:lpstr>
      <vt:lpstr>Unit 1 Project Overview</vt:lpstr>
      <vt:lpstr>Topic Ideas</vt:lpstr>
      <vt:lpstr>Unit 1 Project Overview</vt:lpstr>
      <vt:lpstr>Unit 1 Project Overview</vt:lpstr>
      <vt:lpstr>Guidelines and Grading</vt:lpstr>
      <vt:lpstr>Unit 1 Project</vt:lpstr>
      <vt:lpstr>Gathering Time</vt:lpstr>
      <vt:lpstr>Class Wrap-up</vt:lpstr>
      <vt:lpstr>Image Credits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&amp; Coding</dc:title>
  <dc:subject/>
  <dc:creator>Robyn Grebliunas</dc:creator>
  <cp:keywords/>
  <dc:description/>
  <cp:lastModifiedBy>Nick Adamson</cp:lastModifiedBy>
  <cp:revision>50</cp:revision>
  <dcterms:created xsi:type="dcterms:W3CDTF">2019-11-07T01:17:35Z</dcterms:created>
  <dcterms:modified xsi:type="dcterms:W3CDTF">2020-09-25T15:43:35Z</dcterms:modified>
  <cp:category/>
</cp:coreProperties>
</file>