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57" r:id="rId2"/>
    <p:sldId id="260" r:id="rId3"/>
    <p:sldId id="359" r:id="rId4"/>
    <p:sldId id="360" r:id="rId5"/>
    <p:sldId id="364" r:id="rId6"/>
    <p:sldId id="361" r:id="rId7"/>
    <p:sldId id="362" r:id="rId8"/>
    <p:sldId id="363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90" r:id="rId23"/>
    <p:sldId id="378" r:id="rId24"/>
    <p:sldId id="391" r:id="rId25"/>
    <p:sldId id="311" r:id="rId26"/>
    <p:sldId id="310" r:id="rId27"/>
    <p:sldId id="309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5" autoAdjust="0"/>
    <p:restoredTop sz="94608" autoAdjust="0"/>
  </p:normalViewPr>
  <p:slideViewPr>
    <p:cSldViewPr snapToGrid="0">
      <p:cViewPr varScale="1">
        <p:scale>
          <a:sx n="49" d="100"/>
          <a:sy n="49" d="100"/>
        </p:scale>
        <p:origin x="848" y="21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0049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Calibri"/>
              </a:rPr>
              <a:t>Welcome your class,</a:t>
            </a:r>
            <a:r>
              <a:rPr lang="en-US" baseline="0" dirty="0">
                <a:cs typeface="Calibri"/>
              </a:rPr>
              <a:t> think about what is the hook to engage your students right out of the starting gate.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B6CCD-7FC5-40B8-8701-920D5B02B31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94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Pre-test</a:t>
            </a:r>
          </a:p>
          <a:p>
            <a:r>
              <a:rPr lang="en-CA" dirty="0"/>
              <a:t>Two-way</a:t>
            </a:r>
            <a:r>
              <a:rPr lang="en-CA" baseline="0" dirty="0"/>
              <a:t> learning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401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3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use these. </a:t>
            </a:r>
          </a:p>
          <a:p>
            <a:r>
              <a:rPr lang="en-US" dirty="0"/>
              <a:t>You can reference any element’s attributes this way</a:t>
            </a:r>
          </a:p>
        </p:txBody>
      </p:sp>
    </p:spTree>
    <p:extLst>
      <p:ext uri="{BB962C8B-B14F-4D97-AF65-F5344CB8AC3E}">
        <p14:creationId xmlns:p14="http://schemas.microsoft.com/office/powerpoint/2010/main" val="190360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4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enter data in horizontally. You go row by row to enter data. Walk through the code with the students.</a:t>
            </a:r>
          </a:p>
        </p:txBody>
      </p:sp>
    </p:spTree>
    <p:extLst>
      <p:ext uri="{BB962C8B-B14F-4D97-AF65-F5344CB8AC3E}">
        <p14:creationId xmlns:p14="http://schemas.microsoft.com/office/powerpoint/2010/main" val="395660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/>
              <a:t>Instructors Notes: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sng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Introduce the concept of Gathering Time, which will be used throughout the program.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sharing stone can be just a stone someone in the class wants to use or one from outside.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just reminds everyone to listen when the person with the stone talks, so everyone has an opportunity to listen.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Chairs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Someone from the host Nation can be offered to start the check-in first. If no one is interested then someone else in the group, or the Instructor, will be offered to start it next.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B6CCD-7FC5-40B8-8701-920D5B02B316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7384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Post test:</a:t>
            </a:r>
            <a:r>
              <a:rPr lang="en-CA" baseline="0" dirty="0"/>
              <a:t> provide the students with feedback about the day, review the day.</a:t>
            </a:r>
          </a:p>
          <a:p>
            <a:endParaRPr lang="en-CA" baseline="0" dirty="0"/>
          </a:p>
          <a:p>
            <a:r>
              <a:rPr lang="en-CA" baseline="0" dirty="0"/>
              <a:t>End of the day Q/A</a:t>
            </a:r>
          </a:p>
          <a:p>
            <a:endParaRPr lang="en-CA" baseline="0" dirty="0"/>
          </a:p>
          <a:p>
            <a:r>
              <a:rPr lang="en-CA" baseline="0" dirty="0"/>
              <a:t>Were the day’s goals met (reference slide 2)?</a:t>
            </a:r>
          </a:p>
          <a:p>
            <a:endParaRPr lang="en-CA" baseline="0" dirty="0"/>
          </a:p>
          <a:p>
            <a:r>
              <a:rPr lang="en-CA" baseline="0" dirty="0"/>
              <a:t>Transition: what’s coming up tomorrow?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220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sson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6.jpeg" descr="image6.jpeg"/>
          <p:cNvPicPr>
            <a:picLocks noChangeAspect="1"/>
          </p:cNvPicPr>
          <p:nvPr/>
        </p:nvPicPr>
        <p:blipFill>
          <a:blip r:embed="rId2"/>
          <a:srcRect l="10758" r="6273"/>
          <a:stretch>
            <a:fillRect/>
          </a:stretch>
        </p:blipFill>
        <p:spPr>
          <a:xfrm>
            <a:off x="14194426" y="4350191"/>
            <a:ext cx="7902880" cy="6895019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889000" indent="-889000">
              <a:buSzPct val="100000"/>
              <a:buAutoNum type="arabicPeriod"/>
            </a:lvl1pPr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27" name="Picture 4" descr="Picture 4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0CCB-94F3-4D69-9A2F-D39BB8D7425E}" type="datetimeFigureOut">
              <a:rPr lang="en-CA" smtClean="0"/>
              <a:pPr/>
              <a:t>2020-09-28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41192" y="13081000"/>
            <a:ext cx="488916" cy="471924"/>
          </a:xfrm>
        </p:spPr>
        <p:txBody>
          <a:bodyPr/>
          <a:lstStyle/>
          <a:p>
            <a:fld id="{73FE2E21-F601-4728-90C3-A5D84BF854D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45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sson Break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Object"/>
          <p:cNvSpPr txBox="1">
            <a:spLocks noGrp="1"/>
          </p:cNvSpPr>
          <p:nvPr>
            <p:ph idx="3"/>
          </p:nvPr>
        </p:nvSpPr>
        <p:spPr>
          <a:xfrm>
            <a:off x="1402159" y="3432522"/>
            <a:ext cx="21579682" cy="8901808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600" b="1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acter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- Square.png"/>
          <p:cNvSpPr>
            <a:spLocks noGrp="1"/>
          </p:cNvSpPr>
          <p:nvPr>
            <p:ph type="pic" sz="half" idx="13"/>
          </p:nvPr>
        </p:nvSpPr>
        <p:spPr>
          <a:xfrm>
            <a:off x="13295312" y="2146300"/>
            <a:ext cx="9655102" cy="94233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35100" y="4908899"/>
            <a:ext cx="10668000" cy="751711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0">
              <a:spcBef>
                <a:spcPts val="1500"/>
              </a:spcBef>
              <a:buSzTx/>
              <a:buNone/>
            </a:lvl2pPr>
            <a:lvl3pPr marL="0" indent="0">
              <a:spcBef>
                <a:spcPts val="1500"/>
              </a:spcBef>
              <a:buSzTx/>
              <a:buNone/>
            </a:lvl3pPr>
            <a:lvl4pPr marL="0" indent="0">
              <a:spcBef>
                <a:spcPts val="1500"/>
              </a:spcBef>
              <a:buSzTx/>
              <a:buNone/>
            </a:lvl4pPr>
            <a:lvl5pPr marL="0" indent="0">
              <a:spcBef>
                <a:spcPts val="150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1435100" y="1143000"/>
            <a:ext cx="10668000" cy="3077010"/>
          </a:xfrm>
          <a:prstGeom prst="rect">
            <a:avLst/>
          </a:prstGeom>
        </p:spPr>
        <p:txBody>
          <a:bodyPr anchor="b"/>
          <a:lstStyle>
            <a:lvl1pPr algn="l"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1500"/>
              </a:spcBef>
              <a:defRPr/>
            </a:lvl2pPr>
            <a:lvl3pPr>
              <a:lnSpc>
                <a:spcPct val="100000"/>
              </a:lnSpc>
              <a:spcBef>
                <a:spcPts val="1500"/>
              </a:spcBef>
              <a:defRPr/>
            </a:lvl3pPr>
            <a:lvl4pPr>
              <a:lnSpc>
                <a:spcPct val="100000"/>
              </a:lnSpc>
              <a:spcBef>
                <a:spcPts val="1500"/>
              </a:spcBef>
              <a:defRPr/>
            </a:lvl4pPr>
            <a:lvl5pPr>
              <a:lnSpc>
                <a:spcPct val="100000"/>
              </a:lnSpc>
              <a:spcBef>
                <a:spcPts val="1500"/>
              </a:spcBef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1" name="Image"/>
          <p:cNvSpPr>
            <a:spLocks noGrp="1"/>
          </p:cNvSpPr>
          <p:nvPr>
            <p:ph type="pic" sz="half" idx="13"/>
          </p:nvPr>
        </p:nvSpPr>
        <p:spPr>
          <a:xfrm>
            <a:off x="5107483" y="3673850"/>
            <a:ext cx="14169065" cy="70176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89100" y="11342644"/>
            <a:ext cx="21005800" cy="11952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500"/>
              </a:spcBef>
              <a:buSzTx/>
              <a:buNone/>
            </a:lvl1pPr>
            <a:lvl2pPr>
              <a:lnSpc>
                <a:spcPct val="100000"/>
              </a:lnSpc>
              <a:spcBef>
                <a:spcPts val="1500"/>
              </a:spcBef>
            </a:lvl2pPr>
            <a:lvl3pPr>
              <a:lnSpc>
                <a:spcPct val="100000"/>
              </a:lnSpc>
              <a:spcBef>
                <a:spcPts val="1500"/>
              </a:spcBef>
            </a:lvl3pPr>
            <a:lvl4pPr>
              <a:lnSpc>
                <a:spcPct val="100000"/>
              </a:lnSpc>
              <a:spcBef>
                <a:spcPts val="1500"/>
              </a:spcBef>
            </a:lvl4pPr>
            <a:lvl5pPr>
              <a:lnSpc>
                <a:spcPct val="100000"/>
              </a:lnSpc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9503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296444" y="4530567"/>
            <a:ext cx="17803813" cy="394366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6CB4B4D-7CA3-9044-876B-883B54F8677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736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Picture 4" descr="Picture 4"/>
          <p:cNvPicPr>
            <a:picLocks noChangeAspect="1"/>
          </p:cNvPicPr>
          <p:nvPr/>
        </p:nvPicPr>
        <p:blipFill>
          <a:blip r:embed="rId13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565133"/>
            <a:ext cx="21005800" cy="846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3215" y="13081000"/>
            <a:ext cx="46487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Calibri" panose="020F0502020204030204" pitchFamily="34" charset="0"/>
                <a:ea typeface="Helvetica Neue Light"/>
                <a:cs typeface="Calibri" panose="020F0502020204030204" pitchFamily="34" charset="0"/>
                <a:sym typeface="Helvetica Neue Light"/>
              </a:defRPr>
            </a:lvl1pPr>
          </a:lstStyle>
          <a:p>
            <a:fld id="{86CB4B4D-7CA3-9044-876B-883B54F8677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8" r:id="rId4"/>
    <p:sldLayoutId id="2147483661" r:id="rId5"/>
    <p:sldLayoutId id="2147483662" r:id="rId6"/>
    <p:sldLayoutId id="2147483663" r:id="rId7"/>
    <p:sldLayoutId id="2147483666" r:id="rId8"/>
    <p:sldLayoutId id="2147483667" r:id="rId9"/>
    <p:sldLayoutId id="2147483669" r:id="rId10"/>
    <p:sldLayoutId id="214748367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7058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1pPr>
      <a:lvl2pPr marL="12646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2pPr>
      <a:lvl3pPr marL="18234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3pPr>
      <a:lvl4pPr marL="23822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4pPr>
      <a:lvl5pPr marL="29410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5pPr>
      <a:lvl6pPr marL="34998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0586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6174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1762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lidded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lidded.com/logo.p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lidded.com/html-css-practice-tes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Commons:Welcome" TargetMode="External"/><Relationship Id="rId3" Type="http://schemas.openxmlformats.org/officeDocument/2006/relationships/hyperlink" Target="https://medium.com/unsplash/the-unsplash-license-f6fb7de5c95a" TargetMode="External"/><Relationship Id="rId7" Type="http://schemas.openxmlformats.org/officeDocument/2006/relationships/hyperlink" Target="https://www.pexels.com/photo-license/" TargetMode="External"/><Relationship Id="rId12" Type="http://schemas.openxmlformats.org/officeDocument/2006/relationships/hyperlink" Target="https://furbo.org/2018/03/28/system-fonts-in-css/" TargetMode="External"/><Relationship Id="rId2" Type="http://schemas.openxmlformats.org/officeDocument/2006/relationships/hyperlink" Target="http://unsplash.co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reativecommons.org/publicdomain/zero/1.0/" TargetMode="External"/><Relationship Id="rId11" Type="http://schemas.openxmlformats.org/officeDocument/2006/relationships/hyperlink" Target="http://precisionintermedia.com/color" TargetMode="External"/><Relationship Id="rId5" Type="http://schemas.openxmlformats.org/officeDocument/2006/relationships/hyperlink" Target="https://pixabay.com/" TargetMode="External"/><Relationship Id="rId10" Type="http://schemas.openxmlformats.org/officeDocument/2006/relationships/hyperlink" Target="https://www.cbc.ca/kidscbc2/the-feed/do-you-know-what-a-powwow-is" TargetMode="External"/><Relationship Id="rId4" Type="http://schemas.openxmlformats.org/officeDocument/2006/relationships/hyperlink" Target="http://pexels.com" TargetMode="External"/><Relationship Id="rId9" Type="http://schemas.openxmlformats.org/officeDocument/2006/relationships/hyperlink" Target="http://www.technologycouncil.c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4A8C-5FC5-D547-A894-53B4C5FF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1022" y="10706092"/>
            <a:ext cx="13426013" cy="769132"/>
          </a:xfrm>
        </p:spPr>
        <p:txBody>
          <a:bodyPr>
            <a:normAutofit fontScale="90000"/>
          </a:bodyPr>
          <a:lstStyle/>
          <a:p>
            <a:pPr>
              <a:spcBef>
                <a:spcPts val="2000"/>
              </a:spcBef>
            </a:pPr>
            <a:r>
              <a:rPr lang="en-US" dirty="0"/>
              <a:t>                       </a:t>
            </a:r>
            <a:endParaRPr lang="en-US" dirty="0">
              <a:cs typeface="Calibri Ligh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0314-C3D9-144F-BC14-E73EA989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62" y="4170556"/>
            <a:ext cx="22915980" cy="8780334"/>
          </a:xfrm>
        </p:spPr>
        <p:txBody>
          <a:bodyPr vert="horz" lIns="182880" tIns="91440" rIns="182880" bIns="91440" rtlCol="0" anchor="t">
            <a:normAutofit/>
          </a:bodyPr>
          <a:lstStyle/>
          <a:p>
            <a:pPr marL="0" indent="0" algn="ctr">
              <a:buNone/>
            </a:pP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Focus Web Developer</a:t>
            </a:r>
          </a:p>
          <a:p>
            <a:pPr marL="0" indent="0" algn="ctr">
              <a:buNone/>
            </a:pPr>
            <a:r>
              <a:rPr lang="en-CA" sz="5400" dirty="0"/>
              <a:t>Week 2 – Lesson 1</a:t>
            </a:r>
          </a:p>
          <a:p>
            <a:pPr marL="0" indent="0" algn="ctr">
              <a:buNone/>
            </a:pPr>
            <a:endParaRPr lang="en-US" sz="9600" dirty="0">
              <a:cs typeface="Calibri"/>
            </a:endParaRPr>
          </a:p>
        </p:txBody>
      </p:sp>
      <p:pic>
        <p:nvPicPr>
          <p:cNvPr id="4" name="Picture 4" descr="Picture 4">
            <a:extLst>
              <a:ext uri="{FF2B5EF4-FFF2-40B4-BE49-F238E27FC236}">
                <a16:creationId xmlns:a16="http://schemas.microsoft.com/office/drawing/2014/main" id="{572A6D22-017C-8F40-9273-1FE21DCD0C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2" name="Picture 8" descr="https://technologycouncil.ca/wp-content/uploads/2019/07/web_two@300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70" y="2982482"/>
            <a:ext cx="7664760" cy="269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07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2D1E-ACF4-DC48-9024-BA2E8272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Attributes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36B7B-A611-C145-B2EF-06BDDAE6BE3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89100" y="2689973"/>
            <a:ext cx="5971540" cy="469900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Here are the </a:t>
            </a:r>
            <a:r>
              <a:rPr lang="en-US" sz="4800" b="1" dirty="0"/>
              <a:t>attributes</a:t>
            </a:r>
            <a:r>
              <a:rPr lang="en-US" sz="4800" dirty="0"/>
              <a:t> of &lt;a&gt;: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7F517-5F06-1547-AFDF-13B105AC6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360" y="2905635"/>
            <a:ext cx="13459460" cy="95100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F63E94-BCCE-234E-8829-C2BFBF1459AE}"/>
              </a:ext>
            </a:extLst>
          </p:cNvPr>
          <p:cNvSpPr/>
          <p:nvPr/>
        </p:nvSpPr>
        <p:spPr>
          <a:xfrm>
            <a:off x="12192000" y="12594359"/>
            <a:ext cx="54553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/>
              <a:t>Image from https://www.w3schools.com/TAGs/</a:t>
            </a:r>
            <a:r>
              <a:rPr lang="en-US" sz="1600" b="0" dirty="0" err="1"/>
              <a:t>tag_a.asp</a:t>
            </a:r>
            <a:endParaRPr lang="en-US" sz="1600" b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3C5E1C-2939-4145-AB44-F09E791AD57C}"/>
              </a:ext>
            </a:extLst>
          </p:cNvPr>
          <p:cNvSpPr/>
          <p:nvPr/>
        </p:nvSpPr>
        <p:spPr>
          <a:xfrm>
            <a:off x="8532578" y="10810365"/>
            <a:ext cx="1180765" cy="431321"/>
          </a:xfrm>
          <a:prstGeom prst="ellipse">
            <a:avLst/>
          </a:prstGeom>
          <a:noFill/>
          <a:ln w="381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B2EA0-0259-844D-B3B4-82B783293EA6}"/>
              </a:ext>
            </a:extLst>
          </p:cNvPr>
          <p:cNvSpPr txBox="1"/>
          <p:nvPr/>
        </p:nvSpPr>
        <p:spPr>
          <a:xfrm>
            <a:off x="6075153" y="7947092"/>
            <a:ext cx="2029186" cy="1395254"/>
          </a:xfrm>
          <a:prstGeom prst="rect">
            <a:avLst/>
          </a:prstGeom>
          <a:noFill/>
          <a:ln w="381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0" dirty="0"/>
              <a:t>this is the </a:t>
            </a:r>
            <a:r>
              <a:rPr lang="en-US" sz="2800" dirty="0"/>
              <a:t>name</a:t>
            </a:r>
            <a:r>
              <a:rPr lang="en-US" sz="2800" b="0" dirty="0"/>
              <a:t> of the attribute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D057A9-F348-F041-A61A-BA6676C0ECD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>
            <a:off x="7089746" y="9342346"/>
            <a:ext cx="1442832" cy="168368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8EE4EFE-0121-1D4C-AFEE-4C61617CAA84}"/>
              </a:ext>
            </a:extLst>
          </p:cNvPr>
          <p:cNvSpPr/>
          <p:nvPr/>
        </p:nvSpPr>
        <p:spPr>
          <a:xfrm>
            <a:off x="11038705" y="10741352"/>
            <a:ext cx="1392913" cy="1335628"/>
          </a:xfrm>
          <a:prstGeom prst="ellipse">
            <a:avLst/>
          </a:prstGeom>
          <a:noFill/>
          <a:ln w="381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EC0334-A508-8E4D-AF42-05D1F3B1388E}"/>
              </a:ext>
            </a:extLst>
          </p:cNvPr>
          <p:cNvSpPr txBox="1"/>
          <p:nvPr/>
        </p:nvSpPr>
        <p:spPr>
          <a:xfrm>
            <a:off x="17661999" y="8745946"/>
            <a:ext cx="3300190" cy="1395254"/>
          </a:xfrm>
          <a:prstGeom prst="rect">
            <a:avLst/>
          </a:prstGeom>
          <a:noFill/>
          <a:ln w="381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0" dirty="0"/>
              <a:t>These are the possible values for this attribute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1F7E1A-A53C-8548-974B-DE6D4F111A82}"/>
              </a:ext>
            </a:extLst>
          </p:cNvPr>
          <p:cNvCxnSpPr>
            <a:cxnSpLocks/>
            <a:stCxn id="14" idx="1"/>
            <a:endCxn id="13" idx="6"/>
          </p:cNvCxnSpPr>
          <p:nvPr/>
        </p:nvCxnSpPr>
        <p:spPr>
          <a:xfrm flipH="1">
            <a:off x="12431618" y="9443573"/>
            <a:ext cx="5230381" cy="1965593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BDFBCC-8BC4-764C-883C-80BCE7747A10}"/>
              </a:ext>
            </a:extLst>
          </p:cNvPr>
          <p:cNvSpPr txBox="1"/>
          <p:nvPr/>
        </p:nvSpPr>
        <p:spPr>
          <a:xfrm>
            <a:off x="1811226" y="10503728"/>
            <a:ext cx="4967751" cy="964367"/>
          </a:xfrm>
          <a:prstGeom prst="rect">
            <a:avLst/>
          </a:prstGeom>
          <a:noFill/>
          <a:ln w="381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0" dirty="0"/>
              <a:t>How to use this attribute: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&lt;a target=“_blank”&gt;&lt;/a&gt;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39707513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 Instructions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E5460-0215-F648-9C2B-FAA972CFF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99"/>
          <a:stretch/>
        </p:blipFill>
        <p:spPr>
          <a:xfrm>
            <a:off x="874432" y="4323855"/>
            <a:ext cx="5923184" cy="58557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96F2C15-DD4F-FB47-9C86-5DAE2AD4A4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74432" y="3075583"/>
            <a:ext cx="12737652" cy="1195289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4800" dirty="0"/>
              <a:t>Create the following webpage using </a:t>
            </a:r>
            <a:r>
              <a:rPr lang="en-US" sz="4800" b="1" dirty="0"/>
              <a:t>only </a:t>
            </a:r>
            <a:r>
              <a:rPr lang="en-US" sz="4800" dirty="0"/>
              <a:t>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1DCBA-4035-274B-AB36-CFDACF0CDC2E}"/>
              </a:ext>
            </a:extLst>
          </p:cNvPr>
          <p:cNvSpPr txBox="1"/>
          <p:nvPr/>
        </p:nvSpPr>
        <p:spPr>
          <a:xfrm>
            <a:off x="7023099" y="4009612"/>
            <a:ext cx="16237166" cy="9335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/>
              <a:t>Requirements: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4000" b="0" dirty="0"/>
              <a:t>Use only HTML to make identical format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4000" b="0" dirty="0"/>
              <a:t>Save the file in your Activity 1 folder and name it “</a:t>
            </a:r>
            <a:r>
              <a:rPr lang="en-US" sz="4000" b="0" dirty="0" err="1"/>
              <a:t>index.html</a:t>
            </a:r>
            <a:r>
              <a:rPr lang="en-US" sz="4000" b="0" dirty="0"/>
              <a:t>”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4000" b="0" dirty="0"/>
              <a:t>Use &lt;title&gt;Activity 1&lt;/title&gt; in the head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4000" b="0" dirty="0"/>
              <a:t>Image hyperlinked to </a:t>
            </a:r>
            <a:r>
              <a:rPr lang="en-US" sz="4000" b="0" dirty="0">
                <a:hlinkClick r:id="rId3"/>
              </a:rPr>
              <a:t>https://www.delidded.com</a:t>
            </a:r>
            <a:r>
              <a:rPr lang="en-US" sz="4000" b="0" dirty="0"/>
              <a:t> in the </a:t>
            </a:r>
            <a:r>
              <a:rPr lang="en-US" sz="4000" dirty="0"/>
              <a:t>same tab</a:t>
            </a:r>
            <a:endParaRPr lang="en-US" sz="4000" b="0" dirty="0"/>
          </a:p>
          <a:p>
            <a:pPr marL="514350" indent="-514350" algn="l">
              <a:buFont typeface="+mj-lt"/>
              <a:buAutoNum type="arabicPeriod"/>
            </a:pPr>
            <a:r>
              <a:rPr lang="en-US" sz="4000" b="0" dirty="0"/>
              <a:t>Image alternate text: “</a:t>
            </a:r>
            <a:r>
              <a:rPr lang="en-US" sz="4000" b="0" dirty="0" err="1"/>
              <a:t>Delidded</a:t>
            </a:r>
            <a:r>
              <a:rPr lang="en-US" sz="4000" b="0" dirty="0"/>
              <a:t> Logo”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4000" b="0" dirty="0"/>
              <a:t>Image from </a:t>
            </a:r>
            <a:r>
              <a:rPr lang="en-US" sz="4000" b="0" dirty="0">
                <a:hlinkClick r:id="rId4"/>
              </a:rPr>
              <a:t>https://www.delidded.com/logo.png</a:t>
            </a:r>
            <a:endParaRPr lang="en-US" sz="4000" b="0" dirty="0"/>
          </a:p>
          <a:p>
            <a:endParaRPr lang="en-US" sz="4000" b="0" dirty="0"/>
          </a:p>
          <a:p>
            <a:pPr algn="l"/>
            <a:r>
              <a:rPr lang="en-US" sz="4000" dirty="0"/>
              <a:t>Hints:</a:t>
            </a:r>
          </a:p>
          <a:p>
            <a:pPr algn="l"/>
            <a:r>
              <a:rPr lang="en-US" sz="4000" b="0" dirty="0"/>
              <a:t>Some HTML &lt;tags&gt; to be used are:  &lt;a&gt;, &lt;h1&gt;, &lt;p&gt;, &lt;h2&gt;, &lt;ul&gt;, &lt;li&gt;</a:t>
            </a:r>
          </a:p>
          <a:p>
            <a:pPr algn="l"/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Solution: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you can find the </a:t>
            </a:r>
            <a:r>
              <a:rPr lang="en-US" sz="4000" b="0" dirty="0"/>
              <a:t>full solution on the next page. Please </a:t>
            </a:r>
            <a:r>
              <a:rPr lang="en-US" sz="4000" dirty="0"/>
              <a:t>DO NOT</a:t>
            </a:r>
            <a:r>
              <a:rPr lang="en-US" sz="4000" b="0" dirty="0"/>
              <a:t> check this site until you have completely done this on your own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kumimoji="0" 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B3BCC-5BFF-6744-9870-A318D89463AF}"/>
              </a:ext>
            </a:extLst>
          </p:cNvPr>
          <p:cNvSpPr txBox="1"/>
          <p:nvPr/>
        </p:nvSpPr>
        <p:spPr>
          <a:xfrm>
            <a:off x="19204800" y="12536267"/>
            <a:ext cx="436016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1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18000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3C67-4863-CE4F-89B3-0B82B549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736600"/>
            <a:ext cx="21005800" cy="2286000"/>
          </a:xfrm>
        </p:spPr>
        <p:txBody>
          <a:bodyPr anchor="ctr">
            <a:normAutofit/>
          </a:bodyPr>
          <a:lstStyle/>
          <a:p>
            <a:r>
              <a:rPr lang="en-US" dirty="0"/>
              <a:t>Activity 1 Solution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6FB01C5-A8B9-F34F-A153-CE360FEB0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777" y="3254579"/>
            <a:ext cx="9592445" cy="8465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41BE74-7989-B64F-AEAD-DBE975477DD5}"/>
              </a:ext>
            </a:extLst>
          </p:cNvPr>
          <p:cNvSpPr txBox="1"/>
          <p:nvPr/>
        </p:nvSpPr>
        <p:spPr>
          <a:xfrm>
            <a:off x="19204800" y="12536267"/>
            <a:ext cx="436016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1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685292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742AFB-8065-F54B-9176-9D834ACA8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65" y="4515775"/>
            <a:ext cx="19330469" cy="5007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17384-75A6-0642-97D7-0A8C67FE0F3A}"/>
              </a:ext>
            </a:extLst>
          </p:cNvPr>
          <p:cNvSpPr txBox="1"/>
          <p:nvPr/>
        </p:nvSpPr>
        <p:spPr>
          <a:xfrm>
            <a:off x="18730813" y="4403051"/>
            <a:ext cx="3612312" cy="1025922"/>
          </a:xfrm>
          <a:prstGeom prst="rect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0" dirty="0"/>
              <a:t>Hyperlink to that opens in a </a:t>
            </a:r>
            <a:r>
              <a:rPr lang="en-US" dirty="0"/>
              <a:t>new </a:t>
            </a:r>
            <a:r>
              <a:rPr lang="en-US" b="0" dirty="0"/>
              <a:t>tab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96F2C15-DD4F-FB47-9C86-5DAE2AD4A4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84632" y="3022600"/>
            <a:ext cx="12737652" cy="1195289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4800" dirty="0"/>
              <a:t>Create the following webpage using </a:t>
            </a:r>
            <a:r>
              <a:rPr lang="en-US" sz="4800" b="1" dirty="0"/>
              <a:t>only </a:t>
            </a:r>
            <a:r>
              <a:rPr lang="en-US" sz="4800" dirty="0"/>
              <a:t>HTML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3FE5DD-6855-914A-9406-9A4B9C339A6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046720" y="4916012"/>
            <a:ext cx="10684093" cy="296068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9204800" y="12536267"/>
            <a:ext cx="436016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2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78F3CD-FA75-6B4F-81DA-BA6FC0EF61A8}"/>
              </a:ext>
            </a:extLst>
          </p:cNvPr>
          <p:cNvSpPr txBox="1"/>
          <p:nvPr/>
        </p:nvSpPr>
        <p:spPr>
          <a:xfrm>
            <a:off x="18730813" y="6460788"/>
            <a:ext cx="3612312" cy="2410916"/>
          </a:xfrm>
          <a:prstGeom prst="rect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Normally this code would </a:t>
            </a:r>
            <a:r>
              <a:rPr lang="en-US" b="0" dirty="0"/>
              <a:t>change the color of the &lt;h1&gt; tags, but here it doesn’t…why?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291345-6B4C-5E48-A9F1-921E2ECB593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046721" y="7666246"/>
            <a:ext cx="10684092" cy="296067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9025332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Introduction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96F2C15-DD4F-FB47-9C86-5DAE2AD4A4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84632" y="3022600"/>
            <a:ext cx="21717240" cy="8778336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4800" dirty="0"/>
              <a:t>In </a:t>
            </a:r>
            <a:r>
              <a:rPr lang="en-US" sz="4800" b="1" dirty="0"/>
              <a:t>addition </a:t>
            </a:r>
            <a:r>
              <a:rPr lang="en-US" sz="4800" dirty="0"/>
              <a:t>to the &lt;tags&gt; in your boilerplate, here are </a:t>
            </a:r>
            <a:r>
              <a:rPr lang="en-US" sz="4800" b="1" dirty="0"/>
              <a:t>some </a:t>
            </a:r>
            <a:r>
              <a:rPr lang="en-US" sz="4800" dirty="0"/>
              <a:t>of the &lt;tags&gt; to create this webpage:</a:t>
            </a:r>
          </a:p>
          <a:p>
            <a:pPr marL="571500" lvl="1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&lt;a&gt; - </a:t>
            </a:r>
            <a:r>
              <a:rPr lang="en-CA" sz="4800" dirty="0"/>
              <a:t>Defines a hyperlink</a:t>
            </a:r>
            <a:endParaRPr lang="en-US" sz="4800" dirty="0"/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&lt;h2&gt; - </a:t>
            </a:r>
            <a:r>
              <a:rPr lang="en-CA" sz="4800" dirty="0"/>
              <a:t>Defines HTML heading &lt;h1&gt; is the biggest &lt;h6&gt; is the smallest</a:t>
            </a:r>
            <a:endParaRPr lang="en-US" sz="4800" dirty="0"/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&lt;pre&gt; - Defines preformatted text</a:t>
            </a:r>
          </a:p>
          <a:p>
            <a:pPr algn="l">
              <a:spcAft>
                <a:spcPts val="600"/>
              </a:spcAft>
            </a:pPr>
            <a:r>
              <a:rPr lang="en-US" sz="4800" b="1" dirty="0"/>
              <a:t>Note: </a:t>
            </a:r>
            <a:r>
              <a:rPr lang="en-US" sz="4800" dirty="0"/>
              <a:t>this page has no &lt;header&gt; or &lt;footer&gt; tags</a:t>
            </a:r>
            <a:endParaRPr lang="en-US" sz="4800" b="1" dirty="0"/>
          </a:p>
          <a:p>
            <a:pPr algn="l">
              <a:spcAft>
                <a:spcPts val="600"/>
              </a:spcAft>
            </a:pPr>
            <a:endParaRPr lang="en-US" sz="4800" dirty="0"/>
          </a:p>
          <a:p>
            <a:pPr algn="l">
              <a:spcAft>
                <a:spcPts val="600"/>
              </a:spcAft>
            </a:pPr>
            <a:r>
              <a:rPr lang="en-US" sz="4800" dirty="0"/>
              <a:t>For a full list of HTML &lt;tags&gt; aka ”elements” go here: </a:t>
            </a:r>
          </a:p>
          <a:p>
            <a:pPr algn="l">
              <a:spcAft>
                <a:spcPts val="600"/>
              </a:spcAft>
            </a:pPr>
            <a:r>
              <a:rPr lang="en-US" sz="4800" dirty="0">
                <a:hlinkClick r:id="rId2"/>
              </a:rPr>
              <a:t>https://www.w3schools.com/TAGs/</a:t>
            </a:r>
            <a:endParaRPr lang="en-US" sz="4800" dirty="0"/>
          </a:p>
          <a:p>
            <a:pPr algn="l">
              <a:spcAft>
                <a:spcPts val="600"/>
              </a:spcAft>
            </a:pPr>
            <a:endParaRPr lang="en-US" dirty="0"/>
          </a:p>
          <a:p>
            <a:pPr algn="l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604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&lt;pre&gt; element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96F2C15-DD4F-FB47-9C86-5DAE2AD4A4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84632" y="3022600"/>
            <a:ext cx="21717240" cy="5450840"/>
          </a:xfrm>
        </p:spPr>
        <p:txBody>
          <a:bodyPr anchor="t">
            <a:normAutofit/>
          </a:bodyPr>
          <a:lstStyle/>
          <a:p>
            <a:pPr marL="571500" lvl="2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4800" dirty="0"/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spcAft>
                <a:spcPts val="600"/>
              </a:spcAft>
            </a:pPr>
            <a:endParaRPr lang="en-US" dirty="0"/>
          </a:p>
          <a:p>
            <a:pPr algn="l">
              <a:spcAft>
                <a:spcPts val="600"/>
              </a:spcAft>
            </a:pP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A4E58D3-C17A-0F4C-9D64-AA00038197EF}"/>
              </a:ext>
            </a:extLst>
          </p:cNvPr>
          <p:cNvSpPr txBox="1">
            <a:spLocks/>
          </p:cNvSpPr>
          <p:nvPr/>
        </p:nvSpPr>
        <p:spPr>
          <a:xfrm>
            <a:off x="1884632" y="3022600"/>
            <a:ext cx="21717240" cy="1884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5pPr>
            <a:lvl6pPr marL="34998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0586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6174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1762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l" hangingPunct="1">
              <a:spcAft>
                <a:spcPts val="600"/>
              </a:spcAft>
            </a:pPr>
            <a:r>
              <a:rPr lang="en-CA" sz="4800" dirty="0"/>
              <a:t>The &lt;pre&gt; element “defines preformatted text”</a:t>
            </a:r>
          </a:p>
          <a:p>
            <a:pPr marL="685800" indent="-685800" algn="l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The text will be displayed exactly as written in the HTML source code</a:t>
            </a:r>
          </a:p>
          <a:p>
            <a:pPr algn="l" hangingPunct="1">
              <a:spcAft>
                <a:spcPts val="600"/>
              </a:spcAft>
            </a:pPr>
            <a:endParaRPr lang="en-US" dirty="0"/>
          </a:p>
          <a:p>
            <a:pPr algn="l" hangingPunct="1"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F2768-6F1A-2E45-B16E-B9A609ED2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50" y="6166000"/>
            <a:ext cx="8124190" cy="3509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3C257-D6E5-7940-9B3B-E3507A150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7537" y="6088429"/>
            <a:ext cx="10068719" cy="3509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BD371D-DC52-CA4C-8A19-0986767E9C7F}"/>
              </a:ext>
            </a:extLst>
          </p:cNvPr>
          <p:cNvSpPr txBox="1"/>
          <p:nvPr/>
        </p:nvSpPr>
        <p:spPr>
          <a:xfrm>
            <a:off x="4472858" y="5481324"/>
            <a:ext cx="228588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HTML Code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0D777-9FAD-0740-A754-7073ABB3D74E}"/>
              </a:ext>
            </a:extLst>
          </p:cNvPr>
          <p:cNvSpPr txBox="1"/>
          <p:nvPr/>
        </p:nvSpPr>
        <p:spPr>
          <a:xfrm>
            <a:off x="12743252" y="5259452"/>
            <a:ext cx="63046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What you see in the web browser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69062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742AFB-8065-F54B-9176-9D834ACA8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865"/>
          <a:stretch/>
        </p:blipFill>
        <p:spPr>
          <a:xfrm>
            <a:off x="1021991" y="5643101"/>
            <a:ext cx="7618826" cy="3645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Instructions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96F2C15-DD4F-FB47-9C86-5DAE2AD4A4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021991" y="2912246"/>
            <a:ext cx="12737652" cy="1195289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4800" dirty="0"/>
              <a:t>Create the following webpage using </a:t>
            </a:r>
            <a:r>
              <a:rPr lang="en-US" sz="4800" b="1" dirty="0"/>
              <a:t>only </a:t>
            </a:r>
            <a:r>
              <a:rPr lang="en-US" sz="4800" dirty="0"/>
              <a:t>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9204800" y="12536267"/>
            <a:ext cx="436016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2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D1BAA-2463-4A45-A8CE-A8F6A18C6EAD}"/>
              </a:ext>
            </a:extLst>
          </p:cNvPr>
          <p:cNvSpPr txBox="1"/>
          <p:nvPr/>
        </p:nvSpPr>
        <p:spPr>
          <a:xfrm>
            <a:off x="8893832" y="4133204"/>
            <a:ext cx="14671136" cy="9335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/>
              <a:t>Requirements: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4000" b="0" dirty="0"/>
              <a:t>Use only HTML to make identical format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4000" b="0" dirty="0"/>
              <a:t>Save the file in your Activity 2 folder and name it “</a:t>
            </a:r>
            <a:r>
              <a:rPr lang="en-US" sz="4000" b="0" dirty="0" err="1"/>
              <a:t>index.html</a:t>
            </a:r>
            <a:r>
              <a:rPr lang="en-US" sz="4000" b="0" dirty="0"/>
              <a:t>”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4000" b="0" dirty="0"/>
              <a:t>Use &lt;title&gt;Activity 2&lt;/title&gt; in the head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4000" b="0" dirty="0"/>
              <a:t>Contact Us hyperlink in a </a:t>
            </a:r>
            <a:r>
              <a:rPr lang="en-US" sz="4000" dirty="0"/>
              <a:t>new tab</a:t>
            </a:r>
            <a:r>
              <a:rPr lang="en-US" sz="4000" b="0" dirty="0"/>
              <a:t> to:</a:t>
            </a:r>
          </a:p>
          <a:p>
            <a:pPr algn="l"/>
            <a:r>
              <a:rPr lang="en-US" sz="4000" b="0" dirty="0"/>
              <a:t> </a:t>
            </a:r>
            <a:r>
              <a:rPr lang="en-US" sz="4000" b="0" dirty="0">
                <a:hlinkClick r:id="rId3"/>
              </a:rPr>
              <a:t>https://www.delidded.com/html-css-practice-test/</a:t>
            </a:r>
            <a:endParaRPr lang="en-US" sz="4000" b="0" dirty="0"/>
          </a:p>
          <a:p>
            <a:endParaRPr lang="en-US" sz="4000" b="0" dirty="0"/>
          </a:p>
          <a:p>
            <a:pPr algn="l"/>
            <a:r>
              <a:rPr lang="en-US" sz="4000" dirty="0"/>
              <a:t>Hints:</a:t>
            </a:r>
          </a:p>
          <a:p>
            <a:pPr algn="l"/>
            <a:r>
              <a:rPr lang="en-US" sz="4000" b="0" dirty="0"/>
              <a:t>Some of the HTML &lt;tags&gt; to be used are:  &lt;a&gt;, &lt;h2&gt;, &lt;pre&gt;</a:t>
            </a:r>
          </a:p>
          <a:p>
            <a:pPr algn="l"/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Solution: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you can find the </a:t>
            </a:r>
            <a:r>
              <a:rPr lang="en-US" sz="4000" b="0" dirty="0"/>
              <a:t>full solution on the next page. Please </a:t>
            </a:r>
            <a:r>
              <a:rPr lang="en-US" sz="4000" dirty="0"/>
              <a:t>DO NOT</a:t>
            </a:r>
            <a:r>
              <a:rPr lang="en-US" sz="4000" b="0" dirty="0"/>
              <a:t> check this site until you have completely done this on your own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kumimoji="0" 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6463539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3C67-4863-CE4F-89B3-0B82B549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736600"/>
            <a:ext cx="21005800" cy="2286000"/>
          </a:xfrm>
        </p:spPr>
        <p:txBody>
          <a:bodyPr anchor="ctr">
            <a:normAutofit/>
          </a:bodyPr>
          <a:lstStyle/>
          <a:p>
            <a:r>
              <a:rPr lang="en-US" dirty="0"/>
              <a:t>Activity 2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1BE74-7989-B64F-AEAD-DBE975477DD5}"/>
              </a:ext>
            </a:extLst>
          </p:cNvPr>
          <p:cNvSpPr txBox="1"/>
          <p:nvPr/>
        </p:nvSpPr>
        <p:spPr>
          <a:xfrm>
            <a:off x="19204800" y="12536267"/>
            <a:ext cx="436016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2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7819D-6017-F248-AED2-28C94ABDB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30" y="2705099"/>
            <a:ext cx="14250670" cy="954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2341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F99E11-8D04-1844-8E82-A6AB1CC4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70" y="4344888"/>
            <a:ext cx="20071576" cy="4799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17384-75A6-0642-97D7-0A8C67FE0F3A}"/>
              </a:ext>
            </a:extLst>
          </p:cNvPr>
          <p:cNvSpPr txBox="1"/>
          <p:nvPr/>
        </p:nvSpPr>
        <p:spPr>
          <a:xfrm>
            <a:off x="18178722" y="4769947"/>
            <a:ext cx="3612312" cy="564257"/>
          </a:xfrm>
          <a:prstGeom prst="rect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0" dirty="0"/>
              <a:t>This is a table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96F2C15-DD4F-FB47-9C86-5DAE2AD4A4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84632" y="3022600"/>
            <a:ext cx="12737652" cy="1195289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4800" dirty="0"/>
              <a:t>Create the following webpage using </a:t>
            </a:r>
            <a:r>
              <a:rPr lang="en-US" sz="4800" b="1" dirty="0"/>
              <a:t>only </a:t>
            </a:r>
            <a:r>
              <a:rPr lang="en-US" sz="4800" dirty="0"/>
              <a:t>HTML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3FE5DD-6855-914A-9406-9A4B9C339A6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902460" y="5052076"/>
            <a:ext cx="9276262" cy="2038992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9204800" y="12536267"/>
            <a:ext cx="436016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3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157054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Introduction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96F2C15-DD4F-FB47-9C86-5DAE2AD4A4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84632" y="3022600"/>
            <a:ext cx="21717240" cy="8778336"/>
          </a:xfrm>
        </p:spPr>
        <p:txBody>
          <a:bodyPr anchor="t">
            <a:normAutofit lnSpcReduction="10000"/>
          </a:bodyPr>
          <a:lstStyle/>
          <a:p>
            <a:pPr algn="l">
              <a:spcAft>
                <a:spcPts val="600"/>
              </a:spcAft>
            </a:pPr>
            <a:r>
              <a:rPr lang="en-US" sz="4800" dirty="0"/>
              <a:t>In </a:t>
            </a:r>
            <a:r>
              <a:rPr lang="en-US" sz="4800" b="1" dirty="0"/>
              <a:t>addition </a:t>
            </a:r>
            <a:r>
              <a:rPr lang="en-US" sz="4800" dirty="0"/>
              <a:t>to the &lt;tags&gt; in your boilerplate, here are </a:t>
            </a:r>
            <a:r>
              <a:rPr lang="en-US" sz="4800" b="1" dirty="0"/>
              <a:t>some </a:t>
            </a:r>
            <a:r>
              <a:rPr lang="en-US" sz="4800" dirty="0"/>
              <a:t>of the &lt;tags&gt; to create this webpage:</a:t>
            </a: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&lt;h2&gt; - </a:t>
            </a:r>
            <a:r>
              <a:rPr lang="en-CA" sz="4800" dirty="0"/>
              <a:t>Defines HTML heading &lt;h1&gt; is the biggest &lt;h6&gt; is the smallest</a:t>
            </a:r>
            <a:endParaRPr lang="en-US" sz="4800" dirty="0"/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&lt;table&gt; - Defines a table</a:t>
            </a: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&lt;tr&gt; - Defines a row in a table</a:t>
            </a: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&lt;</a:t>
            </a:r>
            <a:r>
              <a:rPr lang="en-US" sz="4800" dirty="0" err="1"/>
              <a:t>th</a:t>
            </a:r>
            <a:r>
              <a:rPr lang="en-US" sz="4800" dirty="0"/>
              <a:t>&gt; - Defines a header cell in a table</a:t>
            </a: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&lt;td&gt; - Defines a cell in a table</a:t>
            </a:r>
          </a:p>
          <a:p>
            <a:pPr algn="l">
              <a:spcAft>
                <a:spcPts val="600"/>
              </a:spcAft>
            </a:pPr>
            <a:r>
              <a:rPr lang="en-US" sz="4800" b="1" dirty="0"/>
              <a:t>Note: </a:t>
            </a:r>
            <a:r>
              <a:rPr lang="en-US" sz="4800" dirty="0"/>
              <a:t>this page has no &lt;header&gt; or &lt;footer&gt; tags</a:t>
            </a:r>
            <a:endParaRPr lang="en-US" sz="4800" b="1" dirty="0"/>
          </a:p>
          <a:p>
            <a:pPr algn="l">
              <a:spcAft>
                <a:spcPts val="600"/>
              </a:spcAft>
            </a:pPr>
            <a:endParaRPr lang="en-US" sz="4800" dirty="0"/>
          </a:p>
          <a:p>
            <a:pPr algn="l">
              <a:spcAft>
                <a:spcPts val="600"/>
              </a:spcAft>
            </a:pPr>
            <a:r>
              <a:rPr lang="en-US" sz="4800" dirty="0"/>
              <a:t>For a full list of HTML &lt;tags&gt; aka ”elements” go here: </a:t>
            </a:r>
          </a:p>
          <a:p>
            <a:pPr algn="l">
              <a:spcAft>
                <a:spcPts val="600"/>
              </a:spcAft>
            </a:pPr>
            <a:r>
              <a:rPr lang="en-US" sz="4800" dirty="0">
                <a:hlinkClick r:id="rId2"/>
              </a:rPr>
              <a:t>https://www.w3schools.com/TAGs/</a:t>
            </a:r>
            <a:endParaRPr lang="en-US" sz="4800" dirty="0"/>
          </a:p>
          <a:p>
            <a:pPr algn="l">
              <a:spcAft>
                <a:spcPts val="600"/>
              </a:spcAft>
            </a:pPr>
            <a:endParaRPr lang="en-US" dirty="0"/>
          </a:p>
          <a:p>
            <a:pPr algn="l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049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Lesson Objectiv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Lesson</a:t>
            </a:r>
            <a:r>
              <a:rPr lang="en-CA" dirty="0"/>
              <a:t> Topics </a:t>
            </a:r>
            <a:endParaRPr dirty="0"/>
          </a:p>
        </p:txBody>
      </p:sp>
      <p:sp>
        <p:nvSpPr>
          <p:cNvPr id="230" name="Web design…"/>
          <p:cNvSpPr txBox="1">
            <a:spLocks noGrp="1"/>
          </p:cNvSpPr>
          <p:nvPr>
            <p:ph type="body" sz="half" idx="1"/>
          </p:nvPr>
        </p:nvSpPr>
        <p:spPr>
          <a:xfrm>
            <a:off x="1689099" y="3149600"/>
            <a:ext cx="10921913" cy="929640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CA" dirty="0"/>
              <a:t>Review</a:t>
            </a:r>
          </a:p>
          <a:p>
            <a:pPr>
              <a:buFont typeface="Arial"/>
              <a:buChar char="•"/>
            </a:pPr>
            <a:r>
              <a:rPr lang="en-US" dirty="0"/>
              <a:t>HTML 5 Practice Activities</a:t>
            </a:r>
          </a:p>
          <a:p>
            <a:pPr>
              <a:buFont typeface="Arial"/>
              <a:buChar char="•"/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&lt;table&gt; element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96F2C15-DD4F-FB47-9C86-5DAE2AD4A4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84632" y="3022600"/>
            <a:ext cx="21717240" cy="5450840"/>
          </a:xfrm>
        </p:spPr>
        <p:txBody>
          <a:bodyPr anchor="t">
            <a:normAutofit/>
          </a:bodyPr>
          <a:lstStyle/>
          <a:p>
            <a:pPr marL="571500" lvl="2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4800" dirty="0"/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spcAft>
                <a:spcPts val="600"/>
              </a:spcAft>
            </a:pPr>
            <a:endParaRPr lang="en-US" dirty="0"/>
          </a:p>
          <a:p>
            <a:pPr algn="l">
              <a:spcAft>
                <a:spcPts val="600"/>
              </a:spcAft>
            </a:pP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A4E58D3-C17A-0F4C-9D64-AA00038197EF}"/>
              </a:ext>
            </a:extLst>
          </p:cNvPr>
          <p:cNvSpPr txBox="1">
            <a:spLocks/>
          </p:cNvSpPr>
          <p:nvPr/>
        </p:nvSpPr>
        <p:spPr>
          <a:xfrm>
            <a:off x="1884632" y="3022600"/>
            <a:ext cx="21717240" cy="1884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5pPr>
            <a:lvl6pPr marL="34998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0586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6174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1762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l" hangingPunct="1">
              <a:spcAft>
                <a:spcPts val="600"/>
              </a:spcAft>
            </a:pPr>
            <a:r>
              <a:rPr lang="en-CA" sz="4800" dirty="0"/>
              <a:t>The &lt;table&gt; is used to create a table and is often used with &lt;tr&gt;, &lt;</a:t>
            </a:r>
            <a:r>
              <a:rPr lang="en-CA" sz="4800" dirty="0" err="1"/>
              <a:t>th</a:t>
            </a:r>
            <a:r>
              <a:rPr lang="en-CA" sz="4800" dirty="0"/>
              <a:t>&gt;, &lt;td&gt;</a:t>
            </a:r>
          </a:p>
          <a:p>
            <a:pPr algn="l" hangingPunct="1">
              <a:spcAft>
                <a:spcPts val="600"/>
              </a:spcAft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D371D-DC52-CA4C-8A19-0986767E9C7F}"/>
              </a:ext>
            </a:extLst>
          </p:cNvPr>
          <p:cNvSpPr txBox="1"/>
          <p:nvPr/>
        </p:nvSpPr>
        <p:spPr>
          <a:xfrm>
            <a:off x="4309127" y="4744343"/>
            <a:ext cx="228588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HTML Code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0D777-9FAD-0740-A754-7073ABB3D74E}"/>
              </a:ext>
            </a:extLst>
          </p:cNvPr>
          <p:cNvSpPr txBox="1"/>
          <p:nvPr/>
        </p:nvSpPr>
        <p:spPr>
          <a:xfrm>
            <a:off x="10646170" y="4744342"/>
            <a:ext cx="63046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What you see in the web browser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AAE30-F059-714C-A00D-74567EC2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66" y="5308600"/>
            <a:ext cx="5087985" cy="57710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E70C5-B6D1-6B41-89B6-01A2EC52D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942" y="5548630"/>
            <a:ext cx="5689600" cy="3289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CE37FB-CA75-A643-9330-772EFA7E423B}"/>
              </a:ext>
            </a:extLst>
          </p:cNvPr>
          <p:cNvSpPr txBox="1"/>
          <p:nvPr/>
        </p:nvSpPr>
        <p:spPr>
          <a:xfrm>
            <a:off x="17411383" y="7555527"/>
            <a:ext cx="5689600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/>
              <a:t>How do you enter data into the table? Horizontally or vertically?</a:t>
            </a:r>
          </a:p>
        </p:txBody>
      </p:sp>
    </p:spTree>
    <p:extLst>
      <p:ext uri="{BB962C8B-B14F-4D97-AF65-F5344CB8AC3E}">
        <p14:creationId xmlns:p14="http://schemas.microsoft.com/office/powerpoint/2010/main" val="91466573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 Instructions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96F2C15-DD4F-FB47-9C86-5DAE2AD4A4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021991" y="2912246"/>
            <a:ext cx="12737652" cy="1195289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4800" dirty="0"/>
              <a:t>Create the following webpage using </a:t>
            </a:r>
            <a:r>
              <a:rPr lang="en-US" sz="4800" b="1" dirty="0"/>
              <a:t>only </a:t>
            </a:r>
            <a:r>
              <a:rPr lang="en-US" sz="4800" dirty="0"/>
              <a:t>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9204800" y="12536267"/>
            <a:ext cx="436016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3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D1BAA-2463-4A45-A8CE-A8F6A18C6EAD}"/>
              </a:ext>
            </a:extLst>
          </p:cNvPr>
          <p:cNvSpPr txBox="1"/>
          <p:nvPr/>
        </p:nvSpPr>
        <p:spPr>
          <a:xfrm>
            <a:off x="8893831" y="4440982"/>
            <a:ext cx="15167951" cy="8720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/>
              <a:t>Requirements: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4000" b="0" dirty="0"/>
              <a:t>Use only HTML to make identical format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4000" b="0" dirty="0"/>
              <a:t>Save the file in your Activity 3 folder and name it “</a:t>
            </a:r>
            <a:r>
              <a:rPr lang="en-US" sz="4000" b="0" dirty="0" err="1"/>
              <a:t>index.html</a:t>
            </a:r>
            <a:r>
              <a:rPr lang="en-US" sz="4000" b="0" dirty="0"/>
              <a:t>”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4000" b="0" dirty="0"/>
              <a:t>Use &lt;title&gt;Activity 3&lt;/title&gt; in the head</a:t>
            </a:r>
          </a:p>
          <a:p>
            <a:endParaRPr lang="en-US" sz="4000" b="0" dirty="0"/>
          </a:p>
          <a:p>
            <a:pPr algn="l"/>
            <a:r>
              <a:rPr lang="en-US" sz="4000" dirty="0"/>
              <a:t>Hints:</a:t>
            </a:r>
          </a:p>
          <a:p>
            <a:pPr algn="l"/>
            <a:r>
              <a:rPr lang="en-US" sz="4000" b="0" dirty="0"/>
              <a:t>Some HTML &lt;tags&gt; to be used are:  &lt;h2&gt;, &lt;table&gt;, &lt;tr&gt;, &lt;</a:t>
            </a:r>
            <a:r>
              <a:rPr lang="en-US" sz="4000" b="0" dirty="0" err="1"/>
              <a:t>th</a:t>
            </a:r>
            <a:r>
              <a:rPr lang="en-US" sz="4000" b="0" dirty="0"/>
              <a:t>&gt;, &lt;td&gt;</a:t>
            </a:r>
          </a:p>
          <a:p>
            <a:pPr algn="l"/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Solution: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you can find the </a:t>
            </a:r>
            <a:r>
              <a:rPr lang="en-US" sz="4000" b="0" dirty="0"/>
              <a:t>full solution in the following pages. Please </a:t>
            </a:r>
            <a:r>
              <a:rPr lang="en-US" sz="4000" dirty="0"/>
              <a:t>DO NOT</a:t>
            </a:r>
            <a:r>
              <a:rPr lang="en-US" sz="4000" b="0" dirty="0"/>
              <a:t> check this site until you have completely done this on your own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kumimoji="0" 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3F473-FD80-974A-BD7F-46B863390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891"/>
          <a:stretch/>
        </p:blipFill>
        <p:spPr>
          <a:xfrm>
            <a:off x="1313308" y="4809355"/>
            <a:ext cx="7046921" cy="4799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297950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 Challenge Instructions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96F2C15-DD4F-FB47-9C86-5DAE2AD4A4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021990" y="2912246"/>
            <a:ext cx="20610101" cy="1195289"/>
          </a:xfrm>
        </p:spPr>
        <p:txBody>
          <a:bodyPr anchor="ctr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4800" dirty="0"/>
              <a:t>If you want more of a challenge for Activity 3 try the following (use the same HTML file,  but make a CSS file named </a:t>
            </a:r>
            <a:r>
              <a:rPr lang="en-US" sz="4800" dirty="0" err="1"/>
              <a:t>styles.css</a:t>
            </a:r>
            <a:r>
              <a:rPr lang="en-US" sz="4800" dirty="0"/>
              <a:t> and link it to your HTML)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9204800" y="12536267"/>
            <a:ext cx="436016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3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D1BAA-2463-4A45-A8CE-A8F6A18C6EAD}"/>
              </a:ext>
            </a:extLst>
          </p:cNvPr>
          <p:cNvSpPr txBox="1"/>
          <p:nvPr/>
        </p:nvSpPr>
        <p:spPr>
          <a:xfrm>
            <a:off x="8684825" y="4431484"/>
            <a:ext cx="15167951" cy="81047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Challenges:</a:t>
            </a:r>
          </a:p>
          <a:p>
            <a:pPr algn="l"/>
            <a:r>
              <a:rPr lang="en-US" sz="4000" b="0" dirty="0"/>
              <a:t>Using </a:t>
            </a:r>
            <a:r>
              <a:rPr lang="en-US" sz="4000" dirty="0"/>
              <a:t>only </a:t>
            </a:r>
            <a:r>
              <a:rPr lang="en-US" sz="4000" b="0" dirty="0"/>
              <a:t>your 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CSS file do the following: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make the font in the table headers blue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/>
              <a:t>make the font in the first row red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/>
              <a:t>m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ake the fon</a:t>
            </a:r>
            <a:r>
              <a:rPr lang="en-US" sz="4000" b="0" dirty="0"/>
              <a:t>t in the second row green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/>
              <a:t>m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ake the font in the third row orange</a:t>
            </a:r>
            <a:endParaRPr lang="en-US" sz="4000" b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ma</a:t>
            </a:r>
            <a:r>
              <a:rPr lang="en-US" sz="4000" b="0" dirty="0"/>
              <a:t>ke ”March 5</a:t>
            </a:r>
            <a:r>
              <a:rPr lang="en-US" sz="4000" b="0" baseline="30000" dirty="0"/>
              <a:t>th</a:t>
            </a:r>
            <a:r>
              <a:rPr lang="en-US" sz="4000" b="0" dirty="0"/>
              <a:t>” italics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/>
              <a:t>put a solid black border of 1px around the outside of the table only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Put a dotted green border around the cells containing Price and Due Date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/>
              <a:t>Put a dotted red border around all other cells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Color the bac</a:t>
            </a:r>
            <a:r>
              <a:rPr lang="en-US" sz="4000" b="0" dirty="0"/>
              <a:t>kground of the “Internet” cell pink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3F473-FD80-974A-BD7F-46B863390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891"/>
          <a:stretch/>
        </p:blipFill>
        <p:spPr>
          <a:xfrm>
            <a:off x="1313308" y="4809355"/>
            <a:ext cx="7046921" cy="4799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015795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3C67-4863-CE4F-89B3-0B82B549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736600"/>
            <a:ext cx="21005800" cy="2286000"/>
          </a:xfrm>
        </p:spPr>
        <p:txBody>
          <a:bodyPr anchor="ctr">
            <a:normAutofit/>
          </a:bodyPr>
          <a:lstStyle/>
          <a:p>
            <a:r>
              <a:rPr lang="en-US" dirty="0"/>
              <a:t>Activity 3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1BE74-7989-B64F-AEAD-DBE975477DD5}"/>
              </a:ext>
            </a:extLst>
          </p:cNvPr>
          <p:cNvSpPr txBox="1"/>
          <p:nvPr/>
        </p:nvSpPr>
        <p:spPr>
          <a:xfrm>
            <a:off x="19204800" y="12536267"/>
            <a:ext cx="436016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2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5ED16-E310-4F45-A16E-6DBA1BADC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150" y="2476500"/>
            <a:ext cx="5727700" cy="87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3965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4941-E9FB-5041-9DF5-6B80DA53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2C05-7E23-D744-80DC-7F8BB04E5D0E}"/>
              </a:ext>
            </a:extLst>
          </p:cNvPr>
          <p:cNvSpPr>
            <a:spLocks noGrp="1"/>
          </p:cNvSpPr>
          <p:nvPr>
            <p:ph idx="3"/>
          </p:nvPr>
        </p:nvSpPr>
        <p:spPr>
          <a:xfrm>
            <a:off x="1402159" y="3667670"/>
            <a:ext cx="16598458" cy="93117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Imagine you have to make a portfolio website to “advertise” yourself. </a:t>
            </a:r>
          </a:p>
          <a:p>
            <a:pPr marL="0" indent="0">
              <a:buNone/>
            </a:pPr>
            <a:r>
              <a:rPr lang="en-CA" dirty="0"/>
              <a:t>Make a sketch showing roughly what the format of the website will look like. Be sure to include the following:</a:t>
            </a:r>
          </a:p>
          <a:p>
            <a:pPr marL="0">
              <a:lnSpc>
                <a:spcPct val="110000"/>
              </a:lnSpc>
              <a:spcBef>
                <a:spcPts val="0"/>
              </a:spcBef>
            </a:pPr>
            <a:r>
              <a:rPr lang="en-CA" dirty="0"/>
              <a:t>Header</a:t>
            </a:r>
          </a:p>
          <a:p>
            <a:pPr marL="0">
              <a:lnSpc>
                <a:spcPct val="110000"/>
              </a:lnSpc>
              <a:spcBef>
                <a:spcPts val="0"/>
              </a:spcBef>
            </a:pPr>
            <a:r>
              <a:rPr lang="en-CA" dirty="0"/>
              <a:t>Footer</a:t>
            </a:r>
          </a:p>
          <a:p>
            <a:pPr marL="0">
              <a:lnSpc>
                <a:spcPct val="110000"/>
              </a:lnSpc>
              <a:spcBef>
                <a:spcPts val="0"/>
              </a:spcBef>
            </a:pPr>
            <a:r>
              <a:rPr lang="en-CA" dirty="0"/>
              <a:t>Body</a:t>
            </a:r>
          </a:p>
          <a:p>
            <a:pPr marL="0">
              <a:lnSpc>
                <a:spcPct val="110000"/>
              </a:lnSpc>
              <a:spcBef>
                <a:spcPts val="0"/>
              </a:spcBef>
            </a:pPr>
            <a:r>
              <a:rPr lang="en-CA" dirty="0"/>
              <a:t>Links (in a navigation bar or just hyperlinks) to different pages such as contact, 	about me, my work</a:t>
            </a:r>
          </a:p>
          <a:p>
            <a:pPr marL="0" indent="0">
              <a:buNone/>
            </a:pPr>
            <a:r>
              <a:rPr lang="en-CA" dirty="0"/>
              <a:t>Respond in Slack with a picture of your sketch!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9545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9F5E-1E49-1241-8788-4161597A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Gathering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EF525-D60D-5B4D-BE55-1892EC972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4297" y="4909588"/>
            <a:ext cx="8505166" cy="63547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580E4B-1C38-FA42-A351-DDCAAE73D822}"/>
              </a:ext>
            </a:extLst>
          </p:cNvPr>
          <p:cNvSpPr/>
          <p:nvPr/>
        </p:nvSpPr>
        <p:spPr>
          <a:xfrm>
            <a:off x="11568344" y="4909588"/>
            <a:ext cx="12192000" cy="2246769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l"/>
            <a:r>
              <a:rPr lang="en-CA" sz="4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Gathering Time is a time for check-in.  </a:t>
            </a:r>
          </a:p>
          <a:p>
            <a:endParaRPr lang="en-CA" sz="40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6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432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t="3999" b="399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03" name="How was your day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How was your day?</a:t>
            </a:r>
          </a:p>
          <a:p>
            <a:r>
              <a:rPr dirty="0"/>
              <a:t>How’s your website coming along?</a:t>
            </a:r>
          </a:p>
          <a:p>
            <a:r>
              <a:rPr dirty="0"/>
              <a:t>Are you excited to add some </a:t>
            </a:r>
            <a:r>
              <a:rPr dirty="0" err="1"/>
              <a:t>colour</a:t>
            </a:r>
            <a:r>
              <a:rPr dirty="0"/>
              <a:t>?</a:t>
            </a:r>
          </a:p>
        </p:txBody>
      </p:sp>
      <p:sp>
        <p:nvSpPr>
          <p:cNvPr id="404" name="Class Wrap-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8800" dirty="0"/>
              <a:t>Class Wrap-up</a:t>
            </a:r>
          </a:p>
        </p:txBody>
      </p:sp>
    </p:spTree>
    <p:extLst>
      <p:ext uri="{BB962C8B-B14F-4D97-AF65-F5344CB8AC3E}">
        <p14:creationId xmlns:p14="http://schemas.microsoft.com/office/powerpoint/2010/main" val="278556360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Image Credi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Image Credits</a:t>
            </a:r>
          </a:p>
        </p:txBody>
      </p:sp>
      <p:sp>
        <p:nvSpPr>
          <p:cNvPr id="456" name="Unless specified, all images in this slide show are from the following sourc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dirty="0"/>
              <a:t>Unless specified, all images in this slide show are from the following sources</a:t>
            </a:r>
          </a:p>
          <a:p>
            <a:pPr lvl="1"/>
            <a:r>
              <a:rPr u="sng" dirty="0">
                <a:solidFill>
                  <a:srgbClr val="005493"/>
                </a:solidFill>
                <a:hlinkClick r:id="rId2"/>
              </a:rPr>
              <a:t>Unsplash</a:t>
            </a:r>
            <a:r>
              <a:rPr dirty="0"/>
              <a:t> via the </a:t>
            </a:r>
            <a:r>
              <a:rPr u="sng" dirty="0">
                <a:solidFill>
                  <a:srgbClr val="005493"/>
                </a:solidFill>
                <a:hlinkClick r:id="rId3"/>
              </a:rPr>
              <a:t>Unsplash License</a:t>
            </a:r>
          </a:p>
          <a:p>
            <a:pPr lvl="1"/>
            <a:r>
              <a:rPr u="sng" dirty="0">
                <a:solidFill>
                  <a:srgbClr val="005493"/>
                </a:solidFill>
                <a:hlinkClick r:id="rId4"/>
              </a:rPr>
              <a:t>Pexels</a:t>
            </a:r>
            <a:r>
              <a:rPr dirty="0"/>
              <a:t> and </a:t>
            </a:r>
            <a:r>
              <a:rPr u="sng" dirty="0">
                <a:solidFill>
                  <a:srgbClr val="005493"/>
                </a:solidFill>
                <a:hlinkClick r:id="rId5"/>
              </a:rPr>
              <a:t>Pixabay</a:t>
            </a:r>
            <a:r>
              <a:rPr dirty="0"/>
              <a:t> via the </a:t>
            </a:r>
            <a:r>
              <a:rPr u="sng" dirty="0">
                <a:solidFill>
                  <a:srgbClr val="005493"/>
                </a:solidFill>
                <a:hlinkClick r:id="rId6"/>
              </a:rPr>
              <a:t>CC0 License</a:t>
            </a:r>
            <a:r>
              <a:rPr dirty="0"/>
              <a:t> or the </a:t>
            </a:r>
            <a:r>
              <a:rPr u="sng" dirty="0">
                <a:solidFill>
                  <a:srgbClr val="005493"/>
                </a:solidFill>
                <a:hlinkClick r:id="rId7"/>
              </a:rPr>
              <a:t>Pexels License</a:t>
            </a:r>
          </a:p>
          <a:p>
            <a:pPr lvl="1"/>
            <a:r>
              <a:rPr u="sng" dirty="0">
                <a:solidFill>
                  <a:srgbClr val="005493"/>
                </a:solidFill>
                <a:hlinkClick r:id="rId8"/>
              </a:rPr>
              <a:t>Wikimedia Commons</a:t>
            </a:r>
          </a:p>
          <a:p>
            <a:pPr lvl="1"/>
            <a:r>
              <a:rPr u="sng" dirty="0">
                <a:solidFill>
                  <a:srgbClr val="005493"/>
                </a:solidFill>
                <a:hlinkClick r:id="rId9"/>
              </a:rPr>
              <a:t>First Nations Technology Council</a:t>
            </a:r>
            <a:r>
              <a:rPr dirty="0"/>
              <a:t> and its partners</a:t>
            </a:r>
            <a:endParaRPr lang="en-CA" dirty="0"/>
          </a:p>
          <a:p>
            <a:pPr lvl="1"/>
            <a:r>
              <a:rPr lang="en-CA" dirty="0"/>
              <a:t>Pow wow </a:t>
            </a:r>
            <a:r>
              <a:rPr lang="en-CA" dirty="0">
                <a:hlinkClick r:id="rId10"/>
              </a:rPr>
              <a:t>https://www.cbc.ca/kidscbc2/the-feed/do-you-know-what-a-powwow-is</a:t>
            </a:r>
            <a:endParaRPr lang="en-CA" dirty="0"/>
          </a:p>
          <a:p>
            <a:pPr lvl="1"/>
            <a:r>
              <a:rPr lang="en-CA" dirty="0"/>
              <a:t>Colors </a:t>
            </a:r>
            <a:r>
              <a:rPr lang="en-CA" dirty="0">
                <a:hlinkClick r:id="rId11"/>
              </a:rPr>
              <a:t>http://precisionintermedia.com/color</a:t>
            </a:r>
            <a:endParaRPr lang="en-CA" dirty="0"/>
          </a:p>
          <a:p>
            <a:pPr lvl="1"/>
            <a:r>
              <a:rPr lang="en-CA" dirty="0"/>
              <a:t>Fonts </a:t>
            </a:r>
            <a:r>
              <a:rPr lang="en-CA" dirty="0">
                <a:hlinkClick r:id="rId12"/>
              </a:rPr>
              <a:t>https://furbo.org/2018/03/28/system-fonts-in-css/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2720-9E5E-5840-86C6-AE823D38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FDF30-4EFF-1643-AD97-32C13A949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dirty="0"/>
              <a:t>HTML (structure)</a:t>
            </a:r>
          </a:p>
          <a:p>
            <a:pPr lvl="0"/>
            <a:r>
              <a:rPr lang="en-CA" dirty="0"/>
              <a:t>CSS (style)</a:t>
            </a:r>
          </a:p>
          <a:p>
            <a:pPr lvl="0"/>
            <a:r>
              <a:rPr lang="en-CA" dirty="0"/>
              <a:t>JS (functionality)</a:t>
            </a:r>
          </a:p>
          <a:p>
            <a:pPr lvl="2">
              <a:buSzPct val="100000"/>
              <a:buFont typeface="Wingdings" pitchFamily="2" charset="2"/>
              <a:buChar char="Ø"/>
            </a:pPr>
            <a:r>
              <a:rPr lang="en-CA" dirty="0"/>
              <a:t>It can run a program/script in the background</a:t>
            </a:r>
          </a:p>
          <a:p>
            <a:pPr lvl="2">
              <a:buSzPct val="100000"/>
              <a:buFont typeface="Wingdings" pitchFamily="2" charset="2"/>
              <a:buChar char="Ø"/>
            </a:pPr>
            <a:r>
              <a:rPr lang="en-CA" dirty="0"/>
              <a:t>It can change HTML and CSS to create a “dynamic” webpage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074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9D3E-40AD-E045-BB5F-FB223813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5FA85-06D3-5D4D-BD9E-8EAD5DE87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effectively make JavaScript programs, you </a:t>
            </a:r>
            <a:r>
              <a:rPr lang="en-US" b="1" dirty="0"/>
              <a:t>need</a:t>
            </a:r>
            <a:r>
              <a:rPr lang="en-US" dirty="0"/>
              <a:t> to have a strong command of HTML and CSS</a:t>
            </a:r>
          </a:p>
          <a:p>
            <a:r>
              <a:rPr lang="en-US" dirty="0"/>
              <a:t>More practice on HTML and CSS</a:t>
            </a:r>
          </a:p>
        </p:txBody>
      </p:sp>
    </p:spTree>
    <p:extLst>
      <p:ext uri="{BB962C8B-B14F-4D97-AF65-F5344CB8AC3E}">
        <p14:creationId xmlns:p14="http://schemas.microsoft.com/office/powerpoint/2010/main" val="23204193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18F7-C33D-464B-B2B1-D9168AEF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72E10-AB97-264F-88B8-08B16C266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881923"/>
            <a:ext cx="21005800" cy="90078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Try to stay organized throughout the course so you can reference your materials later if you need to. Here are some recommendations: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Create a new folder for every week with subfolders for every day and activity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Ex: the next activity will be located in Week 2 </a:t>
            </a:r>
            <a:r>
              <a:rPr lang="en-US" dirty="0">
                <a:sym typeface="Wingdings" pitchFamily="2" charset="2"/>
              </a:rPr>
              <a:t> Day 1  Activity 1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ym typeface="Wingdings" pitchFamily="2" charset="2"/>
              </a:rPr>
              <a:t>Make a bookmarks folder to keep any useful websites for later use and </a:t>
            </a:r>
            <a:r>
              <a:rPr lang="en-US" b="1" dirty="0">
                <a:sym typeface="Wingdings" pitchFamily="2" charset="2"/>
              </a:rPr>
              <a:t>name them so you know what they are!</a:t>
            </a: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sym typeface="Wingdings" pitchFamily="2" charset="2"/>
              </a:rPr>
              <a:t>In general, more folders = more organized = easier to find things</a:t>
            </a: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335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682F-9516-344D-8CAF-4D57C86E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736600"/>
            <a:ext cx="21005800" cy="2286000"/>
          </a:xfrm>
        </p:spPr>
        <p:txBody>
          <a:bodyPr anchor="ctr">
            <a:normAutofit/>
          </a:bodyPr>
          <a:lstStyle/>
          <a:p>
            <a:r>
              <a:rPr lang="en-US" dirty="0"/>
              <a:t>HTML Boiler Plate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7C1CF87-7A0A-EB4E-A86C-C98F6E9D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047" y="3022600"/>
            <a:ext cx="18841966" cy="7913624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56289DA-D3FD-4A89-AE20-DCA6ECABBFB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89100" y="11342644"/>
            <a:ext cx="21005800" cy="11952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No matter what website you are making this information will </a:t>
            </a:r>
            <a:r>
              <a:rPr lang="en-US" b="1" dirty="0"/>
              <a:t>always</a:t>
            </a:r>
            <a:r>
              <a:rPr lang="en-US" dirty="0"/>
              <a:t> be present!</a:t>
            </a:r>
          </a:p>
        </p:txBody>
      </p:sp>
    </p:spTree>
    <p:extLst>
      <p:ext uri="{BB962C8B-B14F-4D97-AF65-F5344CB8AC3E}">
        <p14:creationId xmlns:p14="http://schemas.microsoft.com/office/powerpoint/2010/main" val="3020313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 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E5460-0215-F648-9C2B-FAA972CF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905" y="4183764"/>
            <a:ext cx="15961106" cy="7337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617384-75A6-0642-97D7-0A8C67FE0F3A}"/>
              </a:ext>
            </a:extLst>
          </p:cNvPr>
          <p:cNvSpPr txBox="1"/>
          <p:nvPr/>
        </p:nvSpPr>
        <p:spPr>
          <a:xfrm>
            <a:off x="17543304" y="4207561"/>
            <a:ext cx="5434541" cy="1487587"/>
          </a:xfrm>
          <a:prstGeom prst="rect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0" dirty="0"/>
              <a:t>This image is a hyperlink that opens in the </a:t>
            </a:r>
            <a:r>
              <a:rPr lang="en-US" dirty="0"/>
              <a:t>same </a:t>
            </a:r>
            <a:r>
              <a:rPr lang="en-US" b="0" dirty="0"/>
              <a:t>tab with some </a:t>
            </a:r>
            <a:r>
              <a:rPr lang="en-US" dirty="0"/>
              <a:t>alternate text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96F2C15-DD4F-FB47-9C86-5DAE2AD4A4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84632" y="3022600"/>
            <a:ext cx="12737652" cy="1195289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4800" dirty="0"/>
              <a:t>Create the following webpage using </a:t>
            </a:r>
            <a:r>
              <a:rPr lang="en-US" sz="4800" b="1" dirty="0"/>
              <a:t>only </a:t>
            </a:r>
            <a:r>
              <a:rPr lang="en-US" sz="4800" dirty="0"/>
              <a:t>HTML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3FE5DD-6855-914A-9406-9A4B9C339A69}"/>
              </a:ext>
            </a:extLst>
          </p:cNvPr>
          <p:cNvCxnSpPr>
            <a:stCxn id="7" idx="1"/>
          </p:cNvCxnSpPr>
          <p:nvPr/>
        </p:nvCxnSpPr>
        <p:spPr>
          <a:xfrm flipH="1">
            <a:off x="7625752" y="4951355"/>
            <a:ext cx="9917552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9204800" y="12536267"/>
            <a:ext cx="436016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1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145067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 Introduction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96F2C15-DD4F-FB47-9C86-5DAE2AD4A4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84632" y="3022600"/>
            <a:ext cx="21717240" cy="8778336"/>
          </a:xfrm>
        </p:spPr>
        <p:txBody>
          <a:bodyPr anchor="t">
            <a:normAutofit fontScale="92500" lnSpcReduction="10000"/>
          </a:bodyPr>
          <a:lstStyle/>
          <a:p>
            <a:pPr algn="l">
              <a:spcAft>
                <a:spcPts val="600"/>
              </a:spcAft>
            </a:pPr>
            <a:r>
              <a:rPr lang="en-US" sz="4800" dirty="0"/>
              <a:t>In </a:t>
            </a:r>
            <a:r>
              <a:rPr lang="en-US" sz="4800" b="1" dirty="0"/>
              <a:t>addition </a:t>
            </a:r>
            <a:r>
              <a:rPr lang="en-US" sz="4800" dirty="0"/>
              <a:t>to the &lt;tags&gt; in your boilerplate, here are </a:t>
            </a:r>
            <a:r>
              <a:rPr lang="en-US" sz="4800" b="1" dirty="0"/>
              <a:t>some </a:t>
            </a:r>
            <a:r>
              <a:rPr lang="en-US" sz="4800" dirty="0"/>
              <a:t>of the &lt;tags&gt; to create this webpage:</a:t>
            </a:r>
          </a:p>
          <a:p>
            <a:pPr marL="571500" lvl="1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&lt;a&gt; - </a:t>
            </a:r>
            <a:r>
              <a:rPr lang="en-CA" sz="4800" dirty="0"/>
              <a:t>Defines a hyperlink</a:t>
            </a:r>
            <a:endParaRPr lang="en-US" sz="4800" dirty="0"/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&lt;h1&gt; - </a:t>
            </a:r>
            <a:r>
              <a:rPr lang="en-CA" sz="4800" dirty="0"/>
              <a:t>Defines HTML heading &lt;h1&gt; is the biggest &lt;h6&gt; is the smallest</a:t>
            </a:r>
            <a:endParaRPr lang="en-US" sz="4800" dirty="0"/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&lt;p&gt; - </a:t>
            </a:r>
            <a:r>
              <a:rPr lang="en-CA" sz="4800" dirty="0"/>
              <a:t>Defines a paragraph</a:t>
            </a:r>
            <a:endParaRPr lang="en-US" sz="4800" dirty="0"/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&lt;h2&gt; - </a:t>
            </a:r>
            <a:r>
              <a:rPr lang="en-CA" sz="4800" dirty="0"/>
              <a:t>Defines HTML heading &lt;h1&gt; is the biggest &lt;h6&gt; is the smallest</a:t>
            </a:r>
            <a:endParaRPr lang="en-US" sz="4800" dirty="0"/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&lt;ul&gt; - </a:t>
            </a:r>
            <a:r>
              <a:rPr lang="en-CA" sz="4800" dirty="0"/>
              <a:t>Defines an unordered list</a:t>
            </a:r>
            <a:endParaRPr lang="en-US" sz="4800" dirty="0"/>
          </a:p>
          <a:p>
            <a:pPr marL="571500" lvl="1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&lt;li&gt; - </a:t>
            </a:r>
            <a:r>
              <a:rPr lang="en-CA" sz="4800" dirty="0"/>
              <a:t>Defines a list item</a:t>
            </a:r>
          </a:p>
          <a:p>
            <a:pPr lvl="1" algn="l">
              <a:spcAft>
                <a:spcPts val="600"/>
              </a:spcAft>
            </a:pPr>
            <a:r>
              <a:rPr lang="en-US" sz="4800" b="1" dirty="0"/>
              <a:t>Note: </a:t>
            </a:r>
            <a:r>
              <a:rPr lang="en-US" sz="4800" dirty="0"/>
              <a:t>this page has no &lt;header&gt; or &lt;footer&gt; tags</a:t>
            </a:r>
            <a:endParaRPr lang="en-US" sz="4800" b="1" dirty="0"/>
          </a:p>
          <a:p>
            <a:pPr algn="l">
              <a:spcAft>
                <a:spcPts val="600"/>
              </a:spcAft>
            </a:pPr>
            <a:endParaRPr lang="en-US" sz="4800" dirty="0"/>
          </a:p>
          <a:p>
            <a:pPr algn="l">
              <a:spcAft>
                <a:spcPts val="600"/>
              </a:spcAft>
            </a:pPr>
            <a:r>
              <a:rPr lang="en-US" sz="4800" dirty="0"/>
              <a:t>For a full list of HTML &lt;tags&gt; aka ”elements” go here: </a:t>
            </a:r>
          </a:p>
          <a:p>
            <a:pPr algn="l">
              <a:spcAft>
                <a:spcPts val="600"/>
              </a:spcAft>
            </a:pPr>
            <a:r>
              <a:rPr lang="en-US" sz="4800" dirty="0">
                <a:hlinkClick r:id="rId2"/>
              </a:rPr>
              <a:t>https://www.w3schools.com/TAGs/</a:t>
            </a:r>
            <a:endParaRPr lang="en-US" sz="4800" dirty="0"/>
          </a:p>
          <a:p>
            <a:pPr algn="l">
              <a:spcAft>
                <a:spcPts val="600"/>
              </a:spcAft>
            </a:pPr>
            <a:endParaRPr lang="en-US" dirty="0"/>
          </a:p>
          <a:p>
            <a:pPr algn="l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332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&lt;tags&gt; aka elements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96F2C15-DD4F-FB47-9C86-5DAE2AD4A4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84632" y="3022600"/>
            <a:ext cx="21717240" cy="5450840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 sz="4800" dirty="0"/>
              <a:t>Things to remember about HTML &lt;tags&gt; aka “elements”</a:t>
            </a: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4800" dirty="0"/>
              <a:t>HTML elements have properties that determine what can be done with it</a:t>
            </a: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4800" dirty="0"/>
              <a:t>All HTML elements have </a:t>
            </a:r>
            <a:r>
              <a:rPr lang="en-CA" sz="4800" b="1" dirty="0"/>
              <a:t>different attributes</a:t>
            </a:r>
            <a:r>
              <a:rPr lang="en-CA" sz="4800" dirty="0"/>
              <a:t> that you can change</a:t>
            </a:r>
          </a:p>
          <a:p>
            <a:pPr marL="1803400" lvl="7" indent="-685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Tx/>
              <a:buFont typeface="Wingdings" pitchFamily="2" charset="2"/>
              <a:buChar char="Ø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Attributes provide additional information about elements</a:t>
            </a:r>
          </a:p>
          <a:p>
            <a:pPr marL="1803400" lvl="7" indent="-685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Tx/>
              <a:buFont typeface="Wingdings" pitchFamily="2" charset="2"/>
              <a:buChar char="Ø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Attributes are always specified in the start tag</a:t>
            </a:r>
          </a:p>
          <a:p>
            <a:pPr marL="1803400" lvl="7" indent="-685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Tx/>
              <a:buFont typeface="Wingdings" pitchFamily="2" charset="2"/>
              <a:buChar char="Ø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Attributes usually come in name/value pairs like: name="value"</a:t>
            </a:r>
          </a:p>
          <a:p>
            <a:pPr marL="571500" lvl="2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4800" dirty="0"/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spcAft>
                <a:spcPts val="600"/>
              </a:spcAft>
            </a:pPr>
            <a:endParaRPr lang="en-US" dirty="0"/>
          </a:p>
          <a:p>
            <a:pPr algn="l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886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1886</Words>
  <Application>Microsoft Macintosh PowerPoint</Application>
  <PresentationFormat>Custom</PresentationFormat>
  <Paragraphs>212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Gill Sans</vt:lpstr>
      <vt:lpstr>Helvetica Neue</vt:lpstr>
      <vt:lpstr>Helvetica Neue Medium</vt:lpstr>
      <vt:lpstr>Wingdings</vt:lpstr>
      <vt:lpstr>White</vt:lpstr>
      <vt:lpstr>                        </vt:lpstr>
      <vt:lpstr>Lesson Topics </vt:lpstr>
      <vt:lpstr>Review</vt:lpstr>
      <vt:lpstr>What’s next?</vt:lpstr>
      <vt:lpstr>What’s next</vt:lpstr>
      <vt:lpstr>HTML Boiler Plate</vt:lpstr>
      <vt:lpstr>Activity 1 Introduction</vt:lpstr>
      <vt:lpstr>Activity 1 Introduction</vt:lpstr>
      <vt:lpstr>HTML &lt;tags&gt; aka elements</vt:lpstr>
      <vt:lpstr>HTML Element Attributes</vt:lpstr>
      <vt:lpstr>Activity 1 Instructions</vt:lpstr>
      <vt:lpstr>Activity 1 Solution</vt:lpstr>
      <vt:lpstr>Activity 2 Introduction</vt:lpstr>
      <vt:lpstr>Activity 2 Introduction</vt:lpstr>
      <vt:lpstr>HTML &lt;pre&gt; element</vt:lpstr>
      <vt:lpstr>Activity 2 Instructions</vt:lpstr>
      <vt:lpstr>Activity 2 Solution</vt:lpstr>
      <vt:lpstr>Activity 3 Introduction</vt:lpstr>
      <vt:lpstr>Activity 2 Introduction</vt:lpstr>
      <vt:lpstr>HTML &lt;table&gt; element</vt:lpstr>
      <vt:lpstr>Activity 3 Instructions</vt:lpstr>
      <vt:lpstr>Activity 3 Challenge Instructions</vt:lpstr>
      <vt:lpstr>Activity 3 Solution</vt:lpstr>
      <vt:lpstr>Activity 4</vt:lpstr>
      <vt:lpstr>Gathering Time</vt:lpstr>
      <vt:lpstr>Class Wrap-up</vt:lpstr>
      <vt:lpstr>Image 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                      </dc:title>
  <dc:creator>Nick Adamson</dc:creator>
  <cp:lastModifiedBy>Nick Adamson</cp:lastModifiedBy>
  <cp:revision>80</cp:revision>
  <dcterms:created xsi:type="dcterms:W3CDTF">2020-09-28T14:51:36Z</dcterms:created>
  <dcterms:modified xsi:type="dcterms:W3CDTF">2020-09-29T02:23:30Z</dcterms:modified>
</cp:coreProperties>
</file>