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57" r:id="rId2"/>
    <p:sldId id="260" r:id="rId3"/>
    <p:sldId id="396" r:id="rId4"/>
    <p:sldId id="379" r:id="rId5"/>
    <p:sldId id="385" r:id="rId6"/>
    <p:sldId id="386" r:id="rId7"/>
    <p:sldId id="392" r:id="rId8"/>
    <p:sldId id="391" r:id="rId9"/>
    <p:sldId id="389" r:id="rId10"/>
    <p:sldId id="393" r:id="rId11"/>
    <p:sldId id="387" r:id="rId12"/>
    <p:sldId id="394" r:id="rId13"/>
    <p:sldId id="395" r:id="rId14"/>
    <p:sldId id="382" r:id="rId15"/>
    <p:sldId id="397" r:id="rId16"/>
    <p:sldId id="383" r:id="rId17"/>
    <p:sldId id="399" r:id="rId18"/>
    <p:sldId id="400" r:id="rId19"/>
    <p:sldId id="292" r:id="rId20"/>
    <p:sldId id="293" r:id="rId21"/>
    <p:sldId id="294" r:id="rId22"/>
    <p:sldId id="295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398" r:id="rId31"/>
    <p:sldId id="401" r:id="rId32"/>
    <p:sldId id="402" r:id="rId33"/>
    <p:sldId id="403" r:id="rId34"/>
    <p:sldId id="311" r:id="rId35"/>
    <p:sldId id="310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 autoAdjust="0"/>
    <p:restoredTop sz="94608" autoAdjust="0"/>
  </p:normalViewPr>
  <p:slideViewPr>
    <p:cSldViewPr snapToGrid="0">
      <p:cViewPr varScale="1">
        <p:scale>
          <a:sx n="49" d="100"/>
          <a:sy n="49" d="100"/>
        </p:scale>
        <p:origin x="744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0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Welcome your class,</a:t>
            </a:r>
            <a:r>
              <a:rPr lang="en-US" baseline="0" dirty="0">
                <a:cs typeface="Calibri"/>
              </a:rPr>
              <a:t> think about what is the hook to engage your students right out of the starting gate.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B6CCD-7FC5-40B8-8701-920D5B02B31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4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Post test:</a:t>
            </a:r>
            <a:r>
              <a:rPr lang="en-CA" baseline="0" dirty="0"/>
              <a:t> provide the students with feedback about the day, review the day.</a:t>
            </a:r>
          </a:p>
          <a:p>
            <a:endParaRPr lang="en-CA" baseline="0" dirty="0"/>
          </a:p>
          <a:p>
            <a:r>
              <a:rPr lang="en-CA" baseline="0" dirty="0"/>
              <a:t>End of the day Q/A</a:t>
            </a:r>
          </a:p>
          <a:p>
            <a:endParaRPr lang="en-CA" baseline="0" dirty="0"/>
          </a:p>
          <a:p>
            <a:r>
              <a:rPr lang="en-CA" baseline="0" dirty="0"/>
              <a:t>Were the day’s goals met (reference slide 2)?</a:t>
            </a:r>
          </a:p>
          <a:p>
            <a:endParaRPr lang="en-CA" baseline="0" dirty="0"/>
          </a:p>
          <a:p>
            <a:r>
              <a:rPr lang="en-CA" baseline="0" dirty="0"/>
              <a:t>Transition: what’s coming up tomorrow?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20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Pre-test</a:t>
            </a:r>
          </a:p>
          <a:p>
            <a:r>
              <a:rPr lang="en-CA" dirty="0"/>
              <a:t>Two-way</a:t>
            </a:r>
            <a:r>
              <a:rPr lang="en-CA" baseline="0" dirty="0"/>
              <a:t> learning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01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needs editing to make it smoother. </a:t>
            </a:r>
          </a:p>
          <a:p>
            <a:endParaRPr lang="en-US" dirty="0"/>
          </a:p>
          <a:p>
            <a:r>
              <a:rPr lang="en-US" dirty="0"/>
              <a:t>Also look at HTML reference on W3 schools and show students how to get this information from there by themselves.</a:t>
            </a:r>
          </a:p>
        </p:txBody>
      </p:sp>
    </p:spTree>
    <p:extLst>
      <p:ext uri="{BB962C8B-B14F-4D97-AF65-F5344CB8AC3E}">
        <p14:creationId xmlns:p14="http://schemas.microsoft.com/office/powerpoint/2010/main" val="88880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checkbox and sign up button are made with the input element.</a:t>
            </a:r>
          </a:p>
          <a:p>
            <a:endParaRPr lang="en-US" dirty="0"/>
          </a:p>
          <a:p>
            <a:r>
              <a:rPr lang="en-US" dirty="0"/>
              <a:t>The ”fast” students completed this in about 1 hour. </a:t>
            </a:r>
          </a:p>
          <a:p>
            <a:endParaRPr lang="en-US" dirty="0"/>
          </a:p>
          <a:p>
            <a:r>
              <a:rPr lang="en-US" dirty="0"/>
              <a:t>This slide needs explanation of where the “terms of service” links to.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7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checkbox and sign up button are made with the input element</a:t>
            </a:r>
          </a:p>
        </p:txBody>
      </p:sp>
    </p:spTree>
    <p:extLst>
      <p:ext uri="{BB962C8B-B14F-4D97-AF65-F5344CB8AC3E}">
        <p14:creationId xmlns:p14="http://schemas.microsoft.com/office/powerpoint/2010/main" val="306023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ideas for challenges – have some type of confirmation after the user inputs information </a:t>
            </a:r>
          </a:p>
        </p:txBody>
      </p:sp>
    </p:spTree>
    <p:extLst>
      <p:ext uri="{BB962C8B-B14F-4D97-AF65-F5344CB8AC3E}">
        <p14:creationId xmlns:p14="http://schemas.microsoft.com/office/powerpoint/2010/main" val="452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another slide that talks about types of selectors and how to use them</a:t>
            </a:r>
          </a:p>
          <a:p>
            <a:r>
              <a:rPr lang="en-US" dirty="0"/>
              <a:t>different properties for different elements</a:t>
            </a:r>
          </a:p>
          <a:p>
            <a:r>
              <a:rPr lang="en-US" dirty="0"/>
              <a:t>different value types based on properties</a:t>
            </a:r>
          </a:p>
        </p:txBody>
      </p:sp>
    </p:spTree>
    <p:extLst>
      <p:ext uri="{BB962C8B-B14F-4D97-AF65-F5344CB8AC3E}">
        <p14:creationId xmlns:p14="http://schemas.microsoft.com/office/powerpoint/2010/main" val="163698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Instructors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sng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Introduce the concept of Gathering Time, which will be used throughout the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sharing stone can be just a stone someone in the class wants to use or one from outside.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just reminds everyone to listen when the person with the stone talks, so everyone has an opportunity to listen.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Chairs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Someone from the host Nation can be offered to start the check-in first. If no one is interested then someone else in the group, or the Instructor, will be offered to start it next.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B6CCD-7FC5-40B8-8701-920D5B02B316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38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6.jpeg" descr="image6.jpeg"/>
          <p:cNvPicPr>
            <a:picLocks noChangeAspect="1"/>
          </p:cNvPicPr>
          <p:nvPr/>
        </p:nvPicPr>
        <p:blipFill>
          <a:blip r:embed="rId2"/>
          <a:srcRect l="10758" r="6273"/>
          <a:stretch>
            <a:fillRect/>
          </a:stretch>
        </p:blipFill>
        <p:spPr>
          <a:xfrm>
            <a:off x="14194426" y="4350191"/>
            <a:ext cx="7902880" cy="68950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0CCB-94F3-4D69-9A2F-D39BB8D7425E}" type="datetimeFigureOut">
              <a:rPr lang="en-CA" smtClean="0"/>
              <a:pPr/>
              <a:t>2020-09-29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73FE2E21-F601-4728-90C3-A5D84BF854D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4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sson Break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Object"/>
          <p:cNvSpPr txBox="1">
            <a:spLocks noGrp="1"/>
          </p:cNvSpPr>
          <p:nvPr>
            <p:ph idx="3"/>
          </p:nvPr>
        </p:nvSpPr>
        <p:spPr>
          <a:xfrm>
            <a:off x="1402159" y="3432522"/>
            <a:ext cx="21579682" cy="890180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6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acter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3295312" y="2146300"/>
            <a:ext cx="9655102" cy="942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5100" y="4908899"/>
            <a:ext cx="10668000" cy="751711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spcBef>
                <a:spcPts val="1500"/>
              </a:spcBef>
              <a:buSzTx/>
              <a:buNone/>
            </a:lvl2pPr>
            <a:lvl3pPr marL="0" indent="0">
              <a:spcBef>
                <a:spcPts val="1500"/>
              </a:spcBef>
              <a:buSzTx/>
              <a:buNone/>
            </a:lvl3pPr>
            <a:lvl4pPr marL="0" indent="0">
              <a:spcBef>
                <a:spcPts val="1500"/>
              </a:spcBef>
              <a:buSzTx/>
              <a:buNone/>
            </a:lvl4pPr>
            <a:lvl5pPr marL="0" indent="0">
              <a:spcBef>
                <a:spcPts val="15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1435100" y="1143000"/>
            <a:ext cx="10668000" cy="307701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1500"/>
              </a:spcBef>
              <a:defRPr/>
            </a:lvl2pPr>
            <a:lvl3pPr>
              <a:lnSpc>
                <a:spcPct val="100000"/>
              </a:lnSpc>
              <a:spcBef>
                <a:spcPts val="1500"/>
              </a:spcBef>
              <a:defRPr/>
            </a:lvl3pPr>
            <a:lvl4pPr>
              <a:lnSpc>
                <a:spcPct val="100000"/>
              </a:lnSpc>
              <a:spcBef>
                <a:spcPts val="1500"/>
              </a:spcBef>
              <a:defRPr/>
            </a:lvl4pPr>
            <a:lvl5pPr>
              <a:lnSpc>
                <a:spcPct val="100000"/>
              </a:lnSpc>
              <a:spcBef>
                <a:spcPts val="15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296444" y="4530567"/>
            <a:ext cx="17803813" cy="39436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3215" y="13081000"/>
            <a:ext cx="46487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6" r:id="rId8"/>
    <p:sldLayoutId id="2147483667" r:id="rId9"/>
    <p:sldLayoutId id="2147483669" r:id="rId10"/>
    <p:sldLayoutId id="214748367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html/tryit.asp?filename=tryhtml_basic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A8C-5FC5-D547-A894-53B4C5F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022" y="10706092"/>
            <a:ext cx="13426013" cy="769132"/>
          </a:xfrm>
        </p:spPr>
        <p:txBody>
          <a:bodyPr>
            <a:normAutofit fontScale="9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                       </a:t>
            </a:r>
            <a:endParaRPr lang="en-US" dirty="0">
              <a:cs typeface="Calibri Ligh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314-C3D9-144F-BC14-E73EA98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2" y="4170556"/>
            <a:ext cx="22915980" cy="8780334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Focus Web Developer</a:t>
            </a:r>
          </a:p>
          <a:p>
            <a:pPr marL="0" indent="0" algn="ctr">
              <a:buNone/>
            </a:pPr>
            <a:r>
              <a:rPr lang="en-CA" sz="5400" dirty="0"/>
              <a:t>Week 2 – Lesson 2</a:t>
            </a:r>
          </a:p>
          <a:p>
            <a:pPr marL="0" indent="0" algn="ctr">
              <a:buNone/>
            </a:pPr>
            <a:endParaRPr lang="en-US" sz="9600" dirty="0">
              <a:cs typeface="Calibri"/>
            </a:endParaRP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2A6D22-017C-8F40-9273-1FE21DCD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technologycouncil.ca/wp-content/uploads/2019/07/web_two@300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0" y="2982482"/>
            <a:ext cx="7664760" cy="2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7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&lt;option&gt;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The &lt;option&gt; element makes options in a drop-down list that was defined with the &lt;selector&gt;. Use the </a:t>
            </a:r>
            <a:r>
              <a:rPr lang="en-US" b="1" dirty="0"/>
              <a:t>value </a:t>
            </a:r>
            <a:r>
              <a:rPr lang="en-US" dirty="0"/>
              <a:t>attribute: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 of &lt;option&gt;: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&lt;option value = “option1”&gt; this is option 1&lt; /option&gt;</a:t>
            </a:r>
          </a:p>
          <a:p>
            <a:pPr>
              <a:spcBef>
                <a:spcPts val="0"/>
              </a:spcBef>
            </a:pPr>
            <a:r>
              <a:rPr lang="en-US" dirty="0"/>
              <a:t>The value is what the computer stores this option as (not what is displayed)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37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&lt;select&gt; and &lt;option&gt;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1"/>
            <a:ext cx="21005800" cy="96665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 of using &lt;select&gt; and &lt;option&gt; together: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E9E1C-BAA5-444B-BCCA-441AE50F1FB3}"/>
              </a:ext>
            </a:extLst>
          </p:cNvPr>
          <p:cNvSpPr txBox="1"/>
          <p:nvPr/>
        </p:nvSpPr>
        <p:spPr>
          <a:xfrm>
            <a:off x="4387505" y="4527732"/>
            <a:ext cx="228588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HTML Code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80439-A4CF-ED46-A709-C10BEB4BDB8D}"/>
              </a:ext>
            </a:extLst>
          </p:cNvPr>
          <p:cNvSpPr txBox="1"/>
          <p:nvPr/>
        </p:nvSpPr>
        <p:spPr>
          <a:xfrm>
            <a:off x="11952457" y="4527732"/>
            <a:ext cx="63046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What you see in the web browser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8708D-75EB-1545-90F6-FAE50CF7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71" y="5361230"/>
            <a:ext cx="8247550" cy="2450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ABE0B-CD10-E249-989E-E71C5E7C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614" y="5091989"/>
            <a:ext cx="4392930" cy="3644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A5DC6-4A9C-3A47-AF03-AABF30DE5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598" y="6103084"/>
            <a:ext cx="3624938" cy="96665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57DBC41-4DE1-B14F-BB6A-CD4040B6691E}"/>
              </a:ext>
            </a:extLst>
          </p:cNvPr>
          <p:cNvSpPr/>
          <p:nvPr/>
        </p:nvSpPr>
        <p:spPr>
          <a:xfrm>
            <a:off x="15104762" y="6124790"/>
            <a:ext cx="2294964" cy="9782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click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3BB21D9-DF7E-5A4A-BDC2-88E7A4451680}"/>
              </a:ext>
            </a:extLst>
          </p:cNvPr>
          <p:cNvSpPr txBox="1">
            <a:spLocks/>
          </p:cNvSpPr>
          <p:nvPr/>
        </p:nvSpPr>
        <p:spPr>
          <a:xfrm>
            <a:off x="2002609" y="8625218"/>
            <a:ext cx="15397117" cy="245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05852" marR="0" indent="-705852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12646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18234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23822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29410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dirty="0"/>
              <a:t>Why do you think value = “” is used in the first option tag?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dirty="0"/>
              <a:t>Why is there no value in the menu before it is clicked?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63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 defines a multiline entry field for the user. Use the attributes </a:t>
            </a:r>
            <a:r>
              <a:rPr lang="en-US" b="1" dirty="0"/>
              <a:t>name, rows </a:t>
            </a:r>
            <a:r>
              <a:rPr lang="en-US" dirty="0"/>
              <a:t>and </a:t>
            </a:r>
            <a:r>
              <a:rPr lang="en-US" b="1" dirty="0"/>
              <a:t>cols.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name= “</a:t>
            </a:r>
            <a:r>
              <a:rPr lang="en-US" dirty="0" err="1"/>
              <a:t>userAnswer</a:t>
            </a:r>
            <a:r>
              <a:rPr lang="en-US" dirty="0"/>
              <a:t>” rows = “10” columns = “5”&gt;Some text&lt;/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</a:p>
          <a:p>
            <a:pPr>
              <a:spcBef>
                <a:spcPts val="0"/>
              </a:spcBef>
            </a:pPr>
            <a:r>
              <a:rPr lang="en-US" b="1" dirty="0"/>
              <a:t>name</a:t>
            </a:r>
            <a:r>
              <a:rPr lang="en-US" dirty="0"/>
              <a:t> - this is what the computer stores the input as</a:t>
            </a:r>
          </a:p>
          <a:p>
            <a:pPr>
              <a:spcBef>
                <a:spcPts val="0"/>
              </a:spcBef>
            </a:pPr>
            <a:r>
              <a:rPr lang="en-US" b="1" dirty="0"/>
              <a:t>rows </a:t>
            </a:r>
            <a:r>
              <a:rPr lang="en-US" dirty="0"/>
              <a:t> - the height of the box</a:t>
            </a:r>
          </a:p>
          <a:p>
            <a:pPr>
              <a:spcBef>
                <a:spcPts val="0"/>
              </a:spcBef>
            </a:pPr>
            <a:r>
              <a:rPr lang="en-US" b="1" dirty="0"/>
              <a:t>columns </a:t>
            </a:r>
            <a:r>
              <a:rPr lang="en-US" dirty="0"/>
              <a:t>– the width of the text box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909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EE5976-D833-D342-95F9-817E264E7778}"/>
              </a:ext>
            </a:extLst>
          </p:cNvPr>
          <p:cNvSpPr txBox="1">
            <a:spLocks/>
          </p:cNvSpPr>
          <p:nvPr/>
        </p:nvSpPr>
        <p:spPr>
          <a:xfrm>
            <a:off x="1689100" y="3291841"/>
            <a:ext cx="21005800" cy="96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05852" marR="0" indent="-705852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12646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18234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23822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2941052" marR="0" indent="-705852" algn="l" defTabSz="825500" rtl="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dirty="0"/>
              <a:t>Example of using &lt;</a:t>
            </a:r>
            <a:r>
              <a:rPr lang="en-US" dirty="0" err="1"/>
              <a:t>textarea</a:t>
            </a:r>
            <a:r>
              <a:rPr lang="en-US" dirty="0"/>
              <a:t>&gt;: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7D74D-7895-9F44-A707-1E2AE7EA10ED}"/>
              </a:ext>
            </a:extLst>
          </p:cNvPr>
          <p:cNvSpPr txBox="1"/>
          <p:nvPr/>
        </p:nvSpPr>
        <p:spPr>
          <a:xfrm>
            <a:off x="9503230" y="4560389"/>
            <a:ext cx="228588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HTML Code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A33F2-061A-CA4D-BDCD-324B606A7AEC}"/>
              </a:ext>
            </a:extLst>
          </p:cNvPr>
          <p:cNvSpPr txBox="1"/>
          <p:nvPr/>
        </p:nvSpPr>
        <p:spPr>
          <a:xfrm>
            <a:off x="7850721" y="7061653"/>
            <a:ext cx="63046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What you see in the web browser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B2ABC-8BAB-A148-9E35-F27898A7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00" y="5295630"/>
            <a:ext cx="16876384" cy="56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CB3B4-F254-9541-89D4-967AB262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760" y="7762645"/>
            <a:ext cx="13502531" cy="20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34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AD1BAA-2463-4A45-A8CE-A8F6A18C6EAD}"/>
              </a:ext>
            </a:extLst>
          </p:cNvPr>
          <p:cNvSpPr txBox="1"/>
          <p:nvPr/>
        </p:nvSpPr>
        <p:spPr>
          <a:xfrm>
            <a:off x="8893832" y="4261424"/>
            <a:ext cx="14671136" cy="90281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Requirements: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only HTML to make identical format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Save the file in your Activity 1 folder and name it “</a:t>
            </a:r>
            <a:r>
              <a:rPr lang="en-US" sz="3600" b="0" dirty="0" err="1"/>
              <a:t>index.html</a:t>
            </a:r>
            <a:r>
              <a:rPr lang="en-US" sz="3600" b="0" dirty="0"/>
              <a:t>”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&lt;title&gt;Activity 1&lt;/title&gt; in the head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&lt;label&gt; to create labels for all input/menu fields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the &lt;tags&gt; covered in the previous slides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Terms of Service opens in a new tab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dirty="0"/>
              <a:t>Note: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You will need to figure out how to make the checkbox and the Sign Up button at the bottom</a:t>
            </a:r>
          </a:p>
          <a:p>
            <a:pPr algn="l"/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Solution: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you can find the </a:t>
            </a:r>
            <a:r>
              <a:rPr lang="en-US" sz="3600" b="0" dirty="0"/>
              <a:t>full solution on the next pages. Please </a:t>
            </a:r>
            <a:r>
              <a:rPr lang="en-US" sz="3600" dirty="0"/>
              <a:t>DO NOT</a:t>
            </a:r>
            <a:r>
              <a:rPr lang="en-US" sz="3600" b="0" dirty="0"/>
              <a:t> check this site until you have completely done this on your own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Instructions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21991" y="2912246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92ADA-24DF-E340-9C81-4D284E116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68"/>
          <a:stretch/>
        </p:blipFill>
        <p:spPr>
          <a:xfrm>
            <a:off x="1401719" y="4487891"/>
            <a:ext cx="7167516" cy="6456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E2BA71-D8BF-C143-8641-F9D5A30E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66" y="4107535"/>
            <a:ext cx="2043568" cy="17903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CD8CE-102E-4144-B379-14BE1D081404}"/>
              </a:ext>
            </a:extLst>
          </p:cNvPr>
          <p:cNvCxnSpPr>
            <a:cxnSpLocks/>
          </p:cNvCxnSpPr>
          <p:nvPr/>
        </p:nvCxnSpPr>
        <p:spPr>
          <a:xfrm flipV="1">
            <a:off x="2926080" y="5897918"/>
            <a:ext cx="3541792" cy="1626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494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4D3C26-EEC2-0F41-835B-00799AB8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68" y="3022598"/>
            <a:ext cx="8260262" cy="8289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4BE43-E5CC-D644-B73B-CE3C7DD41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47" y="3022597"/>
            <a:ext cx="14079427" cy="82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475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3C67-4863-CE4F-89B3-0B82B549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Activity 1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BE74-7989-B64F-AEAD-DBE975477DD5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BC4CE2-E3E8-D541-92C4-28034EED03B8}"/>
              </a:ext>
            </a:extLst>
          </p:cNvPr>
          <p:cNvSpPr txBox="1">
            <a:spLocks/>
          </p:cNvSpPr>
          <p:nvPr/>
        </p:nvSpPr>
        <p:spPr>
          <a:xfrm>
            <a:off x="1689100" y="3291840"/>
            <a:ext cx="21005800" cy="873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705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1pPr>
            <a:lvl2pPr marL="1264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2pPr>
            <a:lvl3pPr marL="1823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3pPr>
            <a:lvl4pPr marL="2382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4pPr>
            <a:lvl5pPr marL="29410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"/>
              </a:defRPr>
            </a:lvl5pPr>
            <a:lvl6pPr marL="34998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0586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6174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176252" marR="0" indent="-705852" algn="l" defTabSz="825500" rtl="0" latinLnBrk="0">
              <a:lnSpc>
                <a:spcPct val="120000"/>
              </a:lnSpc>
              <a:spcBef>
                <a:spcPts val="45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dirty="0"/>
              <a:t>Once you have checked your code with your partner, try the challenge.</a:t>
            </a:r>
          </a:p>
          <a:p>
            <a:pPr hangingPunct="1">
              <a:spcBef>
                <a:spcPts val="0"/>
              </a:spcBef>
            </a:pPr>
            <a:r>
              <a:rPr lang="en-US" dirty="0"/>
              <a:t>Duplicate your </a:t>
            </a:r>
            <a:r>
              <a:rPr lang="en-US" dirty="0" err="1"/>
              <a:t>index.html</a:t>
            </a:r>
            <a:r>
              <a:rPr lang="en-US" dirty="0"/>
              <a:t> file from Activity 1 into a new folder named “Activity 1 Challenge”</a:t>
            </a:r>
          </a:p>
          <a:p>
            <a:pPr marL="0" indent="0" hangingPunct="1">
              <a:spcBef>
                <a:spcPts val="0"/>
              </a:spcBef>
              <a:buNone/>
            </a:pPr>
            <a:endParaRPr lang="en-US" dirty="0"/>
          </a:p>
          <a:p>
            <a:pPr marL="0" indent="0" hangingPunct="1">
              <a:spcBef>
                <a:spcPts val="0"/>
              </a:spcBef>
              <a:buNone/>
            </a:pPr>
            <a:r>
              <a:rPr lang="en-US" b="1" dirty="0"/>
              <a:t>Challenges:</a:t>
            </a:r>
          </a:p>
          <a:p>
            <a:pPr marL="914400" indent="-914400" hangingPunct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have example text in the Email, Password and ”Tell us a little about yourself”</a:t>
            </a:r>
          </a:p>
          <a:p>
            <a:pPr marL="914400" indent="-914400" hangingPunct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put a black double border around all of the input fields (you will end up with a bunch of boxes, not just one)</a:t>
            </a:r>
          </a:p>
          <a:p>
            <a:pPr marL="914400" indent="-914400" hangingPunct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change the background of each of the boxes above to different </a:t>
            </a:r>
            <a:r>
              <a:rPr lang="en-US" dirty="0" err="1"/>
              <a:t>colours</a:t>
            </a:r>
            <a:endParaRPr lang="en-US" dirty="0"/>
          </a:p>
          <a:p>
            <a:pPr marL="914400" indent="-914400" hangingPunct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Put the checkbox on the right side of the “I agree with the terms of service”</a:t>
            </a:r>
          </a:p>
          <a:p>
            <a:pPr marL="914400" indent="-914400" hangingPunct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Center the “Sign Up” button</a:t>
            </a:r>
          </a:p>
        </p:txBody>
      </p:sp>
    </p:spTree>
    <p:extLst>
      <p:ext uri="{BB962C8B-B14F-4D97-AF65-F5344CB8AC3E}">
        <p14:creationId xmlns:p14="http://schemas.microsoft.com/office/powerpoint/2010/main" val="11408857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CD9F-7F7A-E942-B413-6809D95E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DCA9-7813-4647-80B2-8C3557A3BA13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1402159" y="3432522"/>
            <a:ext cx="13280492" cy="8901808"/>
          </a:xfrm>
        </p:spPr>
        <p:txBody>
          <a:bodyPr/>
          <a:lstStyle/>
          <a:p>
            <a:r>
              <a:rPr lang="en-US" dirty="0"/>
              <a:t>CSS is used to “style” your sheets</a:t>
            </a:r>
          </a:p>
          <a:p>
            <a:r>
              <a:rPr lang="en-US" dirty="0"/>
              <a:t>best practice is to name your CSS file “</a:t>
            </a:r>
            <a:r>
              <a:rPr lang="en-US" dirty="0" err="1"/>
              <a:t>styles.css</a:t>
            </a:r>
            <a:r>
              <a:rPr lang="en-US" dirty="0"/>
              <a:t>”</a:t>
            </a:r>
          </a:p>
          <a:p>
            <a:r>
              <a:rPr lang="en-US" dirty="0"/>
              <a:t>quick comment Ctrl + /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E0576-5590-DB40-8DD2-B3BC96B1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176" y="4712682"/>
            <a:ext cx="7688665" cy="56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84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81D-B136-434B-946E-AB35250F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16BF-DFA2-0C47-9C78-7C5980F59354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1402160" y="3022600"/>
            <a:ext cx="9492264" cy="8470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general format of CSS uses a </a:t>
            </a:r>
            <a:r>
              <a:rPr lang="en-US" b="1" dirty="0"/>
              <a:t>selector</a:t>
            </a:r>
            <a:r>
              <a:rPr lang="en-US" dirty="0"/>
              <a:t> followed by </a:t>
            </a:r>
            <a:r>
              <a:rPr lang="en-US" b="1" dirty="0"/>
              <a:t>properties</a:t>
            </a:r>
            <a:r>
              <a:rPr lang="en-US" dirty="0"/>
              <a:t> which have </a:t>
            </a:r>
            <a:r>
              <a:rPr lang="en-US" b="1" dirty="0"/>
              <a:t>values</a:t>
            </a:r>
          </a:p>
          <a:p>
            <a:pPr marL="0" indent="0">
              <a:buNone/>
            </a:pPr>
            <a:r>
              <a:rPr lang="en-US" b="1" dirty="0"/>
              <a:t>Selector </a:t>
            </a:r>
            <a:r>
              <a:rPr lang="en-US" dirty="0"/>
              <a:t>– tells CSS what part of the HTML code the properties apply to</a:t>
            </a:r>
          </a:p>
          <a:p>
            <a:pPr marL="0" indent="0">
              <a:buNone/>
            </a:pPr>
            <a:r>
              <a:rPr lang="en-US" b="1" dirty="0"/>
              <a:t>properties </a:t>
            </a:r>
            <a:r>
              <a:rPr lang="en-US" dirty="0"/>
              <a:t>– exactly what will change</a:t>
            </a:r>
          </a:p>
          <a:p>
            <a:pPr marL="0" indent="0">
              <a:buNone/>
            </a:pPr>
            <a:r>
              <a:rPr lang="en-US" b="1" dirty="0"/>
              <a:t>value </a:t>
            </a:r>
            <a:r>
              <a:rPr lang="en-US" dirty="0"/>
              <a:t>– what the property is changed to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section-styles.png" descr="section-styles.png">
            <a:extLst>
              <a:ext uri="{FF2B5EF4-FFF2-40B4-BE49-F238E27FC236}">
                <a16:creationId xmlns:a16="http://schemas.microsoft.com/office/drawing/2014/main" id="{24F9D97A-9A15-F44F-95D2-46F7823A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994" y="3697882"/>
            <a:ext cx="11604525" cy="588843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D46AEA-4328-C548-B5B2-D11964B1781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5577457" y="2813473"/>
            <a:ext cx="4060302" cy="1693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85A9A2-CB0C-5B42-854E-48309902857C}"/>
              </a:ext>
            </a:extLst>
          </p:cNvPr>
          <p:cNvSpPr txBox="1"/>
          <p:nvPr/>
        </p:nvSpPr>
        <p:spPr>
          <a:xfrm>
            <a:off x="19637759" y="2531344"/>
            <a:ext cx="2209869" cy="564257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selector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EDC28-9FE6-AA47-9DAB-3C854610CE5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7497594" y="8131629"/>
            <a:ext cx="0" cy="15744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79174F-D40C-BA45-AA89-88C9FC838126}"/>
              </a:ext>
            </a:extLst>
          </p:cNvPr>
          <p:cNvSpPr txBox="1"/>
          <p:nvPr/>
        </p:nvSpPr>
        <p:spPr>
          <a:xfrm>
            <a:off x="16392659" y="9706061"/>
            <a:ext cx="2209869" cy="564257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value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FE6ECF-EC9C-BD43-AF17-B3F2E895254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4735257" y="8131629"/>
            <a:ext cx="0" cy="15744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C7C2-B144-8345-8E79-9066AF1F9EAB}"/>
              </a:ext>
            </a:extLst>
          </p:cNvPr>
          <p:cNvSpPr txBox="1"/>
          <p:nvPr/>
        </p:nvSpPr>
        <p:spPr>
          <a:xfrm>
            <a:off x="13630322" y="9706061"/>
            <a:ext cx="2209869" cy="564257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property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52244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elector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Selector Types</a:t>
            </a:r>
          </a:p>
        </p:txBody>
      </p:sp>
      <p:sp>
        <p:nvSpPr>
          <p:cNvPr id="375" name="There are three ways you can select HTML elements to apply style to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There are </a:t>
            </a:r>
            <a:r>
              <a:rPr b="1" dirty="0"/>
              <a:t>three</a:t>
            </a:r>
            <a:r>
              <a:rPr dirty="0"/>
              <a:t> ways you can select HTML elements to apply style to</a:t>
            </a:r>
            <a:r>
              <a:rPr lang="en-CA" dirty="0"/>
              <a:t>:</a:t>
            </a:r>
            <a:endParaRPr dirty="0"/>
          </a:p>
          <a:p>
            <a:pPr marL="1778000" lvl="1" indent="-889000">
              <a:buSzPct val="100000"/>
              <a:buAutoNum type="arabicPeriod"/>
            </a:pPr>
            <a:r>
              <a:rPr dirty="0"/>
              <a:t>Element type</a:t>
            </a:r>
            <a:endParaRPr dirty="0">
              <a:solidFill>
                <a:srgbClr val="C82506"/>
              </a:solidFill>
            </a:endParaRPr>
          </a:p>
          <a:p>
            <a:pPr marL="1778000" lvl="1" indent="-889000">
              <a:buSzPct val="100000"/>
              <a:buAutoNum type="arabicPeriod"/>
            </a:pPr>
            <a:r>
              <a:rPr b="1" dirty="0"/>
              <a:t>Class</a:t>
            </a:r>
          </a:p>
          <a:p>
            <a:pPr marL="1778000" lvl="1" indent="-889000">
              <a:buSzPct val="100000"/>
              <a:buAutoNum type="arabicPeriod"/>
            </a:pPr>
            <a:r>
              <a:rPr dirty="0"/>
              <a:t>Identifier</a:t>
            </a:r>
          </a:p>
        </p:txBody>
      </p:sp>
      <p:pic>
        <p:nvPicPr>
          <p:cNvPr id="376" name="25-selectors.png" descr="25-selector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818" y="5034954"/>
            <a:ext cx="9966429" cy="5525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60686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esson 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</a:t>
            </a:r>
            <a:r>
              <a:rPr lang="en-CA" dirty="0"/>
              <a:t> Topics </a:t>
            </a:r>
            <a:endParaRPr dirty="0"/>
          </a:p>
        </p:txBody>
      </p:sp>
      <p:sp>
        <p:nvSpPr>
          <p:cNvPr id="230" name="Web design…"/>
          <p:cNvSpPr txBox="1">
            <a:spLocks noGrp="1"/>
          </p:cNvSpPr>
          <p:nvPr>
            <p:ph type="body" sz="half" idx="1"/>
          </p:nvPr>
        </p:nvSpPr>
        <p:spPr>
          <a:xfrm>
            <a:off x="1689099" y="3149600"/>
            <a:ext cx="10921913" cy="9296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HTML 5 Practice Continued</a:t>
            </a:r>
          </a:p>
          <a:p>
            <a:pPr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lass 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Selectors</a:t>
            </a:r>
          </a:p>
        </p:txBody>
      </p:sp>
      <p:sp>
        <p:nvSpPr>
          <p:cNvPr id="379" name="Classes are way of grouping items that should or behave look the same way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Classes are way of </a:t>
            </a:r>
            <a:r>
              <a:rPr b="1" dirty="0"/>
              <a:t>grouping</a:t>
            </a:r>
            <a:r>
              <a:rPr dirty="0"/>
              <a:t> items that should or behave look the same way</a:t>
            </a:r>
            <a:r>
              <a:rPr lang="en-CA" dirty="0"/>
              <a:t>.</a:t>
            </a:r>
            <a:endParaRPr dirty="0"/>
          </a:p>
          <a:p>
            <a:r>
              <a:rPr dirty="0"/>
              <a:t>They are a </a:t>
            </a:r>
            <a:r>
              <a:rPr b="1" dirty="0"/>
              <a:t>powerful</a:t>
            </a:r>
            <a:r>
              <a:rPr dirty="0"/>
              <a:t> tool that give you complete style control over the elements on your page</a:t>
            </a:r>
            <a:r>
              <a:rPr lang="en-CA" dirty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0" y="3794901"/>
            <a:ext cx="6356604" cy="80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31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lass 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Selectors</a:t>
            </a:r>
          </a:p>
        </p:txBody>
      </p:sp>
      <p:sp>
        <p:nvSpPr>
          <p:cNvPr id="383" name="Classes allow you to link your HTML to your CSS with custom value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Classes allow you to link your HTML to your CSS with custom values</a:t>
            </a:r>
          </a:p>
          <a:p>
            <a:r>
              <a:rPr dirty="0"/>
              <a:t>This removes the limitation of styling your pages using only the built-in element types</a:t>
            </a:r>
            <a:r>
              <a:rPr lang="en-CA" dirty="0"/>
              <a:t>.</a:t>
            </a:r>
            <a:endParaRPr dirty="0"/>
          </a:p>
        </p:txBody>
      </p:sp>
      <p:pic>
        <p:nvPicPr>
          <p:cNvPr id="384" name="class-html-css.png" descr="class-html-c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443" y="3769222"/>
            <a:ext cx="9498597" cy="8894774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Line"/>
          <p:cNvSpPr/>
          <p:nvPr/>
        </p:nvSpPr>
        <p:spPr>
          <a:xfrm flipH="1">
            <a:off x="19242193" y="2267593"/>
            <a:ext cx="563854" cy="2273551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 flipV="1">
            <a:off x="13134776" y="8226624"/>
            <a:ext cx="2398721" cy="751333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7" name="Line"/>
          <p:cNvSpPr/>
          <p:nvPr/>
        </p:nvSpPr>
        <p:spPr>
          <a:xfrm>
            <a:off x="13138577" y="10073629"/>
            <a:ext cx="2386100" cy="488903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72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he class Attribu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0"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t> Attribute</a:t>
            </a:r>
          </a:p>
        </p:txBody>
      </p:sp>
      <p:sp>
        <p:nvSpPr>
          <p:cNvPr id="390" name="A class attribute can be added to any HTML elemen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class attribute can be added to any HTML element</a:t>
            </a:r>
            <a:r>
              <a:rPr lang="en-CA" dirty="0"/>
              <a:t>.</a:t>
            </a:r>
            <a:endParaRPr dirty="0"/>
          </a:p>
          <a:p>
            <a:r>
              <a:rPr dirty="0"/>
              <a:t>Its value is defined by you</a:t>
            </a:r>
            <a:r>
              <a:rPr lang="en-CA" dirty="0"/>
              <a:t>.</a:t>
            </a:r>
            <a:endParaRPr dirty="0"/>
          </a:p>
          <a:p>
            <a:r>
              <a:rPr dirty="0"/>
              <a:t>An HTML element can</a:t>
            </a:r>
            <a:r>
              <a:rPr lang="en-CA" dirty="0"/>
              <a:t> be</a:t>
            </a:r>
            <a:r>
              <a:rPr dirty="0"/>
              <a:t> more than one class</a:t>
            </a:r>
            <a:r>
              <a:rPr lang="en-CA" dirty="0"/>
              <a:t>,</a:t>
            </a:r>
            <a:r>
              <a:rPr dirty="0"/>
              <a:t> and each is separated by a space</a:t>
            </a:r>
            <a:r>
              <a:rPr lang="en-CA" dirty="0"/>
              <a:t>.</a:t>
            </a:r>
            <a:endParaRPr dirty="0"/>
          </a:p>
        </p:txBody>
      </p:sp>
      <p:pic>
        <p:nvPicPr>
          <p:cNvPr id="391" name="class-attribute.png" descr="class-attrib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416" y="4683224"/>
            <a:ext cx="10536027" cy="62291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32042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he class Selec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0"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t> Selector</a:t>
            </a:r>
          </a:p>
        </p:txBody>
      </p:sp>
      <p:sp>
        <p:nvSpPr>
          <p:cNvPr id="400" name="Class declarations are written using a period . followed by the class nam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declarations are written using a period </a:t>
            </a:r>
            <a:r>
              <a:rPr dirty="0"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dirty="0"/>
              <a:t> followed by the class name</a:t>
            </a:r>
          </a:p>
          <a:p>
            <a:r>
              <a:rPr dirty="0"/>
              <a:t>Declarations for a class will apply to every element that has that class attribute in the HTML</a:t>
            </a:r>
          </a:p>
          <a:p>
            <a:r>
              <a:rPr dirty="0"/>
              <a:t>Otherwise they work exactly the same as </a:t>
            </a:r>
            <a:r>
              <a:rPr b="1" dirty="0"/>
              <a:t>type</a:t>
            </a:r>
            <a:r>
              <a:rPr dirty="0"/>
              <a:t> selectors</a:t>
            </a:r>
          </a:p>
        </p:txBody>
      </p:sp>
      <p:pic>
        <p:nvPicPr>
          <p:cNvPr id="401" name="class-property.png" descr="class-proper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450" y="4107557"/>
            <a:ext cx="10654321" cy="73804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6086910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lass Specific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Specificity</a:t>
            </a:r>
          </a:p>
        </p:txBody>
      </p:sp>
      <p:sp>
        <p:nvSpPr>
          <p:cNvPr id="409" name="Classes are more specific than regular type selector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Classes are </a:t>
            </a:r>
            <a:r>
              <a:rPr b="1" dirty="0"/>
              <a:t>more specific</a:t>
            </a:r>
            <a:r>
              <a:rPr dirty="0"/>
              <a:t> than regular type selectors</a:t>
            </a:r>
            <a:r>
              <a:rPr lang="en-CA" dirty="0"/>
              <a:t>.</a:t>
            </a:r>
            <a:endParaRPr dirty="0"/>
          </a:p>
          <a:p>
            <a:r>
              <a:rPr dirty="0"/>
              <a:t>The </a:t>
            </a:r>
            <a:r>
              <a:rPr dirty="0"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&lt;h1&gt;</a:t>
            </a:r>
            <a:r>
              <a:rPr dirty="0"/>
              <a:t> element will be </a:t>
            </a:r>
            <a:r>
              <a:rPr b="1" dirty="0">
                <a:solidFill>
                  <a:schemeClr val="accent1"/>
                </a:solidFill>
              </a:rPr>
              <a:t>blue</a:t>
            </a:r>
            <a:r>
              <a:rPr dirty="0"/>
              <a:t> in this example</a:t>
            </a:r>
            <a:r>
              <a:rPr lang="en-CA" dirty="0"/>
              <a:t>,</a:t>
            </a:r>
            <a:r>
              <a:rPr dirty="0"/>
              <a:t> even though the </a:t>
            </a:r>
            <a:r>
              <a:rPr dirty="0"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h1</a:t>
            </a:r>
            <a:r>
              <a:rPr dirty="0"/>
              <a:t> rule comes </a:t>
            </a:r>
            <a:r>
              <a:rPr b="1" dirty="0"/>
              <a:t>after</a:t>
            </a:r>
            <a:r>
              <a:rPr dirty="0"/>
              <a:t> the </a:t>
            </a:r>
            <a:r>
              <a:rPr dirty="0"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.title</a:t>
            </a:r>
            <a:r>
              <a:rPr dirty="0"/>
              <a:t> rule</a:t>
            </a:r>
            <a:r>
              <a:rPr lang="en-CA" dirty="0"/>
              <a:t>.</a:t>
            </a:r>
            <a:endParaRPr dirty="0"/>
          </a:p>
        </p:txBody>
      </p:sp>
      <p:pic>
        <p:nvPicPr>
          <p:cNvPr id="410" name="class-specificity.png" descr="class-specifi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144" y="4189000"/>
            <a:ext cx="10260312" cy="7217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Line"/>
          <p:cNvSpPr/>
          <p:nvPr/>
        </p:nvSpPr>
        <p:spPr>
          <a:xfrm flipH="1" flipV="1">
            <a:off x="17972194" y="7690953"/>
            <a:ext cx="2007189" cy="659466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986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lass Na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Naming</a:t>
            </a:r>
          </a:p>
        </p:txBody>
      </p:sp>
      <p:sp>
        <p:nvSpPr>
          <p:cNvPr id="414" name="CSS has naming conventions just like in HTML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CSS has naming conventions just like in HTML</a:t>
            </a:r>
            <a:r>
              <a:rPr lang="en-CA" dirty="0"/>
              <a:t>.</a:t>
            </a:r>
            <a:endParaRPr dirty="0"/>
          </a:p>
          <a:p>
            <a:r>
              <a:rPr dirty="0"/>
              <a:t>When choosing a </a:t>
            </a:r>
            <a:r>
              <a:rPr b="1" dirty="0"/>
              <a:t>class name</a:t>
            </a:r>
            <a:r>
              <a:rPr dirty="0"/>
              <a:t>, choose something descriptive, functional and concise</a:t>
            </a:r>
            <a:r>
              <a:rPr lang="en-CA" dirty="0"/>
              <a:t>.</a:t>
            </a:r>
            <a:endParaRPr dirty="0"/>
          </a:p>
          <a:p>
            <a:r>
              <a:rPr dirty="0"/>
              <a:t>Spaces are </a:t>
            </a:r>
            <a:r>
              <a:rPr b="1" dirty="0"/>
              <a:t>not</a:t>
            </a:r>
            <a:r>
              <a:rPr dirty="0"/>
              <a:t> allowed</a:t>
            </a:r>
            <a:r>
              <a:rPr lang="en-CA" dirty="0"/>
              <a:t>.</a:t>
            </a:r>
            <a:endParaRPr dirty="0"/>
          </a:p>
          <a:p>
            <a:r>
              <a:rPr dirty="0"/>
              <a:t>Class names are </a:t>
            </a:r>
            <a:r>
              <a:rPr b="1" dirty="0"/>
              <a:t>case sensitive</a:t>
            </a:r>
            <a:r>
              <a:rPr lang="en-CA" dirty="0"/>
              <a:t>.</a:t>
            </a:r>
            <a:endParaRPr b="1" dirty="0"/>
          </a:p>
        </p:txBody>
      </p:sp>
      <p:sp>
        <p:nvSpPr>
          <p:cNvPr id="415" name="These are all different!"/>
          <p:cNvSpPr txBox="1"/>
          <p:nvPr/>
        </p:nvSpPr>
        <p:spPr>
          <a:xfrm>
            <a:off x="14484573" y="4486286"/>
            <a:ext cx="681945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82506"/>
                </a:solidFill>
              </a:rPr>
              <a:t>These are all different!</a:t>
            </a:r>
          </a:p>
        </p:txBody>
      </p:sp>
      <p:pic>
        <p:nvPicPr>
          <p:cNvPr id="416" name="class-name-styles.png" descr="class-name-sty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932" y="5495329"/>
            <a:ext cx="11164077" cy="55301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74782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ounded Rectangle"/>
          <p:cNvSpPr/>
          <p:nvPr/>
        </p:nvSpPr>
        <p:spPr>
          <a:xfrm>
            <a:off x="3399786" y="5882100"/>
            <a:ext cx="8023953" cy="1847324"/>
          </a:xfrm>
          <a:prstGeom prst="roundRect">
            <a:avLst>
              <a:gd name="adj" fmla="val 10330"/>
            </a:avLst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9" name="Class Na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Naming</a:t>
            </a:r>
          </a:p>
        </p:txBody>
      </p:sp>
      <p:pic>
        <p:nvPicPr>
          <p:cNvPr id="420" name="2-css-camelcase.png" descr="2-css-camelc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891" y="5863627"/>
            <a:ext cx="6416851" cy="1604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2-css-dashed.png" descr="2-css-dash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59" y="5985784"/>
            <a:ext cx="7379803" cy="1639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2-css-snake-case.png" descr="2-css-snake-ca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543" y="10082502"/>
            <a:ext cx="7046636" cy="179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2-pascal-case.png" descr="2-pascal-ca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4613" y="10179966"/>
            <a:ext cx="6219408" cy="1604214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Camel case"/>
          <p:cNvSpPr txBox="1"/>
          <p:nvPr/>
        </p:nvSpPr>
        <p:spPr>
          <a:xfrm>
            <a:off x="14982341" y="4648505"/>
            <a:ext cx="366395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C82506"/>
                </a:solidFill>
              </a:defRPr>
            </a:lvl1pPr>
          </a:lstStyle>
          <a:p>
            <a:r>
              <a:t>Camel case</a:t>
            </a:r>
          </a:p>
        </p:txBody>
      </p:sp>
      <p:sp>
        <p:nvSpPr>
          <p:cNvPr id="425" name="Dashed case"/>
          <p:cNvSpPr txBox="1"/>
          <p:nvPr/>
        </p:nvSpPr>
        <p:spPr>
          <a:xfrm>
            <a:off x="5345790" y="4648505"/>
            <a:ext cx="40303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C82506"/>
                </a:solidFill>
              </a:defRPr>
            </a:lvl1pPr>
          </a:lstStyle>
          <a:p>
            <a:r>
              <a:t>Dashed case</a:t>
            </a:r>
          </a:p>
        </p:txBody>
      </p:sp>
      <p:sp>
        <p:nvSpPr>
          <p:cNvPr id="426" name="Pascal Case"/>
          <p:cNvSpPr txBox="1"/>
          <p:nvPr/>
        </p:nvSpPr>
        <p:spPr>
          <a:xfrm>
            <a:off x="14887726" y="8990060"/>
            <a:ext cx="38531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C82506"/>
                </a:solidFill>
              </a:defRPr>
            </a:lvl1pPr>
          </a:lstStyle>
          <a:p>
            <a:r>
              <a:t>Pascal Case</a:t>
            </a:r>
          </a:p>
        </p:txBody>
      </p:sp>
      <p:sp>
        <p:nvSpPr>
          <p:cNvPr id="427" name="Snake case"/>
          <p:cNvSpPr txBox="1"/>
          <p:nvPr/>
        </p:nvSpPr>
        <p:spPr>
          <a:xfrm>
            <a:off x="5557245" y="8990060"/>
            <a:ext cx="36074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C82506"/>
                </a:solidFill>
              </a:defRPr>
            </a:lvl1pPr>
          </a:lstStyle>
          <a:p>
            <a:r>
              <a:t>Snake case</a:t>
            </a:r>
          </a:p>
        </p:txBody>
      </p:sp>
      <p:sp>
        <p:nvSpPr>
          <p:cNvPr id="428" name="Use this for now!"/>
          <p:cNvSpPr txBox="1"/>
          <p:nvPr/>
        </p:nvSpPr>
        <p:spPr>
          <a:xfrm>
            <a:off x="823768" y="3885528"/>
            <a:ext cx="318325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Use this for now!</a:t>
            </a:r>
          </a:p>
        </p:txBody>
      </p:sp>
      <p:sp>
        <p:nvSpPr>
          <p:cNvPr id="430" name="Connection Line"/>
          <p:cNvSpPr/>
          <p:nvPr/>
        </p:nvSpPr>
        <p:spPr>
          <a:xfrm>
            <a:off x="1794309" y="4689361"/>
            <a:ext cx="1236460" cy="1681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89" h="21600" extrusionOk="0">
                <a:moveTo>
                  <a:pt x="18089" y="21600"/>
                </a:moveTo>
                <a:cubicBezTo>
                  <a:pt x="1764" y="17164"/>
                  <a:pt x="-3511" y="9964"/>
                  <a:pt x="2263" y="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9150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elector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Selector Types</a:t>
            </a:r>
          </a:p>
        </p:txBody>
      </p:sp>
      <p:sp>
        <p:nvSpPr>
          <p:cNvPr id="433" name="There are three ways you can select HTML elements to apply style to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There are </a:t>
            </a:r>
            <a:r>
              <a:rPr b="1"/>
              <a:t>three</a:t>
            </a:r>
            <a:r>
              <a:t> ways you can select HTML elements to apply style to</a:t>
            </a:r>
          </a:p>
          <a:p>
            <a:pPr marL="1778000" lvl="1" indent="-889000">
              <a:buSzPct val="100000"/>
              <a:buAutoNum type="arabicPeriod"/>
            </a:pPr>
            <a:r>
              <a:t>Element type</a:t>
            </a:r>
            <a:endParaRPr>
              <a:solidFill>
                <a:srgbClr val="C82506"/>
              </a:solidFill>
            </a:endParaRPr>
          </a:p>
          <a:p>
            <a:pPr marL="1778000" lvl="1" indent="-889000">
              <a:buSzPct val="100000"/>
              <a:buAutoNum type="arabicPeriod"/>
            </a:pPr>
            <a:r>
              <a:t>Class</a:t>
            </a:r>
          </a:p>
          <a:p>
            <a:pPr marL="1778000" lvl="1" indent="-889000">
              <a:buSzPct val="100000"/>
              <a:buAutoNum type="arabicPeriod"/>
            </a:pPr>
            <a:r>
              <a:rPr b="1"/>
              <a:t>Identifier</a:t>
            </a:r>
          </a:p>
        </p:txBody>
      </p:sp>
      <p:pic>
        <p:nvPicPr>
          <p:cNvPr id="434" name="25-selectors.png" descr="25-selector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818" y="5034954"/>
            <a:ext cx="9966429" cy="5525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48077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Identifiers can style elements in the same way as classe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Identifiers can style elements in the same way as classes</a:t>
            </a:r>
          </a:p>
          <a:p>
            <a:r>
              <a:t>IDs are denoted using the hash symbol </a:t>
            </a:r>
            <a:r>
              <a:rPr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#</a:t>
            </a:r>
            <a:r>
              <a:t> plus the name (just like internal link)</a:t>
            </a:r>
          </a:p>
          <a:p>
            <a:r>
              <a:t>The </a:t>
            </a:r>
            <a:r>
              <a:rPr>
                <a:solidFill>
                  <a:srgbClr val="FF7E79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t> attributes can only be used </a:t>
            </a:r>
            <a:r>
              <a:rPr b="1"/>
              <a:t>once per page</a:t>
            </a:r>
          </a:p>
        </p:txBody>
      </p:sp>
      <p:sp>
        <p:nvSpPr>
          <p:cNvPr id="437" name="ID 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 Selectors</a:t>
            </a:r>
          </a:p>
        </p:txBody>
      </p:sp>
      <p:pic>
        <p:nvPicPr>
          <p:cNvPr id="438" name="id-html.png" descr="id-ht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539" y="4221987"/>
            <a:ext cx="9795250" cy="3420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d-css.png" descr="id-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834" y="7953049"/>
            <a:ext cx="9767142" cy="34707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60583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Best Pract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Best Practices</a:t>
            </a:r>
          </a:p>
        </p:txBody>
      </p:sp>
      <p:sp>
        <p:nvSpPr>
          <p:cNvPr id="442" name="ID selectors are finicky and prone to creating bug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ID</a:t>
            </a:r>
            <a:r>
              <a:rPr dirty="0"/>
              <a:t> selectors are finicky and prone to creating bugs</a:t>
            </a:r>
            <a:r>
              <a:rPr lang="en-CA" dirty="0"/>
              <a:t>.</a:t>
            </a:r>
            <a:endParaRPr dirty="0"/>
          </a:p>
          <a:p>
            <a:r>
              <a:rPr b="1" dirty="0">
                <a:solidFill>
                  <a:srgbClr val="C82506"/>
                </a:solidFill>
              </a:rPr>
              <a:t>Type</a:t>
            </a:r>
            <a:r>
              <a:rPr dirty="0"/>
              <a:t> and </a:t>
            </a:r>
            <a:r>
              <a:rPr b="1" dirty="0">
                <a:solidFill>
                  <a:srgbClr val="C82506"/>
                </a:solidFill>
              </a:rPr>
              <a:t>class</a:t>
            </a:r>
            <a:r>
              <a:rPr dirty="0"/>
              <a:t> selectors are much more reliable</a:t>
            </a:r>
            <a:r>
              <a:rPr lang="en-CA" dirty="0"/>
              <a:t>,</a:t>
            </a:r>
            <a:r>
              <a:rPr dirty="0"/>
              <a:t> so </a:t>
            </a:r>
            <a:r>
              <a:rPr lang="en-CA" dirty="0"/>
              <a:t>try to use these where possible.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7" b="30370"/>
          <a:stretch/>
        </p:blipFill>
        <p:spPr>
          <a:xfrm>
            <a:off x="13550900" y="4533900"/>
            <a:ext cx="9144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D00-551A-9940-9758-C1CF571C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A61F-E431-5F45-89EF-5691B210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927230"/>
            <a:ext cx="21005800" cy="3759200"/>
          </a:xfrm>
        </p:spPr>
        <p:txBody>
          <a:bodyPr/>
          <a:lstStyle/>
          <a:p>
            <a:r>
              <a:rPr lang="en-US" dirty="0"/>
              <a:t>Bookmark this URL: </a:t>
            </a:r>
            <a:r>
              <a:rPr lang="en-US" dirty="0">
                <a:hlinkClick r:id="rId2"/>
              </a:rPr>
              <a:t>https://www.w3schools.com/html/tryit.asp?filename=tryhtml_basic</a:t>
            </a:r>
            <a:endParaRPr lang="en-US" dirty="0"/>
          </a:p>
          <a:p>
            <a:r>
              <a:rPr lang="en-US" dirty="0"/>
              <a:t>use this to test little bits of code!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24ABB-CE54-564C-B9E1-DC7A4D40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93" y="6409057"/>
            <a:ext cx="15908614" cy="4936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7572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</a:t>
            </a:r>
            <a:r>
              <a:rPr lang="en-US" sz="4800" b="1" dirty="0"/>
              <a:t> </a:t>
            </a:r>
            <a:r>
              <a:rPr lang="en-US" sz="4800" dirty="0"/>
              <a:t>HTML and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</a:t>
            </a:r>
            <a:r>
              <a:rPr lang="en-US" sz="1100" b="0" dirty="0"/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A5E3F-EB7E-D349-AD9F-AC558759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77" y="4398727"/>
            <a:ext cx="11354452" cy="2491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25ACA-92E5-9C46-BB9D-F13A6B03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77" y="8525612"/>
            <a:ext cx="11120424" cy="252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2F1DEB23-D256-524E-AAE2-4704CC114959}"/>
              </a:ext>
            </a:extLst>
          </p:cNvPr>
          <p:cNvSpPr/>
          <p:nvPr/>
        </p:nvSpPr>
        <p:spPr>
          <a:xfrm rot="5400000">
            <a:off x="11251200" y="7218575"/>
            <a:ext cx="903381" cy="978218"/>
          </a:xfrm>
          <a:prstGeom prst="rightArrow">
            <a:avLst>
              <a:gd name="adj1" fmla="val 43323"/>
              <a:gd name="adj2" fmla="val 4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4097C-7825-E945-8CBC-CF06A77A5918}"/>
              </a:ext>
            </a:extLst>
          </p:cNvPr>
          <p:cNvSpPr txBox="1"/>
          <p:nvPr/>
        </p:nvSpPr>
        <p:spPr>
          <a:xfrm>
            <a:off x="12660931" y="7172215"/>
            <a:ext cx="550882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buttons change </a:t>
            </a:r>
            <a:r>
              <a:rPr lang="en-US" dirty="0" err="1"/>
              <a:t>colour</a:t>
            </a:r>
            <a:r>
              <a:rPr lang="en-US" dirty="0"/>
              <a:t> when mouse is hovered over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721D9B-0AEC-974D-8139-E7B939A7A67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571999" y="6901749"/>
            <a:ext cx="1894115" cy="191568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6C44CF-C04D-1749-A284-7FD8E71E2973}"/>
              </a:ext>
            </a:extLst>
          </p:cNvPr>
          <p:cNvSpPr txBox="1"/>
          <p:nvPr/>
        </p:nvSpPr>
        <p:spPr>
          <a:xfrm>
            <a:off x="1758516" y="6388788"/>
            <a:ext cx="2813483" cy="1025922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sliiiiiiightly</a:t>
            </a:r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3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lighter blue</a:t>
            </a:r>
            <a:endParaRPr kumimoji="0" lang="en-US" sz="3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099490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Instructions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</a:t>
            </a:r>
            <a:r>
              <a:rPr lang="en-US" sz="4800" b="1" dirty="0"/>
              <a:t> </a:t>
            </a:r>
            <a:r>
              <a:rPr lang="en-US" sz="4800" dirty="0"/>
              <a:t>HTML and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</a:t>
            </a:r>
            <a:r>
              <a:rPr lang="en-US" sz="1100" b="0" dirty="0"/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A5E3F-EB7E-D349-AD9F-AC558759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06" y="4750390"/>
            <a:ext cx="4855680" cy="1065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25ACA-92E5-9C46-BB9D-F13A6B03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06" y="6503889"/>
            <a:ext cx="4855680" cy="1101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23618-C0B0-9747-B88C-F766C393C51E}"/>
              </a:ext>
            </a:extLst>
          </p:cNvPr>
          <p:cNvSpPr txBox="1"/>
          <p:nvPr/>
        </p:nvSpPr>
        <p:spPr>
          <a:xfrm>
            <a:off x="8253458" y="4294798"/>
            <a:ext cx="14671136" cy="84741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Requirements: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HTML and CSS to make these buttons change </a:t>
            </a:r>
            <a:r>
              <a:rPr lang="en-US" sz="3600" b="0" dirty="0" err="1"/>
              <a:t>colour</a:t>
            </a:r>
            <a:r>
              <a:rPr lang="en-US" sz="3600" b="0" dirty="0"/>
              <a:t> when you hover over them. You can choose the </a:t>
            </a:r>
            <a:r>
              <a:rPr lang="en-US" sz="3600" b="0" dirty="0" err="1"/>
              <a:t>colours</a:t>
            </a:r>
            <a:r>
              <a:rPr lang="en-US" sz="3600" b="0" dirty="0"/>
              <a:t> and </a:t>
            </a:r>
            <a:r>
              <a:rPr lang="en-US" sz="3600" b="0"/>
              <a:t>text style.</a:t>
            </a:r>
            <a:endParaRPr lang="en-US" sz="3600" b="0" dirty="0"/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Save the files in your Activity 2 folder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&lt;title&gt;Activity 2&lt;/title&gt; in the head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dirty="0"/>
              <a:t>Use classes only to do this, do not use id’s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dirty="0"/>
              <a:t>Note: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make sure there is space between the buttons and they have rounded corners</a:t>
            </a:r>
          </a:p>
          <a:p>
            <a:pPr algn="l"/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algn="l"/>
            <a:r>
              <a:rPr kumimoji="0" lang="en-U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Solution: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you can find the </a:t>
            </a:r>
            <a:r>
              <a:rPr lang="en-US" sz="3600" b="0" dirty="0"/>
              <a:t>full solution on the next pages. Please </a:t>
            </a:r>
            <a:r>
              <a:rPr lang="en-US" sz="3600" dirty="0"/>
              <a:t>DO NOT</a:t>
            </a:r>
            <a:r>
              <a:rPr lang="en-US" sz="3600" b="0" dirty="0"/>
              <a:t> check this site until you have completely done this on your own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0E834C2-103E-9747-8F08-4364B525397E}"/>
              </a:ext>
            </a:extLst>
          </p:cNvPr>
          <p:cNvSpPr/>
          <p:nvPr/>
        </p:nvSpPr>
        <p:spPr>
          <a:xfrm rot="5400000">
            <a:off x="3650453" y="5966157"/>
            <a:ext cx="409996" cy="457429"/>
          </a:xfrm>
          <a:prstGeom prst="rightArrow">
            <a:avLst>
              <a:gd name="adj1" fmla="val 43323"/>
              <a:gd name="adj2" fmla="val 4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49BA7-68D7-D843-9A17-9FF809B8A86C}"/>
              </a:ext>
            </a:extLst>
          </p:cNvPr>
          <p:cNvSpPr txBox="1"/>
          <p:nvPr/>
        </p:nvSpPr>
        <p:spPr>
          <a:xfrm>
            <a:off x="1459406" y="8062568"/>
            <a:ext cx="4855680" cy="1487587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when the mouse is hovered over the buttons they should change </a:t>
            </a:r>
            <a:r>
              <a:rPr kumimoji="0" lang="en-US" sz="30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colour</a:t>
            </a:r>
            <a:endParaRPr kumimoji="0" lang="en-US" sz="3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459810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</a:t>
            </a:r>
            <a:r>
              <a:rPr lang="en-US" sz="1100" b="0" dirty="0"/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0617F-3972-244F-979D-482BB8BE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26" y="3645353"/>
            <a:ext cx="10232874" cy="6425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04E59-D82C-A542-811D-FE079553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962" y="2612166"/>
            <a:ext cx="9441938" cy="96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5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</a:t>
            </a:r>
            <a:r>
              <a:rPr lang="en-US" sz="1100" b="0" dirty="0"/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02099-0A6F-5644-88CD-ABC90505900F}"/>
              </a:ext>
            </a:extLst>
          </p:cNvPr>
          <p:cNvSpPr/>
          <p:nvPr/>
        </p:nvSpPr>
        <p:spPr>
          <a:xfrm>
            <a:off x="1110343" y="3349347"/>
            <a:ext cx="21912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dirty="0"/>
              <a:t>Once you have checked your code with your partner, try the challenge.</a:t>
            </a:r>
          </a:p>
          <a:p>
            <a:pPr algn="l" hangingPunct="1"/>
            <a:r>
              <a:rPr lang="en-US" sz="4400" b="0" dirty="0"/>
              <a:t>Duplicate your </a:t>
            </a:r>
            <a:r>
              <a:rPr lang="en-US" sz="4400" b="0" dirty="0" err="1"/>
              <a:t>index.html</a:t>
            </a:r>
            <a:r>
              <a:rPr lang="en-US" sz="4400" b="0" dirty="0"/>
              <a:t> file from Activity 2 into a new folder named “Activity 2 Challenge”</a:t>
            </a:r>
          </a:p>
          <a:p>
            <a:pPr algn="l" hangingPunct="1"/>
            <a:endParaRPr lang="en-US" sz="4400" b="0" dirty="0"/>
          </a:p>
          <a:p>
            <a:pPr algn="l" hangingPunct="1"/>
            <a:r>
              <a:rPr lang="en-US" sz="4400" dirty="0"/>
              <a:t>Challenges: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animate the buttons to have arrows as shown below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See what else you can animate the button to do!</a:t>
            </a:r>
          </a:p>
        </p:txBody>
      </p:sp>
      <p:pic>
        <p:nvPicPr>
          <p:cNvPr id="5" name="button hover.mov" descr="button hover.mov">
            <a:hlinkClick r:id="" action="ppaction://media"/>
            <a:extLst>
              <a:ext uri="{FF2B5EF4-FFF2-40B4-BE49-F238E27FC236}">
                <a16:creationId xmlns:a16="http://schemas.microsoft.com/office/drawing/2014/main" id="{52727737-19CB-5B4C-AE9A-1A944B08DA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77492" y="8508186"/>
            <a:ext cx="6178643" cy="25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4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F5E-1E49-1241-8788-4161597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Gathering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EF525-D60D-5B4D-BE55-1892EC97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4297" y="4909588"/>
            <a:ext cx="8505166" cy="6354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580E4B-1C38-FA42-A351-DDCAAE73D822}"/>
              </a:ext>
            </a:extLst>
          </p:cNvPr>
          <p:cNvSpPr/>
          <p:nvPr/>
        </p:nvSpPr>
        <p:spPr>
          <a:xfrm>
            <a:off x="11568344" y="4909588"/>
            <a:ext cx="12192000" cy="2246769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l"/>
            <a:r>
              <a:rPr lang="en-CA" sz="4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Gathering Time is a time for check-in.  </a:t>
            </a:r>
          </a:p>
          <a:p>
            <a:endParaRPr lang="en-CA" sz="4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323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3999" b="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3" name="How was your day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was your day?</a:t>
            </a:r>
          </a:p>
          <a:p>
            <a:r>
              <a:rPr dirty="0"/>
              <a:t>How’s your website coming along?</a:t>
            </a:r>
          </a:p>
          <a:p>
            <a:r>
              <a:rPr dirty="0"/>
              <a:t>Are you excited to add some </a:t>
            </a:r>
            <a:r>
              <a:rPr dirty="0" err="1"/>
              <a:t>colour</a:t>
            </a:r>
            <a:r>
              <a:rPr dirty="0"/>
              <a:t>?</a:t>
            </a:r>
          </a:p>
        </p:txBody>
      </p:sp>
      <p:sp>
        <p:nvSpPr>
          <p:cNvPr id="404" name="Class Wrap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/>
              <a:t>Class Wrap-up</a:t>
            </a:r>
          </a:p>
        </p:txBody>
      </p:sp>
    </p:spTree>
    <p:extLst>
      <p:ext uri="{BB962C8B-B14F-4D97-AF65-F5344CB8AC3E}">
        <p14:creationId xmlns:p14="http://schemas.microsoft.com/office/powerpoint/2010/main" val="27855636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2737652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Create the following webpage using </a:t>
            </a:r>
            <a:r>
              <a:rPr lang="en-US" sz="4800" b="1" dirty="0"/>
              <a:t>only </a:t>
            </a:r>
            <a:r>
              <a:rPr lang="en-US" sz="4800" dirty="0"/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9204800" y="12536267"/>
            <a:ext cx="436016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4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8AAAD-C94D-B046-A3C2-A96047C8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29" y="4250630"/>
            <a:ext cx="11637431" cy="69112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3FE5DD-6855-914A-9406-9A4B9C339A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3112151" y="4916013"/>
            <a:ext cx="5618662" cy="1587876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617384-75A6-0642-97D7-0A8C67FE0F3A}"/>
              </a:ext>
            </a:extLst>
          </p:cNvPr>
          <p:cNvSpPr txBox="1"/>
          <p:nvPr/>
        </p:nvSpPr>
        <p:spPr>
          <a:xfrm>
            <a:off x="18730813" y="4172219"/>
            <a:ext cx="3612312" cy="1487587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This is an example of a &lt;form&gt; in HTML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24BE40-6869-2649-97E8-17E9DA51E6A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815387" y="6609376"/>
            <a:ext cx="1722771" cy="93011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A18255-3760-1941-BB04-EB38E0463A5F}"/>
              </a:ext>
            </a:extLst>
          </p:cNvPr>
          <p:cNvSpPr txBox="1"/>
          <p:nvPr/>
        </p:nvSpPr>
        <p:spPr>
          <a:xfrm>
            <a:off x="1758517" y="6096415"/>
            <a:ext cx="2056870" cy="1025922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Dropdown menu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BF865B-7D7C-FE47-8669-0723EB1213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41502" y="9107108"/>
            <a:ext cx="1555442" cy="823866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074ACE-6BAA-4046-8B37-BE952F1E2ABA}"/>
              </a:ext>
            </a:extLst>
          </p:cNvPr>
          <p:cNvSpPr txBox="1"/>
          <p:nvPr/>
        </p:nvSpPr>
        <p:spPr>
          <a:xfrm>
            <a:off x="1884632" y="8824979"/>
            <a:ext cx="2056870" cy="564257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0" dirty="0"/>
              <a:t>checkbox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175393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In addition to the &lt;tags&gt; in your boilerplate, here are some of the &lt;tags&gt; to create this webpage: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&lt;h1&gt; - Defines a hyperlink</a:t>
            </a:r>
          </a:p>
          <a:p>
            <a:pPr marL="558800" lvl="1">
              <a:spcBef>
                <a:spcPts val="0"/>
              </a:spcBef>
            </a:pPr>
            <a:r>
              <a:rPr lang="en-US" dirty="0"/>
              <a:t>&lt;form&gt; - Defines an HTML form for user input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&lt;input&gt; - Defines input control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&lt;label&gt; - Defines a label for an &lt;input&gt; element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&lt;select&gt; - Defines a dropdown list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&lt;option&gt; - Defines an option of a dropdown list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- Defines a multiline input control (text area)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Note: </a:t>
            </a:r>
            <a:r>
              <a:rPr lang="en-US" dirty="0"/>
              <a:t>this page has no &lt;header&gt; or &lt;footer&gt; tags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a full list of HTML &lt;tags&gt; aka ”elements” go here: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https://www.w3schools.com/TAGs/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79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&lt;form&gt;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dirty="0"/>
              <a:t>When the &lt;form&gt; element is used all these other elements can be </a:t>
            </a:r>
            <a:r>
              <a:rPr lang="en-US" b="1" dirty="0"/>
              <a:t>nested </a:t>
            </a:r>
            <a:r>
              <a:rPr lang="en-US" dirty="0"/>
              <a:t>within it</a:t>
            </a:r>
            <a:endParaRPr lang="en-US" b="1" dirty="0"/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&lt;input&gt; - Defines input control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&lt;label&gt; - Defines a label for an &lt;input&gt; element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&lt;select&gt; - Defines a dropdown list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&lt;option&gt; - Defines an option of a dropdown list</a:t>
            </a:r>
          </a:p>
          <a:p>
            <a:pPr marL="1676400" lvl="3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- Defines a multiline input control (text area)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125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&lt;input&gt;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&lt;input&gt; is used to take input from the user. Use the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name </a:t>
            </a:r>
            <a:r>
              <a:rPr lang="en-US" dirty="0"/>
              <a:t>attributes: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&lt;input type = “text” name = “</a:t>
            </a:r>
            <a:r>
              <a:rPr lang="en-US" dirty="0" err="1"/>
              <a:t>firstName</a:t>
            </a:r>
            <a:r>
              <a:rPr lang="en-US" dirty="0"/>
              <a:t>”&gt;</a:t>
            </a:r>
          </a:p>
          <a:p>
            <a:pPr>
              <a:spcBef>
                <a:spcPts val="0"/>
              </a:spcBef>
            </a:pPr>
            <a:r>
              <a:rPr lang="en-US" dirty="0"/>
              <a:t>The input is stored </a:t>
            </a:r>
            <a:r>
              <a:rPr lang="en-US" b="1" dirty="0"/>
              <a:t>type</a:t>
            </a:r>
            <a:r>
              <a:rPr lang="en-US" dirty="0"/>
              <a:t> “text” (aka a string) by the computer</a:t>
            </a:r>
          </a:p>
          <a:p>
            <a:pPr>
              <a:spcBef>
                <a:spcPts val="0"/>
              </a:spcBef>
            </a:pPr>
            <a:r>
              <a:rPr lang="en-US" dirty="0"/>
              <a:t>The input is stored with a </a:t>
            </a:r>
            <a:r>
              <a:rPr lang="en-US" b="1" dirty="0"/>
              <a:t>name</a:t>
            </a:r>
            <a:r>
              <a:rPr lang="en-US" dirty="0"/>
              <a:t> of “</a:t>
            </a:r>
            <a:r>
              <a:rPr lang="en-US" dirty="0" err="1"/>
              <a:t>firstName</a:t>
            </a:r>
            <a:r>
              <a:rPr lang="en-US" dirty="0"/>
              <a:t>” by the computer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This is like creating a variable named “</a:t>
            </a:r>
            <a:r>
              <a:rPr lang="en-US" dirty="0" err="1"/>
              <a:t>firstName</a:t>
            </a:r>
            <a:r>
              <a:rPr lang="en-US" dirty="0"/>
              <a:t>” that becomes whatever the user enters in the field</a:t>
            </a:r>
          </a:p>
          <a:p>
            <a:pPr marL="558800" lvl="1" indent="0">
              <a:spcBef>
                <a:spcPts val="0"/>
              </a:spcBef>
              <a:buNone/>
            </a:pPr>
            <a:endParaRPr lang="en-US" dirty="0"/>
          </a:p>
          <a:p>
            <a:pPr marL="558800" lvl="1" indent="0">
              <a:spcBef>
                <a:spcPts val="0"/>
              </a:spcBef>
              <a:buNone/>
            </a:pPr>
            <a:r>
              <a:rPr lang="en-US" b="1" dirty="0"/>
              <a:t>Note: </a:t>
            </a:r>
            <a:r>
              <a:rPr lang="en-US" dirty="0"/>
              <a:t>&lt;input&gt; is a self closing tag and </a:t>
            </a:r>
            <a:r>
              <a:rPr lang="en-US" b="1" dirty="0"/>
              <a:t>does not need a closing tag!</a:t>
            </a:r>
          </a:p>
          <a:p>
            <a:pPr marL="558800" lvl="1" indent="0">
              <a:spcBef>
                <a:spcPts val="0"/>
              </a:spcBef>
              <a:buNone/>
            </a:pPr>
            <a:r>
              <a:rPr lang="en-US" strike="sngStrike" dirty="0"/>
              <a:t>&lt;input&gt; blah blah blah &lt;/input&gt;</a:t>
            </a:r>
          </a:p>
        </p:txBody>
      </p:sp>
    </p:spTree>
    <p:extLst>
      <p:ext uri="{BB962C8B-B14F-4D97-AF65-F5344CB8AC3E}">
        <p14:creationId xmlns:p14="http://schemas.microsoft.com/office/powerpoint/2010/main" val="19081581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&lt;label&gt;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The &lt;label&gt; element creates labels for other elements.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attributes are needed (here) for &lt;label&gt;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 of how to use &lt;label&gt; and &lt;input&gt;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5DEFC-2A00-3746-8F34-4E82608E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48" y="9498586"/>
            <a:ext cx="6864406" cy="102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EAC7F-3E5F-5546-B4D1-B60DC72AA450}"/>
              </a:ext>
            </a:extLst>
          </p:cNvPr>
          <p:cNvSpPr txBox="1"/>
          <p:nvPr/>
        </p:nvSpPr>
        <p:spPr>
          <a:xfrm>
            <a:off x="4601724" y="8703249"/>
            <a:ext cx="228588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HTML Code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8CA70-EB09-0345-BD92-D697453CD581}"/>
              </a:ext>
            </a:extLst>
          </p:cNvPr>
          <p:cNvSpPr txBox="1"/>
          <p:nvPr/>
        </p:nvSpPr>
        <p:spPr>
          <a:xfrm>
            <a:off x="11638948" y="8727062"/>
            <a:ext cx="63046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What you see in the web browser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37021-27B3-1B4C-BE33-B53C0736C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24" y="9517136"/>
            <a:ext cx="9042780" cy="1022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4125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52A-3A20-6B4B-B558-E96D3FC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0AF5-D37E-DE46-92A9-8D12CA67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291840"/>
            <a:ext cx="21005800" cy="87386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The &lt;select&gt; element is used to define a drop-down. Use the attribute </a:t>
            </a:r>
            <a:r>
              <a:rPr lang="en-US" b="1" dirty="0"/>
              <a:t>name.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&lt;select name = “</a:t>
            </a:r>
            <a:r>
              <a:rPr lang="en-US" dirty="0" err="1"/>
              <a:t>drop_down_list</a:t>
            </a:r>
            <a:r>
              <a:rPr lang="en-US" dirty="0"/>
              <a:t>”&gt; </a:t>
            </a:r>
          </a:p>
          <a:p>
            <a:pPr>
              <a:spcBef>
                <a:spcPts val="0"/>
              </a:spcBef>
            </a:pPr>
            <a:r>
              <a:rPr lang="en-US" dirty="0"/>
              <a:t>this defines (or names) this drop-down list as “</a:t>
            </a:r>
            <a:r>
              <a:rPr lang="en-US" dirty="0" err="1"/>
              <a:t>drop_down_list</a:t>
            </a:r>
            <a:r>
              <a:rPr lang="en-US" dirty="0"/>
              <a:t>” for the computer to reference later – this will not be displayed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647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2069</Words>
  <Application>Microsoft Macintosh PowerPoint</Application>
  <PresentationFormat>Custom</PresentationFormat>
  <Paragraphs>244</Paragraphs>
  <Slides>35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Gill Sans</vt:lpstr>
      <vt:lpstr>Helvetica Neue</vt:lpstr>
      <vt:lpstr>Helvetica Neue Medium</vt:lpstr>
      <vt:lpstr>Monaco</vt:lpstr>
      <vt:lpstr>Wingdings</vt:lpstr>
      <vt:lpstr>White</vt:lpstr>
      <vt:lpstr>                        </vt:lpstr>
      <vt:lpstr>Lesson Topics </vt:lpstr>
      <vt:lpstr>Quick tip!</vt:lpstr>
      <vt:lpstr>Activity 1 Introduction</vt:lpstr>
      <vt:lpstr>Activity 1 Introduction</vt:lpstr>
      <vt:lpstr>HTML &lt;form&gt; element</vt:lpstr>
      <vt:lpstr>HTML &lt;input&gt; element</vt:lpstr>
      <vt:lpstr>HTML &lt;label&gt; element</vt:lpstr>
      <vt:lpstr>HTML &lt;select&gt; element</vt:lpstr>
      <vt:lpstr>HTML &lt;option&gt; element</vt:lpstr>
      <vt:lpstr>HTML &lt;select&gt; and &lt;option&gt; elements</vt:lpstr>
      <vt:lpstr>HTML &lt;textarea&gt; element</vt:lpstr>
      <vt:lpstr>HTML &lt;textarea&gt; element</vt:lpstr>
      <vt:lpstr>Activity 1 Instructions</vt:lpstr>
      <vt:lpstr>Activity 1 Solution</vt:lpstr>
      <vt:lpstr>Activity 1 Challenges</vt:lpstr>
      <vt:lpstr>CSS</vt:lpstr>
      <vt:lpstr>CSS</vt:lpstr>
      <vt:lpstr>Selector Types</vt:lpstr>
      <vt:lpstr>Class Selectors</vt:lpstr>
      <vt:lpstr>Class Selectors</vt:lpstr>
      <vt:lpstr>The class Attribute</vt:lpstr>
      <vt:lpstr>The class Selector</vt:lpstr>
      <vt:lpstr>Class Specificity</vt:lpstr>
      <vt:lpstr>Class Naming</vt:lpstr>
      <vt:lpstr>Class Naming</vt:lpstr>
      <vt:lpstr>Selector Types</vt:lpstr>
      <vt:lpstr>ID Selectors</vt:lpstr>
      <vt:lpstr>Best Practices</vt:lpstr>
      <vt:lpstr>Activity 2 Introduction</vt:lpstr>
      <vt:lpstr>Activity 2 Instructions</vt:lpstr>
      <vt:lpstr>Activity 2 Solution</vt:lpstr>
      <vt:lpstr>Activity 2 Challenge</vt:lpstr>
      <vt:lpstr>Gathering Time</vt:lpstr>
      <vt:lpstr>Class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         </dc:title>
  <dc:creator>Nick Adamson</dc:creator>
  <cp:lastModifiedBy>Nick Adamson</cp:lastModifiedBy>
  <cp:revision>142</cp:revision>
  <dcterms:created xsi:type="dcterms:W3CDTF">2020-09-28T14:51:36Z</dcterms:created>
  <dcterms:modified xsi:type="dcterms:W3CDTF">2020-09-29T22:51:14Z</dcterms:modified>
</cp:coreProperties>
</file>