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57" r:id="rId2"/>
    <p:sldId id="260" r:id="rId3"/>
    <p:sldId id="396" r:id="rId4"/>
    <p:sldId id="411" r:id="rId5"/>
    <p:sldId id="404" r:id="rId6"/>
    <p:sldId id="410" r:id="rId7"/>
    <p:sldId id="414" r:id="rId8"/>
    <p:sldId id="413" r:id="rId9"/>
    <p:sldId id="412" r:id="rId10"/>
    <p:sldId id="406" r:id="rId11"/>
    <p:sldId id="407" r:id="rId12"/>
    <p:sldId id="421" r:id="rId13"/>
    <p:sldId id="415" r:id="rId14"/>
    <p:sldId id="408" r:id="rId15"/>
    <p:sldId id="409" r:id="rId16"/>
    <p:sldId id="311" r:id="rId17"/>
    <p:sldId id="310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9" autoAdjust="0"/>
    <p:restoredTop sz="92484" autoAdjust="0"/>
  </p:normalViewPr>
  <p:slideViewPr>
    <p:cSldViewPr snapToGrid="0">
      <p:cViewPr varScale="1">
        <p:scale>
          <a:sx n="31" d="100"/>
          <a:sy n="31" d="100"/>
        </p:scale>
        <p:origin x="224" y="94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0049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/>
              </a:rPr>
              <a:t>Welcome your class,</a:t>
            </a:r>
            <a:r>
              <a:rPr lang="en-US" baseline="0" dirty="0">
                <a:cs typeface="Calibri"/>
              </a:rPr>
              <a:t> think about what is the hook to engage your students right out of the starting gate.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B6CCD-7FC5-40B8-8701-920D5B02B31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94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Pre-test</a:t>
            </a:r>
          </a:p>
          <a:p>
            <a:r>
              <a:rPr lang="en-CA" dirty="0"/>
              <a:t>Two-way</a:t>
            </a:r>
            <a:r>
              <a:rPr lang="en-CA" baseline="0" dirty="0"/>
              <a:t> learning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01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better to make these into tables. </a:t>
            </a:r>
          </a:p>
        </p:txBody>
      </p:sp>
    </p:spTree>
    <p:extLst>
      <p:ext uri="{BB962C8B-B14F-4D97-AF65-F5344CB8AC3E}">
        <p14:creationId xmlns:p14="http://schemas.microsoft.com/office/powerpoint/2010/main" val="234124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 link: https://www.w3schools.com/tags/</a:t>
            </a:r>
            <a:r>
              <a:rPr lang="en-US" dirty="0" err="1"/>
              <a:t>tag_span.asp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slide should be cleaned up visually</a:t>
            </a:r>
          </a:p>
        </p:txBody>
      </p:sp>
    </p:spTree>
    <p:extLst>
      <p:ext uri="{BB962C8B-B14F-4D97-AF65-F5344CB8AC3E}">
        <p14:creationId xmlns:p14="http://schemas.microsoft.com/office/powerpoint/2010/main" val="322450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99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link: https://www.w3schools.com/</a:t>
            </a:r>
            <a:r>
              <a:rPr lang="en-US" dirty="0" err="1"/>
              <a:t>cssref</a:t>
            </a:r>
            <a:r>
              <a:rPr lang="en-US" dirty="0"/>
              <a:t>/</a:t>
            </a:r>
            <a:r>
              <a:rPr lang="en-US" dirty="0" err="1"/>
              <a:t>pr_class_display.asp</a:t>
            </a:r>
            <a:endParaRPr lang="en-US" dirty="0"/>
          </a:p>
          <a:p>
            <a:r>
              <a:rPr lang="en-US" dirty="0"/>
              <a:t>vertical-algin link: https://www.w3schools.com/</a:t>
            </a:r>
            <a:r>
              <a:rPr lang="en-US" dirty="0" err="1"/>
              <a:t>cssref</a:t>
            </a:r>
            <a:r>
              <a:rPr lang="en-US" dirty="0"/>
              <a:t>/</a:t>
            </a:r>
            <a:r>
              <a:rPr lang="en-US" dirty="0" err="1"/>
              <a:t>pr_pos_vertical-align.asp</a:t>
            </a:r>
            <a:endParaRPr lang="en-US" dirty="0"/>
          </a:p>
          <a:p>
            <a:r>
              <a:rPr lang="en-US" dirty="0"/>
              <a:t>line-height link: https://www.w3schools.com/</a:t>
            </a:r>
            <a:r>
              <a:rPr lang="en-US" dirty="0" err="1"/>
              <a:t>cssref</a:t>
            </a:r>
            <a:r>
              <a:rPr lang="en-US" dirty="0"/>
              <a:t>/</a:t>
            </a:r>
            <a:r>
              <a:rPr lang="en-US" dirty="0" err="1"/>
              <a:t>pr_dim_line-height.asp</a:t>
            </a:r>
            <a:endParaRPr lang="en-US" dirty="0"/>
          </a:p>
          <a:p>
            <a:r>
              <a:rPr lang="en-US" dirty="0"/>
              <a:t>text-decoration link: https://www.w3schools.com/</a:t>
            </a:r>
            <a:r>
              <a:rPr lang="en-US" dirty="0" err="1"/>
              <a:t>cssref</a:t>
            </a:r>
            <a:r>
              <a:rPr lang="en-US" dirty="0"/>
              <a:t>/</a:t>
            </a:r>
            <a:r>
              <a:rPr lang="en-US" dirty="0" err="1"/>
              <a:t>pr_text_text-decoration.asp</a:t>
            </a:r>
            <a:endParaRPr lang="en-US" dirty="0"/>
          </a:p>
          <a:p>
            <a:r>
              <a:rPr lang="en-US" dirty="0"/>
              <a:t>float link: https://www.w3schools.com/</a:t>
            </a:r>
            <a:r>
              <a:rPr lang="en-US" dirty="0" err="1"/>
              <a:t>cssref</a:t>
            </a:r>
            <a:r>
              <a:rPr lang="en-US" dirty="0"/>
              <a:t>/</a:t>
            </a:r>
            <a:r>
              <a:rPr lang="en-US" dirty="0" err="1"/>
              <a:t>pr_class_float.asp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Click on each of these links and go through what each property does by showing them. Be sure to show students the “Play It” feature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18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Instructors 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sng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Introduce the concept of Gathering Time, which will be used throughout the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sharing stone can be just a stone someone in the class wants to use or one from outside.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just reminds everyone to listen when the person with the stone talks, so everyone has an opportunity to listen.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Chairs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Someone from the host Nation can be offered to start the check-in first. If no one is interested then someone else in the group, or the Instructor, will be offered to start it next.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B6CCD-7FC5-40B8-8701-920D5B02B316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738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Post test:</a:t>
            </a:r>
            <a:r>
              <a:rPr lang="en-CA" baseline="0" dirty="0"/>
              <a:t> provide the students with feedback about the day, review the day.</a:t>
            </a:r>
          </a:p>
          <a:p>
            <a:endParaRPr lang="en-CA" baseline="0" dirty="0"/>
          </a:p>
          <a:p>
            <a:r>
              <a:rPr lang="en-CA" baseline="0" dirty="0"/>
              <a:t>End of the day Q/A</a:t>
            </a:r>
          </a:p>
          <a:p>
            <a:endParaRPr lang="en-CA" baseline="0" dirty="0"/>
          </a:p>
          <a:p>
            <a:r>
              <a:rPr lang="en-CA" baseline="0" dirty="0"/>
              <a:t>Were the day’s goals met (reference slide 2)?</a:t>
            </a:r>
          </a:p>
          <a:p>
            <a:endParaRPr lang="en-CA" baseline="0" dirty="0"/>
          </a:p>
          <a:p>
            <a:r>
              <a:rPr lang="en-CA" baseline="0" dirty="0"/>
              <a:t>Transition: what’s coming up tomorrow?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220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sson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6.jpeg" descr="image6.jpeg"/>
          <p:cNvPicPr>
            <a:picLocks noChangeAspect="1"/>
          </p:cNvPicPr>
          <p:nvPr/>
        </p:nvPicPr>
        <p:blipFill>
          <a:blip r:embed="rId2"/>
          <a:srcRect l="10758" r="6273"/>
          <a:stretch>
            <a:fillRect/>
          </a:stretch>
        </p:blipFill>
        <p:spPr>
          <a:xfrm>
            <a:off x="14194426" y="4350191"/>
            <a:ext cx="7902880" cy="689501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889000" indent="-889000">
              <a:buSzPct val="100000"/>
              <a:buAutoNum type="arabicPeriod"/>
            </a:lvl1pPr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27" name="Picture 4" descr="Picture 4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0CCB-94F3-4D69-9A2F-D39BB8D7425E}" type="datetimeFigureOut">
              <a:rPr lang="en-CA" smtClean="0"/>
              <a:pPr/>
              <a:t>2020-10-01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41192" y="13081000"/>
            <a:ext cx="488916" cy="471924"/>
          </a:xfrm>
        </p:spPr>
        <p:txBody>
          <a:bodyPr/>
          <a:lstStyle/>
          <a:p>
            <a:fld id="{73FE2E21-F601-4728-90C3-A5D84BF854D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4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acter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- Square.png"/>
          <p:cNvSpPr>
            <a:spLocks noGrp="1"/>
          </p:cNvSpPr>
          <p:nvPr>
            <p:ph type="pic" sz="half" idx="13"/>
          </p:nvPr>
        </p:nvSpPr>
        <p:spPr>
          <a:xfrm>
            <a:off x="13295312" y="2146300"/>
            <a:ext cx="9655102" cy="94233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5100" y="4908899"/>
            <a:ext cx="10668000" cy="751711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spcBef>
                <a:spcPts val="1500"/>
              </a:spcBef>
              <a:buSzTx/>
              <a:buNone/>
            </a:lvl2pPr>
            <a:lvl3pPr marL="0" indent="0">
              <a:spcBef>
                <a:spcPts val="1500"/>
              </a:spcBef>
              <a:buSzTx/>
              <a:buNone/>
            </a:lvl3pPr>
            <a:lvl4pPr marL="0" indent="0">
              <a:spcBef>
                <a:spcPts val="1500"/>
              </a:spcBef>
              <a:buSzTx/>
              <a:buNone/>
            </a:lvl4pPr>
            <a:lvl5pPr marL="0" indent="0">
              <a:spcBef>
                <a:spcPts val="150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1435100" y="1143000"/>
            <a:ext cx="10668000" cy="3077010"/>
          </a:xfrm>
          <a:prstGeom prst="rect">
            <a:avLst/>
          </a:prstGeom>
        </p:spPr>
        <p:txBody>
          <a:bodyPr anchor="b"/>
          <a:lstStyle>
            <a:lvl1pPr algn="l"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1500"/>
              </a:spcBef>
              <a:defRPr/>
            </a:lvl2pPr>
            <a:lvl3pPr>
              <a:lnSpc>
                <a:spcPct val="100000"/>
              </a:lnSpc>
              <a:spcBef>
                <a:spcPts val="1500"/>
              </a:spcBef>
              <a:defRPr/>
            </a:lvl3pPr>
            <a:lvl4pPr>
              <a:lnSpc>
                <a:spcPct val="100000"/>
              </a:lnSpc>
              <a:spcBef>
                <a:spcPts val="1500"/>
              </a:spcBef>
              <a:defRPr/>
            </a:lvl4pPr>
            <a:lvl5pPr>
              <a:lnSpc>
                <a:spcPct val="100000"/>
              </a:lnSpc>
              <a:spcBef>
                <a:spcPts val="1500"/>
              </a:spcBef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Image"/>
          <p:cNvSpPr>
            <a:spLocks noGrp="1"/>
          </p:cNvSpPr>
          <p:nvPr>
            <p:ph type="pic" sz="half" idx="13"/>
          </p:nvPr>
        </p:nvSpPr>
        <p:spPr>
          <a:xfrm>
            <a:off x="5107483" y="3673850"/>
            <a:ext cx="14169065" cy="70176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89100" y="11342644"/>
            <a:ext cx="21005800" cy="11952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500"/>
              </a:spcBef>
              <a:buSzTx/>
              <a:buNone/>
            </a:lvl1pPr>
            <a:lvl2pPr>
              <a:lnSpc>
                <a:spcPct val="100000"/>
              </a:lnSpc>
              <a:spcBef>
                <a:spcPts val="1500"/>
              </a:spcBef>
            </a:lvl2pPr>
            <a:lvl3pPr>
              <a:lnSpc>
                <a:spcPct val="100000"/>
              </a:lnSpc>
              <a:spcBef>
                <a:spcPts val="1500"/>
              </a:spcBef>
            </a:lvl3pPr>
            <a:lvl4pPr>
              <a:lnSpc>
                <a:spcPct val="100000"/>
              </a:lnSpc>
              <a:spcBef>
                <a:spcPts val="1500"/>
              </a:spcBef>
            </a:lvl4pPr>
            <a:lvl5pPr>
              <a:lnSpc>
                <a:spcPct val="100000"/>
              </a:lnSpc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296444" y="4530567"/>
            <a:ext cx="17803813" cy="39436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12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565133"/>
            <a:ext cx="21005800" cy="846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3215" y="13081000"/>
            <a:ext cx="46487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Calibri" panose="020F0502020204030204" pitchFamily="34" charset="0"/>
                <a:ea typeface="Helvetica Neue Light"/>
                <a:cs typeface="Calibri" panose="020F0502020204030204" pitchFamily="34" charset="0"/>
                <a:sym typeface="Helvetica Neue Light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61" r:id="rId4"/>
    <p:sldLayoutId id="2147483662" r:id="rId5"/>
    <p:sldLayoutId id="2147483663" r:id="rId6"/>
    <p:sldLayoutId id="2147483666" r:id="rId7"/>
    <p:sldLayoutId id="2147483667" r:id="rId8"/>
    <p:sldLayoutId id="2147483669" r:id="rId9"/>
    <p:sldLayoutId id="214748367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705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1264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2pPr>
      <a:lvl3pPr marL="1823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3pPr>
      <a:lvl4pPr marL="2382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4pPr>
      <a:lvl5pPr marL="29410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5pPr>
      <a:lvl6pPr marL="3499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058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617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176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zapatopi.net/treeoctopus/" TargetMode="External"/><Relationship Id="rId3" Type="http://schemas.openxmlformats.org/officeDocument/2006/relationships/hyperlink" Target="https://www.delidded.com/logo.png" TargetMode="External"/><Relationship Id="rId7" Type="http://schemas.openxmlformats.org/officeDocument/2006/relationships/hyperlink" Target="https://www.w3schools.com/js/js_intro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3schools.com/Css/css_intro.asp" TargetMode="External"/><Relationship Id="rId5" Type="http://schemas.openxmlformats.org/officeDocument/2006/relationships/hyperlink" Target="https://www.w3schools.com/html/html_intro.asp" TargetMode="External"/><Relationship Id="rId4" Type="http://schemas.openxmlformats.org/officeDocument/2006/relationships/hyperlink" Target="https://media.giphy.com/media/geYwtodB9AiI0/giphy.gi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span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" TargetMode="External"/><Relationship Id="rId3" Type="http://schemas.openxmlformats.org/officeDocument/2006/relationships/hyperlink" Target="https://www.w3schools.com/cssref/pr_class_display.asp" TargetMode="External"/><Relationship Id="rId7" Type="http://schemas.openxmlformats.org/officeDocument/2006/relationships/hyperlink" Target="https://www.w3schools.com/cssref/pr_class_floa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3schools.com/cssref/pr_text_text-decoration.asp" TargetMode="External"/><Relationship Id="rId5" Type="http://schemas.openxmlformats.org/officeDocument/2006/relationships/hyperlink" Target="https://www.w3schools.com/cssref/pr_dim_line-height.asp" TargetMode="External"/><Relationship Id="rId4" Type="http://schemas.openxmlformats.org/officeDocument/2006/relationships/hyperlink" Target="https://www.w3schools.com/cssref/pr_pos_vertical-alig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4A8C-5FC5-D547-A894-53B4C5FF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022" y="10706092"/>
            <a:ext cx="13426013" cy="769132"/>
          </a:xfrm>
        </p:spPr>
        <p:txBody>
          <a:bodyPr>
            <a:normAutofit fontScale="90000"/>
          </a:bodyPr>
          <a:lstStyle/>
          <a:p>
            <a:pPr>
              <a:spcBef>
                <a:spcPts val="2000"/>
              </a:spcBef>
            </a:pPr>
            <a:r>
              <a:rPr lang="en-US" dirty="0"/>
              <a:t>                       </a:t>
            </a:r>
            <a:endParaRPr lang="en-US" dirty="0">
              <a:cs typeface="Calibri Ligh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0314-C3D9-144F-BC14-E73EA989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62" y="4170556"/>
            <a:ext cx="22915980" cy="8780334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Focus Web Developer</a:t>
            </a:r>
          </a:p>
          <a:p>
            <a:pPr marL="0" indent="0" algn="ctr">
              <a:buNone/>
            </a:pPr>
            <a:r>
              <a:rPr lang="en-CA" sz="5400" dirty="0"/>
              <a:t>Week 2 – Lesson 3</a:t>
            </a:r>
          </a:p>
          <a:p>
            <a:pPr marL="0" indent="0" algn="ctr">
              <a:buNone/>
            </a:pPr>
            <a:endParaRPr lang="en-US" sz="9600" dirty="0">
              <a:cs typeface="Calibri"/>
            </a:endParaRPr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572A6D22-017C-8F40-9273-1FE21DCD0C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2" name="Picture 8" descr="https://technologycouncil.ca/wp-content/uploads/2019/07/web_two@300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70" y="2982482"/>
            <a:ext cx="7664760" cy="269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7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9FF1E-1985-3C47-A421-8095293D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328" y="3079948"/>
            <a:ext cx="9280090" cy="2368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9EFE9-B48F-D742-9C08-2ED82CAFB825}"/>
              </a:ext>
            </a:extLst>
          </p:cNvPr>
          <p:cNvSpPr txBox="1"/>
          <p:nvPr/>
        </p:nvSpPr>
        <p:spPr>
          <a:xfrm>
            <a:off x="785739" y="4985080"/>
            <a:ext cx="14501897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Requirements: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Use HTML and CSS to make identical format (except the </a:t>
            </a:r>
            <a:r>
              <a:rPr lang="en-US" sz="3200" b="0" dirty="0" err="1"/>
              <a:t>colours</a:t>
            </a:r>
            <a:r>
              <a:rPr lang="en-US" sz="3200" b="0" dirty="0"/>
              <a:t> and exact font type - do whatever you want!)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Save the file in your Activity 1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Use &lt;title&gt;Week 2 Day 3 Activity 1&lt;/title&gt; in the head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open all links in new tabs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logo image </a:t>
            </a:r>
            <a:r>
              <a:rPr lang="en-US" sz="3200" b="0" dirty="0" err="1"/>
              <a:t>src</a:t>
            </a:r>
            <a:r>
              <a:rPr lang="en-US" sz="3200" b="0" dirty="0"/>
              <a:t> = </a:t>
            </a:r>
            <a:r>
              <a:rPr lang="en-US" sz="3200" b="0" dirty="0">
                <a:hlinkClick r:id="rId3"/>
              </a:rPr>
              <a:t>https://www.delidded.com/logo.png</a:t>
            </a:r>
            <a:endParaRPr lang="en-US" sz="3200" b="0" dirty="0"/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logo image link = </a:t>
            </a:r>
            <a:r>
              <a:rPr lang="en-US" sz="3200" b="0" dirty="0">
                <a:hlinkClick r:id="rId4"/>
              </a:rPr>
              <a:t>https://media.giphy.com/media/geYwtodB9AiI0/giphy.gif</a:t>
            </a:r>
            <a:endParaRPr lang="en-US" sz="3200" b="0" dirty="0"/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HTML link = </a:t>
            </a:r>
            <a:r>
              <a:rPr lang="en-US" sz="3200" b="0" dirty="0">
                <a:hlinkClick r:id="rId5"/>
              </a:rPr>
              <a:t>https://www.w3schools.com/html/html_intro.asp</a:t>
            </a:r>
            <a:endParaRPr lang="en-US" sz="3200" b="0" dirty="0"/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CSS link = </a:t>
            </a:r>
            <a:r>
              <a:rPr lang="en-US" sz="3200" b="0" dirty="0">
                <a:hlinkClick r:id="rId6"/>
              </a:rPr>
              <a:t>https://www.w3schools.com/Css/css_intro.asp</a:t>
            </a:r>
            <a:endParaRPr lang="en-US" sz="3200" b="0" dirty="0"/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JavaScript link = </a:t>
            </a:r>
            <a:r>
              <a:rPr lang="en-US" sz="3200" b="0" dirty="0">
                <a:hlinkClick r:id="rId7"/>
              </a:rPr>
              <a:t>https://www.w3schools.com/js/js_intro.asp</a:t>
            </a:r>
            <a:endParaRPr lang="en-US" sz="3200" b="0" dirty="0"/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Login link = </a:t>
            </a:r>
            <a:r>
              <a:rPr lang="en-US" sz="3200" b="0" dirty="0">
                <a:hlinkClick r:id="rId8"/>
              </a:rPr>
              <a:t>https://zapatopi.net/treeoctopus/</a:t>
            </a:r>
            <a:endParaRPr lang="en-US" sz="3200" b="0" dirty="0"/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 err="1"/>
              <a:t>delidded.com</a:t>
            </a:r>
            <a:r>
              <a:rPr lang="en-US" sz="3200" b="0" dirty="0"/>
              <a:t> is </a:t>
            </a:r>
            <a:r>
              <a:rPr lang="en-US" sz="3200" dirty="0"/>
              <a:t>not</a:t>
            </a:r>
            <a:r>
              <a:rPr lang="en-US" sz="3200" b="0" dirty="0"/>
              <a:t> a 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56E6E-A434-2449-AB25-83F77E647857}"/>
              </a:ext>
            </a:extLst>
          </p:cNvPr>
          <p:cNvSpPr txBox="1"/>
          <p:nvPr/>
        </p:nvSpPr>
        <p:spPr>
          <a:xfrm>
            <a:off x="15287636" y="5950032"/>
            <a:ext cx="7947474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Hints:</a:t>
            </a: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b="0" dirty="0"/>
              <a:t>use &lt;div&gt; to make divisions for the top bar and main part</a:t>
            </a: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b="0" dirty="0"/>
              <a:t>use classes and id’s</a:t>
            </a: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b="0" dirty="0"/>
              <a:t>the top bar is a modified version of an unordered list</a:t>
            </a: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b="0" dirty="0"/>
              <a:t>use &lt;span&gt; to modify the “</a:t>
            </a:r>
            <a:r>
              <a:rPr lang="en-US" sz="3600" b="0" dirty="0" err="1"/>
              <a:t>delidded.com</a:t>
            </a:r>
            <a:r>
              <a:rPr lang="en-US" sz="3600" b="0" dirty="0"/>
              <a:t>”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A3D7A-5B81-FA4C-BD10-108EB18B31AA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52664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B0C10-7AF7-E148-B57C-E2B54FA168CB}"/>
              </a:ext>
            </a:extLst>
          </p:cNvPr>
          <p:cNvSpPr/>
          <p:nvPr/>
        </p:nvSpPr>
        <p:spPr>
          <a:xfrm>
            <a:off x="1689100" y="3750307"/>
            <a:ext cx="19671284" cy="89562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 hangingPunct="1"/>
            <a:r>
              <a:rPr lang="en-US" sz="4800" dirty="0"/>
              <a:t>Some of us may be feeling overwhelmed at the thought of this project, so here are some options:</a:t>
            </a:r>
          </a:p>
          <a:p>
            <a:pPr algn="l" hangingPunct="1"/>
            <a:endParaRPr lang="en-US" sz="4800" dirty="0"/>
          </a:p>
          <a:p>
            <a:pPr marL="742950" indent="-742950" algn="l" hangingPunct="1">
              <a:buFont typeface="+mj-lt"/>
              <a:buAutoNum type="arabicPeriod"/>
            </a:pPr>
            <a:r>
              <a:rPr lang="en-US" sz="4800" b="0" dirty="0"/>
              <a:t>Try the whole thing on your own</a:t>
            </a:r>
          </a:p>
          <a:p>
            <a:pPr marL="742950" indent="-742950" algn="l" hangingPunct="1">
              <a:buFont typeface="+mj-lt"/>
              <a:buAutoNum type="arabicPeriod"/>
            </a:pPr>
            <a:r>
              <a:rPr lang="en-US" sz="4800" b="0" dirty="0"/>
              <a:t>First code HTML with a linked CSS file to create the webpage (shown on the next slide) and </a:t>
            </a:r>
            <a:r>
              <a:rPr lang="en-US" sz="4800" dirty="0"/>
              <a:t>then</a:t>
            </a:r>
            <a:r>
              <a:rPr lang="en-US" sz="4800" b="0" dirty="0"/>
              <a:t> make the CSS file</a:t>
            </a:r>
          </a:p>
          <a:p>
            <a:pPr marL="742950" indent="-742950" algn="l" hangingPunct="1">
              <a:buFont typeface="+mj-lt"/>
              <a:buAutoNum type="arabicPeriod"/>
            </a:pPr>
            <a:r>
              <a:rPr lang="en-US" sz="4800" b="0" dirty="0"/>
              <a:t>Copy the HTML code </a:t>
            </a:r>
            <a:r>
              <a:rPr lang="en-US" sz="4800" dirty="0"/>
              <a:t>only</a:t>
            </a:r>
            <a:r>
              <a:rPr lang="en-US" sz="4800" b="0" dirty="0"/>
              <a:t>, look at it in your web browser and then </a:t>
            </a:r>
            <a:r>
              <a:rPr lang="en-US" sz="4800" dirty="0"/>
              <a:t>you</a:t>
            </a:r>
            <a:r>
              <a:rPr lang="en-US" sz="4800" b="0" dirty="0"/>
              <a:t> make the CSS file to change how it looks </a:t>
            </a:r>
            <a:r>
              <a:rPr lang="en-US" sz="4800" dirty="0"/>
              <a:t>without changing</a:t>
            </a:r>
            <a:r>
              <a:rPr lang="en-US" sz="4800" b="0" dirty="0"/>
              <a:t> the HTML file</a:t>
            </a:r>
          </a:p>
          <a:p>
            <a:pPr marL="742950" indent="-742950" algn="l" hangingPunct="1">
              <a:buFont typeface="+mj-lt"/>
              <a:buAutoNum type="arabicPeriod"/>
            </a:pPr>
            <a:r>
              <a:rPr lang="en-US" sz="4800" b="0" dirty="0"/>
              <a:t>Your instructor will “code” the HTML file with you in real-time and then let you try the CSS on your own</a:t>
            </a:r>
          </a:p>
          <a:p>
            <a:pPr algn="l" hangingPunct="1"/>
            <a:endParaRPr 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37691642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Option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B0C10-7AF7-E148-B57C-E2B54FA168CB}"/>
              </a:ext>
            </a:extLst>
          </p:cNvPr>
          <p:cNvSpPr/>
          <p:nvPr/>
        </p:nvSpPr>
        <p:spPr>
          <a:xfrm>
            <a:off x="1689100" y="3750307"/>
            <a:ext cx="10502900" cy="52629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 hangingPunct="1"/>
            <a:r>
              <a:rPr lang="en-US" sz="4800" b="0" dirty="0"/>
              <a:t>This is what the HTML file should look like </a:t>
            </a:r>
            <a:r>
              <a:rPr lang="en-US" sz="4800" dirty="0"/>
              <a:t>without</a:t>
            </a:r>
            <a:r>
              <a:rPr lang="en-US" sz="4800" b="0" dirty="0"/>
              <a:t> a linked CSS file. Try to create this webpage </a:t>
            </a:r>
            <a:r>
              <a:rPr lang="en-US" sz="4800" dirty="0"/>
              <a:t>first</a:t>
            </a:r>
            <a:r>
              <a:rPr lang="en-US" sz="4800" b="0" dirty="0"/>
              <a:t>, then make your CSS file (and add things to your HTML where appropriate). </a:t>
            </a:r>
          </a:p>
          <a:p>
            <a:pPr algn="l" hangingPunct="1"/>
            <a:endParaRPr lang="en-US" sz="4800" dirty="0"/>
          </a:p>
          <a:p>
            <a:pPr algn="l" hangingPunct="1"/>
            <a:endParaRPr lang="en-US" sz="4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52A26-5A8F-3C45-8AFC-F964E67B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964" y="3754520"/>
            <a:ext cx="6163546" cy="65409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428263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Solution (HTML)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090AE-DE95-634E-A8EA-0F6CC6CB2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09" y="2813050"/>
            <a:ext cx="10325549" cy="878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639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534153"/>
            <a:ext cx="21005800" cy="2286000"/>
          </a:xfrm>
        </p:spPr>
        <p:txBody>
          <a:bodyPr/>
          <a:lstStyle/>
          <a:p>
            <a:r>
              <a:rPr lang="en-US" dirty="0"/>
              <a:t>Activity 1 Solution (CSS)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5E1CC-3AB9-AA4A-BC8A-FACE088A99D6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2A2FF-1B27-3642-A20D-89E681ED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86" y="2655561"/>
            <a:ext cx="8140700" cy="970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E93B1-429A-4B42-A45B-A94B85A0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743" y="2820153"/>
            <a:ext cx="90297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35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534153"/>
            <a:ext cx="21005800" cy="2286000"/>
          </a:xfrm>
        </p:spPr>
        <p:txBody>
          <a:bodyPr/>
          <a:lstStyle/>
          <a:p>
            <a:r>
              <a:rPr lang="en-US" dirty="0"/>
              <a:t>Activity 1 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</a:t>
            </a:r>
            <a:r>
              <a:rPr lang="en-US" sz="1100" b="0" dirty="0"/>
              <a:t>2 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31394-C20E-D34E-81A3-3E194C456C8D}"/>
              </a:ext>
            </a:extLst>
          </p:cNvPr>
          <p:cNvSpPr/>
          <p:nvPr/>
        </p:nvSpPr>
        <p:spPr>
          <a:xfrm>
            <a:off x="1235528" y="2820153"/>
            <a:ext cx="2191294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/>
            <a:r>
              <a:rPr lang="en-US" sz="4400" b="0" dirty="0"/>
              <a:t>Once you have checked your code with your partner, try the challenge.</a:t>
            </a:r>
          </a:p>
          <a:p>
            <a:pPr algn="l" hangingPunct="1"/>
            <a:r>
              <a:rPr lang="en-US" sz="4400" b="0" dirty="0"/>
              <a:t>Duplicate your </a:t>
            </a:r>
            <a:r>
              <a:rPr lang="en-US" sz="4400" b="0" dirty="0" err="1"/>
              <a:t>index.html</a:t>
            </a:r>
            <a:r>
              <a:rPr lang="en-US" sz="4400" b="0" dirty="0"/>
              <a:t> file from Activity 1 into a new folder named “Activity 1 Challenge”</a:t>
            </a:r>
          </a:p>
          <a:p>
            <a:pPr algn="l" hangingPunct="1"/>
            <a:endParaRPr lang="en-US" sz="4400" b="0" dirty="0"/>
          </a:p>
          <a:p>
            <a:pPr algn="l" hangingPunct="1"/>
            <a:r>
              <a:rPr lang="en-US" sz="4400" dirty="0"/>
              <a:t>Challenges:</a:t>
            </a:r>
          </a:p>
          <a:p>
            <a:pPr marL="914400" indent="-914400" algn="l" hangingPunct="1">
              <a:buFont typeface="+mj-lt"/>
              <a:buAutoNum type="arabicPeriod"/>
            </a:pPr>
            <a:r>
              <a:rPr lang="en-US" sz="4400" b="0" dirty="0"/>
              <a:t>make the each button change </a:t>
            </a:r>
            <a:r>
              <a:rPr lang="en-US" sz="4400" b="0" dirty="0" err="1"/>
              <a:t>colour</a:t>
            </a:r>
            <a:r>
              <a:rPr lang="en-US" sz="4400" b="0" dirty="0"/>
              <a:t> when you hover over them</a:t>
            </a:r>
          </a:p>
          <a:p>
            <a:pPr marL="914400" indent="-914400" algn="l" hangingPunct="1">
              <a:buFont typeface="+mj-lt"/>
              <a:buAutoNum type="arabicPeriod"/>
            </a:pPr>
            <a:r>
              <a:rPr lang="en-US" sz="4400" b="0" dirty="0"/>
              <a:t>make the text in the buttons change to a different </a:t>
            </a:r>
            <a:r>
              <a:rPr lang="en-US" sz="4400" b="0" dirty="0" err="1"/>
              <a:t>colour</a:t>
            </a:r>
            <a:r>
              <a:rPr lang="en-US" sz="4400" b="0" dirty="0"/>
              <a:t> once they’ve been used</a:t>
            </a:r>
          </a:p>
          <a:p>
            <a:pPr marL="914400" indent="-914400" algn="l" hangingPunct="1">
              <a:buFont typeface="+mj-lt"/>
              <a:buAutoNum type="arabicPeriod"/>
            </a:pPr>
            <a:r>
              <a:rPr lang="en-US" sz="4400" b="0" dirty="0"/>
              <a:t>add different animations to each button</a:t>
            </a:r>
          </a:p>
          <a:p>
            <a:pPr marL="914400" indent="-914400" algn="l" hangingPunct="1">
              <a:buFont typeface="+mj-lt"/>
              <a:buAutoNum type="arabicPeriod"/>
            </a:pP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14756044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9F5E-1E49-1241-8788-4161597A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Gathering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EF525-D60D-5B4D-BE55-1892EC972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4297" y="4909588"/>
            <a:ext cx="8505166" cy="6354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580E4B-1C38-FA42-A351-DDCAAE73D822}"/>
              </a:ext>
            </a:extLst>
          </p:cNvPr>
          <p:cNvSpPr/>
          <p:nvPr/>
        </p:nvSpPr>
        <p:spPr>
          <a:xfrm>
            <a:off x="11568344" y="4909588"/>
            <a:ext cx="12192000" cy="2246769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l"/>
            <a:r>
              <a:rPr lang="en-CA" sz="4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Gathering Time is a time for check-in.  </a:t>
            </a:r>
          </a:p>
          <a:p>
            <a:endParaRPr lang="en-CA" sz="40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323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3999" b="39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03" name="How was your day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was your day?</a:t>
            </a:r>
          </a:p>
          <a:p>
            <a:r>
              <a:rPr dirty="0"/>
              <a:t>How’s your website coming along?</a:t>
            </a:r>
          </a:p>
          <a:p>
            <a:r>
              <a:rPr dirty="0"/>
              <a:t>Are you excited to add some </a:t>
            </a:r>
            <a:r>
              <a:rPr dirty="0" err="1"/>
              <a:t>colour</a:t>
            </a:r>
            <a:r>
              <a:rPr dirty="0"/>
              <a:t>?</a:t>
            </a:r>
          </a:p>
        </p:txBody>
      </p:sp>
      <p:sp>
        <p:nvSpPr>
          <p:cNvPr id="404" name="Class Wrap-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8800" dirty="0"/>
              <a:t>Class Wrap-up</a:t>
            </a:r>
          </a:p>
        </p:txBody>
      </p:sp>
    </p:spTree>
    <p:extLst>
      <p:ext uri="{BB962C8B-B14F-4D97-AF65-F5344CB8AC3E}">
        <p14:creationId xmlns:p14="http://schemas.microsoft.com/office/powerpoint/2010/main" val="27855636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esson Objecti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Lesson</a:t>
            </a:r>
            <a:r>
              <a:rPr lang="en-CA" dirty="0"/>
              <a:t> Topics </a:t>
            </a:r>
            <a:endParaRPr dirty="0"/>
          </a:p>
        </p:txBody>
      </p:sp>
      <p:sp>
        <p:nvSpPr>
          <p:cNvPr id="230" name="Web design…"/>
          <p:cNvSpPr txBox="1">
            <a:spLocks noGrp="1"/>
          </p:cNvSpPr>
          <p:nvPr>
            <p:ph type="body" sz="half" idx="1"/>
          </p:nvPr>
        </p:nvSpPr>
        <p:spPr>
          <a:xfrm>
            <a:off x="1689099" y="3149600"/>
            <a:ext cx="10921913" cy="92964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HTML 5 &amp; CSS3 Practice Continued</a:t>
            </a:r>
          </a:p>
          <a:p>
            <a:pPr>
              <a:buFont typeface="Arial"/>
              <a:buChar char="•"/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4D00-551A-9940-9758-C1CF571C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A61F-E431-5F45-89EF-5691B210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60650"/>
            <a:ext cx="21005800" cy="3759200"/>
          </a:xfrm>
        </p:spPr>
        <p:txBody>
          <a:bodyPr/>
          <a:lstStyle/>
          <a:p>
            <a:r>
              <a:rPr lang="en-US" dirty="0"/>
              <a:t>Bookmark this URL: </a:t>
            </a:r>
            <a:r>
              <a:rPr lang="en-US" dirty="0">
                <a:hlinkClick r:id="rId2"/>
              </a:rPr>
              <a:t>https://www.w3schools.com/colors/</a:t>
            </a:r>
            <a:r>
              <a:rPr lang="en-US" dirty="0" err="1">
                <a:hlinkClick r:id="rId2"/>
              </a:rPr>
              <a:t>colors_picker.asp</a:t>
            </a:r>
            <a:endParaRPr lang="en-US" dirty="0"/>
          </a:p>
          <a:p>
            <a:r>
              <a:rPr lang="en-US" dirty="0"/>
              <a:t>You can get what </a:t>
            </a:r>
            <a:r>
              <a:rPr lang="en-US" dirty="0" err="1"/>
              <a:t>colour</a:t>
            </a:r>
            <a:r>
              <a:rPr lang="en-US" dirty="0"/>
              <a:t> you want in multiple formats!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CA655-08C2-DE45-84A7-5951F4C0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63" y="6005649"/>
            <a:ext cx="9276442" cy="6091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9757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4D00-551A-9940-9758-C1CF571C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A61F-E431-5F45-89EF-5691B210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60649"/>
            <a:ext cx="21005800" cy="8913041"/>
          </a:xfrm>
        </p:spPr>
        <p:txBody>
          <a:bodyPr>
            <a:normAutofit/>
          </a:bodyPr>
          <a:lstStyle/>
          <a:p>
            <a:r>
              <a:rPr lang="en-US" dirty="0"/>
              <a:t>If you don’t know what a part of your code is doing, then please ASK! </a:t>
            </a:r>
          </a:p>
          <a:p>
            <a:r>
              <a:rPr lang="en-US" dirty="0"/>
              <a:t>We are trying to establish a strong foundation in HTML and CSS, so please don’t include code that you don’t know what it’s doing. </a:t>
            </a:r>
          </a:p>
          <a:p>
            <a:r>
              <a:rPr lang="en-US" i="1" dirty="0"/>
              <a:t>Eventually</a:t>
            </a:r>
            <a:r>
              <a:rPr lang="en-US" dirty="0"/>
              <a:t>, you will begin copying, pasting and citing other programmers’ code, but this is under the assumption that you understand everything that is going on in the code!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70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Introduction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12737652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Create the following webpage using</a:t>
            </a:r>
            <a:r>
              <a:rPr lang="en-US" sz="4800" b="1" dirty="0"/>
              <a:t> </a:t>
            </a:r>
            <a:r>
              <a:rPr lang="en-US" sz="4800" dirty="0"/>
              <a:t>HTML and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9FF1E-1985-3C47-A421-8095293D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4831767"/>
            <a:ext cx="18287020" cy="46663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51008D-1211-E049-B068-B1F8001242DB}"/>
              </a:ext>
            </a:extLst>
          </p:cNvPr>
          <p:cNvCxnSpPr>
            <a:cxnSpLocks/>
          </p:cNvCxnSpPr>
          <p:nvPr/>
        </p:nvCxnSpPr>
        <p:spPr>
          <a:xfrm flipH="1" flipV="1">
            <a:off x="7739743" y="5516775"/>
            <a:ext cx="5773942" cy="1947228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D216F-9B35-0C4D-A1B9-10F0391346E8}"/>
              </a:ext>
            </a:extLst>
          </p:cNvPr>
          <p:cNvCxnSpPr>
            <a:cxnSpLocks/>
          </p:cNvCxnSpPr>
          <p:nvPr/>
        </p:nvCxnSpPr>
        <p:spPr>
          <a:xfrm flipH="1" flipV="1">
            <a:off x="9241971" y="5679822"/>
            <a:ext cx="4271712" cy="178418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5A0A5-9EAC-1648-8E3D-2D62F83FCB48}"/>
              </a:ext>
            </a:extLst>
          </p:cNvPr>
          <p:cNvCxnSpPr>
            <a:cxnSpLocks/>
          </p:cNvCxnSpPr>
          <p:nvPr/>
        </p:nvCxnSpPr>
        <p:spPr>
          <a:xfrm flipH="1" flipV="1">
            <a:off x="6074229" y="5698155"/>
            <a:ext cx="7591856" cy="1918248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591B7C-3F84-F04B-98D5-836477ED947C}"/>
              </a:ext>
            </a:extLst>
          </p:cNvPr>
          <p:cNvCxnSpPr>
            <a:cxnSpLocks/>
          </p:cNvCxnSpPr>
          <p:nvPr/>
        </p:nvCxnSpPr>
        <p:spPr>
          <a:xfrm flipH="1" flipV="1">
            <a:off x="11284584" y="5830528"/>
            <a:ext cx="2381501" cy="1753115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22556F-E2BE-4C42-A7A2-C7D1C0094E7A}"/>
              </a:ext>
            </a:extLst>
          </p:cNvPr>
          <p:cNvCxnSpPr>
            <a:cxnSpLocks/>
          </p:cNvCxnSpPr>
          <p:nvPr/>
        </p:nvCxnSpPr>
        <p:spPr>
          <a:xfrm flipV="1">
            <a:off x="16224114" y="5830529"/>
            <a:ext cx="3294126" cy="163347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CB21C7-524A-3E48-B785-407DFCC7D003}"/>
              </a:ext>
            </a:extLst>
          </p:cNvPr>
          <p:cNvSpPr txBox="1"/>
          <p:nvPr/>
        </p:nvSpPr>
        <p:spPr>
          <a:xfrm>
            <a:off x="13513684" y="6978708"/>
            <a:ext cx="2813483" cy="1025922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these are all different links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B01B1-8AA1-014C-98F5-BAC52F2FE3BF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57171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62E92-F419-F349-BF45-126AEDDAFAB8}"/>
              </a:ext>
            </a:extLst>
          </p:cNvPr>
          <p:cNvGrpSpPr/>
          <p:nvPr/>
        </p:nvGrpSpPr>
        <p:grpSpPr>
          <a:xfrm>
            <a:off x="11557338" y="3240227"/>
            <a:ext cx="12749348" cy="6298708"/>
            <a:chOff x="1410789" y="3386453"/>
            <a:chExt cx="12749348" cy="62987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D0D18C-ACFE-4749-8411-309EAB0996A7}"/>
                </a:ext>
              </a:extLst>
            </p:cNvPr>
            <p:cNvSpPr/>
            <p:nvPr/>
          </p:nvSpPr>
          <p:spPr>
            <a:xfrm>
              <a:off x="1654266" y="4519748"/>
              <a:ext cx="12505871" cy="4154984"/>
            </a:xfrm>
            <a:prstGeom prst="rect">
              <a:avLst/>
            </a:prstGeom>
          </p:spPr>
          <p:txBody>
            <a:bodyPr wrap="square" numCol="2">
              <a:spAutoFit/>
            </a:bodyPr>
            <a:lstStyle/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margin (right, left, </a:t>
              </a:r>
              <a:r>
                <a:rPr lang="en-US" sz="4400" b="0" dirty="0" err="1"/>
                <a:t>etc</a:t>
              </a:r>
              <a:r>
                <a:rPr lang="en-US" sz="4400" b="0" dirty="0"/>
                <a:t>)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background-color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color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height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border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padding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>
                  <a:solidFill>
                    <a:schemeClr val="accent6"/>
                  </a:solidFill>
                </a:rPr>
                <a:t>display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>
                  <a:solidFill>
                    <a:schemeClr val="accent6"/>
                  </a:solidFill>
                </a:rPr>
                <a:t>vertical-align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>
                  <a:solidFill>
                    <a:schemeClr val="accent6"/>
                  </a:solidFill>
                </a:rPr>
                <a:t>line-height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>
                  <a:solidFill>
                    <a:schemeClr val="accent6"/>
                  </a:solidFill>
                </a:rPr>
                <a:t>text-decoration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>
                  <a:solidFill>
                    <a:schemeClr val="accent6"/>
                  </a:solidFill>
                </a:rPr>
                <a:t>float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font-weight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A28782-2DDA-4947-869E-D3B5786DB7E6}"/>
                </a:ext>
              </a:extLst>
            </p:cNvPr>
            <p:cNvSpPr/>
            <p:nvPr/>
          </p:nvSpPr>
          <p:spPr>
            <a:xfrm>
              <a:off x="3909786" y="3386453"/>
              <a:ext cx="5861231" cy="769441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algn="l" hangingPunct="1"/>
              <a:r>
                <a:rPr lang="en-US" sz="4400" dirty="0"/>
                <a:t>CSS properties used: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E6D06F-4A3D-4243-B000-A1ADC8200E69}"/>
                </a:ext>
              </a:extLst>
            </p:cNvPr>
            <p:cNvSpPr/>
            <p:nvPr/>
          </p:nvSpPr>
          <p:spPr>
            <a:xfrm>
              <a:off x="1410789" y="3386453"/>
              <a:ext cx="11155680" cy="6298708"/>
            </a:xfrm>
            <a:prstGeom prst="rect">
              <a:avLst/>
            </a:prstGeom>
            <a:noFill/>
            <a:ln w="12700" cap="flat">
              <a:solidFill>
                <a:schemeClr val="accent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31AB80-C760-6849-BA65-FE241CC1D85B}"/>
              </a:ext>
            </a:extLst>
          </p:cNvPr>
          <p:cNvGrpSpPr/>
          <p:nvPr/>
        </p:nvGrpSpPr>
        <p:grpSpPr>
          <a:xfrm>
            <a:off x="1767503" y="3240227"/>
            <a:ext cx="9034725" cy="7775204"/>
            <a:chOff x="14090468" y="2970398"/>
            <a:chExt cx="9034725" cy="77752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A77449-0E93-9C4B-A59A-F8BBC557FB84}"/>
                </a:ext>
              </a:extLst>
            </p:cNvPr>
            <p:cNvSpPr/>
            <p:nvPr/>
          </p:nvSpPr>
          <p:spPr>
            <a:xfrm>
              <a:off x="14242450" y="3177700"/>
              <a:ext cx="8882743" cy="1446550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algn="l" hangingPunct="1"/>
              <a:r>
                <a:rPr lang="en-US" sz="4400" dirty="0"/>
                <a:t>HTML elements and attributes used (in addition to boiler plate):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F57D39-60CB-DE44-B7EE-5B931738BDB3}"/>
                </a:ext>
              </a:extLst>
            </p:cNvPr>
            <p:cNvSpPr/>
            <p:nvPr/>
          </p:nvSpPr>
          <p:spPr>
            <a:xfrm>
              <a:off x="14915247" y="4775022"/>
              <a:ext cx="3157276" cy="5509200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algn="l" hangingPunct="1"/>
              <a:r>
                <a:rPr lang="en-US" sz="4400" dirty="0"/>
                <a:t>Elements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&lt;div&gt;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&lt;a&gt;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&lt;</a:t>
              </a:r>
              <a:r>
                <a:rPr lang="en-US" sz="4400" b="0" dirty="0" err="1"/>
                <a:t>img</a:t>
              </a:r>
              <a:r>
                <a:rPr lang="en-US" sz="4400" b="0" dirty="0"/>
                <a:t>&gt;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&lt;ul&gt;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&lt;li&gt;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>
                  <a:solidFill>
                    <a:schemeClr val="accent6"/>
                  </a:solidFill>
                </a:rPr>
                <a:t>&lt;span&gt;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&lt;p&gt;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0335B4-38B8-BF4F-9E6C-E391AFE5216C}"/>
                </a:ext>
              </a:extLst>
            </p:cNvPr>
            <p:cNvSpPr/>
            <p:nvPr/>
          </p:nvSpPr>
          <p:spPr>
            <a:xfrm>
              <a:off x="18827633" y="4853069"/>
              <a:ext cx="3157276" cy="4832092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algn="l" hangingPunct="1"/>
              <a:r>
                <a:rPr lang="en-US" sz="4400" dirty="0"/>
                <a:t>Attributes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class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id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 err="1"/>
                <a:t>href</a:t>
              </a:r>
              <a:endParaRPr lang="en-US" sz="4400" b="0" dirty="0"/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 err="1"/>
                <a:t>src</a:t>
              </a:r>
              <a:endParaRPr lang="en-US" sz="4400" b="0" dirty="0"/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alt</a:t>
              </a:r>
            </a:p>
            <a:p>
              <a:pPr marL="571500" indent="-571500" algn="l" hangingPunct="1">
                <a:buFont typeface="Wingdings" pitchFamily="2" charset="2"/>
                <a:buChar char="q"/>
              </a:pPr>
              <a:r>
                <a:rPr lang="en-US" sz="4400" b="0" dirty="0"/>
                <a:t>height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EE0FF4-3051-284E-AF65-BD8BE0D5C260}"/>
                </a:ext>
              </a:extLst>
            </p:cNvPr>
            <p:cNvSpPr/>
            <p:nvPr/>
          </p:nvSpPr>
          <p:spPr>
            <a:xfrm>
              <a:off x="14090468" y="2970398"/>
              <a:ext cx="8882743" cy="7775204"/>
            </a:xfrm>
            <a:prstGeom prst="rect">
              <a:avLst/>
            </a:prstGeom>
            <a:noFill/>
            <a:ln w="12700" cap="flat">
              <a:solidFill>
                <a:schemeClr val="accent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DD0C3-47B8-EC44-80A2-6542FE50BBFD}"/>
              </a:ext>
            </a:extLst>
          </p:cNvPr>
          <p:cNvSpPr/>
          <p:nvPr/>
        </p:nvSpPr>
        <p:spPr>
          <a:xfrm>
            <a:off x="12908975" y="9999768"/>
            <a:ext cx="88827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CSS Properties Reference </a:t>
            </a:r>
            <a:r>
              <a:rPr lang="en-US" dirty="0">
                <a:hlinkClick r:id="rId3"/>
              </a:rPr>
              <a:t>https://www.w3schools.com/</a:t>
            </a:r>
            <a:r>
              <a:rPr lang="en-US" dirty="0" err="1">
                <a:hlinkClick r:id="rId3"/>
              </a:rPr>
              <a:t>cssref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505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&lt;span&gt; element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0D18C-ACFE-4749-8411-309EAB0996A7}"/>
              </a:ext>
            </a:extLst>
          </p:cNvPr>
          <p:cNvSpPr/>
          <p:nvPr/>
        </p:nvSpPr>
        <p:spPr>
          <a:xfrm>
            <a:off x="1654266" y="4519748"/>
            <a:ext cx="18749917" cy="144655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71500" indent="-571500" algn="l" hangingPunct="1">
              <a:buFont typeface="Wingdings" pitchFamily="2" charset="2"/>
              <a:buChar char="q"/>
            </a:pPr>
            <a:r>
              <a:rPr lang="en-US" sz="4400" b="0" dirty="0">
                <a:solidFill>
                  <a:schemeClr val="tx1"/>
                </a:solidFill>
                <a:hlinkClick r:id="rId3"/>
              </a:rPr>
              <a:t>&lt;span&gt; </a:t>
            </a:r>
            <a:r>
              <a:rPr lang="en-US" sz="4400" b="0" dirty="0">
                <a:solidFill>
                  <a:schemeClr val="tx1"/>
                </a:solidFill>
              </a:rPr>
              <a:t>– Defines an in-line section in a document</a:t>
            </a:r>
          </a:p>
          <a:p>
            <a:pPr lvl="1" indent="0" algn="l" hangingPunct="1"/>
            <a:r>
              <a:rPr lang="en-US" sz="4400" b="0" dirty="0">
                <a:solidFill>
                  <a:schemeClr val="tx1"/>
                </a:solidFill>
              </a:rPr>
              <a:t>			- often used around text that you want to style in your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28782-2DDA-4947-869E-D3B5786DB7E6}"/>
              </a:ext>
            </a:extLst>
          </p:cNvPr>
          <p:cNvSpPr/>
          <p:nvPr/>
        </p:nvSpPr>
        <p:spPr>
          <a:xfrm>
            <a:off x="1689100" y="3750307"/>
            <a:ext cx="7872911" cy="76944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 hangingPunct="1"/>
            <a:r>
              <a:rPr lang="en-US" sz="4400" dirty="0"/>
              <a:t>New HTML elements used: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0A6B6-7779-6F41-BC57-CC77285E334E}"/>
              </a:ext>
            </a:extLst>
          </p:cNvPr>
          <p:cNvSpPr/>
          <p:nvPr/>
        </p:nvSpPr>
        <p:spPr>
          <a:xfrm>
            <a:off x="11590654" y="7231125"/>
            <a:ext cx="2081531" cy="76944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 hangingPunct="1"/>
            <a:r>
              <a:rPr lang="en-US" sz="4400" dirty="0"/>
              <a:t>CSS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7F17A-A135-B14F-94CC-2258BA84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17" y="8151905"/>
            <a:ext cx="8588830" cy="23490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B937F-08B4-1F45-B973-7268412DB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1742" y="8286324"/>
            <a:ext cx="3179356" cy="1725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76919A-E19B-F04C-9AC9-8E2C6B453BEF}"/>
              </a:ext>
            </a:extLst>
          </p:cNvPr>
          <p:cNvSpPr/>
          <p:nvPr/>
        </p:nvSpPr>
        <p:spPr>
          <a:xfrm>
            <a:off x="4210411" y="7231125"/>
            <a:ext cx="2081531" cy="76944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 hangingPunct="1"/>
            <a:r>
              <a:rPr lang="en-US" sz="4400" dirty="0"/>
              <a:t>HTML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E5CF14-5B52-F140-892B-B1010C25F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2047" y="8539931"/>
            <a:ext cx="8416593" cy="855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D2B7C3-BD83-0741-A8A7-F99F7A09EA0F}"/>
              </a:ext>
            </a:extLst>
          </p:cNvPr>
          <p:cNvSpPr/>
          <p:nvPr/>
        </p:nvSpPr>
        <p:spPr>
          <a:xfrm>
            <a:off x="16417954" y="7231124"/>
            <a:ext cx="5564777" cy="76944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 hangingPunct="1"/>
            <a:r>
              <a:rPr lang="en-US" sz="4400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14229878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hangingPunct="1"/>
            <a:r>
              <a:rPr lang="en-US" sz="9600" dirty="0"/>
              <a:t>Inline Elements vs. Block Level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91F81-4AE2-4343-992A-7B21A1FE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575" y="3840479"/>
            <a:ext cx="17392850" cy="7271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6313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CSS Properties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0D18C-ACFE-4749-8411-309EAB0996A7}"/>
              </a:ext>
            </a:extLst>
          </p:cNvPr>
          <p:cNvSpPr/>
          <p:nvPr/>
        </p:nvSpPr>
        <p:spPr>
          <a:xfrm>
            <a:off x="1654266" y="4519748"/>
            <a:ext cx="18749917" cy="34778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71500" indent="-571500" algn="l" hangingPunct="1">
              <a:buFont typeface="Wingdings" pitchFamily="2" charset="2"/>
              <a:buChar char="q"/>
            </a:pPr>
            <a:r>
              <a:rPr lang="en-US" sz="4400" b="0" dirty="0">
                <a:solidFill>
                  <a:schemeClr val="tx1"/>
                </a:solidFill>
                <a:hlinkClick r:id="rId3"/>
              </a:rPr>
              <a:t>display</a:t>
            </a:r>
            <a:r>
              <a:rPr lang="en-US" sz="4400" b="0" dirty="0">
                <a:solidFill>
                  <a:schemeClr val="tx1"/>
                </a:solidFill>
              </a:rPr>
              <a:t> - Specifies how a certain HTML element should be displayed</a:t>
            </a:r>
          </a:p>
          <a:p>
            <a:pPr marL="571500" indent="-571500" algn="l" hangingPunct="1">
              <a:buFont typeface="Wingdings" pitchFamily="2" charset="2"/>
              <a:buChar char="q"/>
            </a:pPr>
            <a:r>
              <a:rPr lang="en-US" sz="4400" b="0" dirty="0">
                <a:solidFill>
                  <a:schemeClr val="tx1"/>
                </a:solidFill>
                <a:hlinkClick r:id="rId4"/>
              </a:rPr>
              <a:t>vertical-align</a:t>
            </a:r>
            <a:r>
              <a:rPr lang="en-US" sz="4400" b="0" dirty="0">
                <a:solidFill>
                  <a:schemeClr val="tx1"/>
                </a:solidFill>
              </a:rPr>
              <a:t> - Sets the vertical alignment of an element</a:t>
            </a:r>
          </a:p>
          <a:p>
            <a:pPr marL="571500" indent="-571500" algn="l" hangingPunct="1">
              <a:buFont typeface="Wingdings" pitchFamily="2" charset="2"/>
              <a:buChar char="q"/>
            </a:pPr>
            <a:r>
              <a:rPr lang="en-US" sz="4400" b="0" dirty="0">
                <a:solidFill>
                  <a:schemeClr val="tx1"/>
                </a:solidFill>
                <a:hlinkClick r:id="rId5"/>
              </a:rPr>
              <a:t>line-height</a:t>
            </a:r>
            <a:r>
              <a:rPr lang="en-US" sz="4400" b="0" dirty="0">
                <a:solidFill>
                  <a:schemeClr val="tx1"/>
                </a:solidFill>
              </a:rPr>
              <a:t> - Sets the line height</a:t>
            </a:r>
          </a:p>
          <a:p>
            <a:pPr marL="571500" indent="-571500" algn="l" hangingPunct="1">
              <a:buFont typeface="Wingdings" pitchFamily="2" charset="2"/>
              <a:buChar char="q"/>
            </a:pPr>
            <a:r>
              <a:rPr lang="en-US" sz="4400" b="0" dirty="0">
                <a:solidFill>
                  <a:schemeClr val="tx1"/>
                </a:solidFill>
                <a:hlinkClick r:id="rId6"/>
              </a:rPr>
              <a:t>text-decoration</a:t>
            </a:r>
            <a:r>
              <a:rPr lang="en-US" sz="4400" b="0" dirty="0">
                <a:solidFill>
                  <a:schemeClr val="tx1"/>
                </a:solidFill>
              </a:rPr>
              <a:t> - 	Specifies the decoration added to text</a:t>
            </a:r>
          </a:p>
          <a:p>
            <a:pPr marL="571500" indent="-571500" algn="l" hangingPunct="1">
              <a:buFont typeface="Wingdings" pitchFamily="2" charset="2"/>
              <a:buChar char="q"/>
            </a:pPr>
            <a:r>
              <a:rPr lang="en-US" sz="4400" b="0" dirty="0">
                <a:solidFill>
                  <a:schemeClr val="tx1"/>
                </a:solidFill>
                <a:hlinkClick r:id="rId7"/>
              </a:rPr>
              <a:t>float</a:t>
            </a:r>
            <a:r>
              <a:rPr lang="en-US" sz="4400" b="0" dirty="0">
                <a:solidFill>
                  <a:schemeClr val="tx1"/>
                </a:solidFill>
              </a:rPr>
              <a:t> - Specifies whether or not a box should float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28782-2DDA-4947-869E-D3B5786DB7E6}"/>
              </a:ext>
            </a:extLst>
          </p:cNvPr>
          <p:cNvSpPr/>
          <p:nvPr/>
        </p:nvSpPr>
        <p:spPr>
          <a:xfrm>
            <a:off x="1689100" y="3750307"/>
            <a:ext cx="7794534" cy="76944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 hangingPunct="1"/>
            <a:r>
              <a:rPr lang="en-US" sz="4400" dirty="0"/>
              <a:t>New CSS properties used: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C55739-B3C0-7B45-8360-CA384797E7F3}"/>
              </a:ext>
            </a:extLst>
          </p:cNvPr>
          <p:cNvSpPr/>
          <p:nvPr/>
        </p:nvSpPr>
        <p:spPr>
          <a:xfrm>
            <a:off x="5690870" y="9438137"/>
            <a:ext cx="88827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CSS Properties Reference </a:t>
            </a:r>
            <a:r>
              <a:rPr lang="en-US" dirty="0">
                <a:hlinkClick r:id="rId8"/>
              </a:rPr>
              <a:t>https://www.w3schools.com/</a:t>
            </a:r>
            <a:r>
              <a:rPr lang="en-US" dirty="0" err="1">
                <a:hlinkClick r:id="rId8"/>
              </a:rPr>
              <a:t>cssref</a:t>
            </a:r>
            <a:r>
              <a:rPr lang="en-US" dirty="0">
                <a:hlinkClick r:id="rId8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138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1332</Words>
  <Application>Microsoft Macintosh PowerPoint</Application>
  <PresentationFormat>Custom</PresentationFormat>
  <Paragraphs>151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Neue</vt:lpstr>
      <vt:lpstr>Helvetica Neue Medium</vt:lpstr>
      <vt:lpstr>Wingdings</vt:lpstr>
      <vt:lpstr>White</vt:lpstr>
      <vt:lpstr>                        </vt:lpstr>
      <vt:lpstr>Lesson Topics </vt:lpstr>
      <vt:lpstr>Quick tip!</vt:lpstr>
      <vt:lpstr>General Note</vt:lpstr>
      <vt:lpstr>Activity 1 Introduction</vt:lpstr>
      <vt:lpstr>Activity 1 Introduction</vt:lpstr>
      <vt:lpstr>HTML &lt;span&gt; element</vt:lpstr>
      <vt:lpstr>Inline Elements vs. Block Level Elements</vt:lpstr>
      <vt:lpstr>New CSS Properties</vt:lpstr>
      <vt:lpstr>Activity 1 Instructions</vt:lpstr>
      <vt:lpstr>Activity 1 Options</vt:lpstr>
      <vt:lpstr>Activity 1 Option 2</vt:lpstr>
      <vt:lpstr>Activity 1 Solution (HTML)</vt:lpstr>
      <vt:lpstr>Activity 1 Solution (CSS)</vt:lpstr>
      <vt:lpstr>Activity 1 Challenge</vt:lpstr>
      <vt:lpstr>Gathering Time</vt:lpstr>
      <vt:lpstr>Class 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                      </dc:title>
  <dc:creator>Nick Adamson</dc:creator>
  <cp:lastModifiedBy>Nick Adamson</cp:lastModifiedBy>
  <cp:revision>185</cp:revision>
  <dcterms:created xsi:type="dcterms:W3CDTF">2020-09-28T14:51:36Z</dcterms:created>
  <dcterms:modified xsi:type="dcterms:W3CDTF">2020-10-01T13:12:53Z</dcterms:modified>
</cp:coreProperties>
</file>