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57" r:id="rId2"/>
    <p:sldId id="260" r:id="rId3"/>
    <p:sldId id="396" r:id="rId4"/>
    <p:sldId id="416" r:id="rId5"/>
    <p:sldId id="421" r:id="rId6"/>
    <p:sldId id="417" r:id="rId7"/>
    <p:sldId id="418" r:id="rId8"/>
    <p:sldId id="419" r:id="rId9"/>
    <p:sldId id="420" r:id="rId10"/>
    <p:sldId id="311" r:id="rId11"/>
    <p:sldId id="31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68" autoAdjust="0"/>
    <p:restoredTop sz="92484" autoAdjust="0"/>
  </p:normalViewPr>
  <p:slideViewPr>
    <p:cSldViewPr snapToGrid="0">
      <p:cViewPr>
        <p:scale>
          <a:sx n="57" d="100"/>
          <a:sy n="57" d="100"/>
        </p:scale>
        <p:origin x="-448" y="14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30049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Calibri"/>
              </a:rPr>
              <a:t>Welcome your class,</a:t>
            </a:r>
            <a:r>
              <a:rPr lang="en-US" baseline="0" dirty="0">
                <a:cs typeface="Calibri"/>
              </a:rPr>
              <a:t> think about what is the hook to engage your students right out of the starting gate.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B6CCD-7FC5-40B8-8701-920D5B02B31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94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Pre-test</a:t>
            </a:r>
          </a:p>
          <a:p>
            <a:r>
              <a:rPr lang="en-CA" dirty="0"/>
              <a:t>Two-way</a:t>
            </a:r>
            <a:r>
              <a:rPr lang="en-CA" baseline="0" dirty="0"/>
              <a:t> learning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401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/>
              <a:t>Instructors Notes: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u="sng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Introduce the concept of Gathering Time, which will be used throughout the program.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sharing stone can be just a stone someone in the class wants to use or one from outside.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just reminds everyone to listen when the person with the stone talks, so everyone has an opportunity to listen.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Chairs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Someone from the host Nation can be offered to start the check-in first. If no one is interested then someone else in the group, or the Instructor, will be offered to start it next.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B6CCD-7FC5-40B8-8701-920D5B02B316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738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Post test:</a:t>
            </a:r>
            <a:r>
              <a:rPr lang="en-CA" baseline="0" dirty="0"/>
              <a:t> provide the students with feedback about the day, review the day.</a:t>
            </a:r>
          </a:p>
          <a:p>
            <a:endParaRPr lang="en-CA" baseline="0" dirty="0"/>
          </a:p>
          <a:p>
            <a:r>
              <a:rPr lang="en-CA" baseline="0" dirty="0"/>
              <a:t>End of the day Q/A</a:t>
            </a:r>
          </a:p>
          <a:p>
            <a:endParaRPr lang="en-CA" baseline="0" dirty="0"/>
          </a:p>
          <a:p>
            <a:r>
              <a:rPr lang="en-CA" baseline="0" dirty="0"/>
              <a:t>Were the day’s goals met (reference slide 2)?</a:t>
            </a:r>
          </a:p>
          <a:p>
            <a:endParaRPr lang="en-CA" baseline="0" dirty="0"/>
          </a:p>
          <a:p>
            <a:r>
              <a:rPr lang="en-CA" baseline="0" dirty="0"/>
              <a:t>Transition: what’s coming up tomorrow?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220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sson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6.jpeg" descr="image6.jpeg"/>
          <p:cNvPicPr>
            <a:picLocks noChangeAspect="1"/>
          </p:cNvPicPr>
          <p:nvPr/>
        </p:nvPicPr>
        <p:blipFill>
          <a:blip r:embed="rId2"/>
          <a:srcRect l="10758" r="6273"/>
          <a:stretch>
            <a:fillRect/>
          </a:stretch>
        </p:blipFill>
        <p:spPr>
          <a:xfrm>
            <a:off x="14194426" y="4350191"/>
            <a:ext cx="7902880" cy="6895019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889000" indent="-889000">
              <a:buSzPct val="100000"/>
              <a:buAutoNum type="arabicPeriod"/>
            </a:lvl1pPr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27" name="Picture 4" descr="Picture 4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33326" y="12019391"/>
            <a:ext cx="3564140" cy="1117929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0CCB-94F3-4D69-9A2F-D39BB8D7425E}" type="datetimeFigureOut">
              <a:rPr lang="en-CA" smtClean="0"/>
              <a:pPr/>
              <a:t>2020-10-01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41192" y="13081000"/>
            <a:ext cx="488916" cy="471924"/>
          </a:xfrm>
        </p:spPr>
        <p:txBody>
          <a:bodyPr/>
          <a:lstStyle/>
          <a:p>
            <a:fld id="{73FE2E21-F601-4728-90C3-A5D84BF854D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45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acter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- Square.png"/>
          <p:cNvSpPr>
            <a:spLocks noGrp="1"/>
          </p:cNvSpPr>
          <p:nvPr>
            <p:ph type="pic" sz="half" idx="13"/>
          </p:nvPr>
        </p:nvSpPr>
        <p:spPr>
          <a:xfrm>
            <a:off x="13295312" y="2146300"/>
            <a:ext cx="9655102" cy="94233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35100" y="4908899"/>
            <a:ext cx="10668000" cy="751711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0">
              <a:spcBef>
                <a:spcPts val="1500"/>
              </a:spcBef>
              <a:buSzTx/>
              <a:buNone/>
            </a:lvl2pPr>
            <a:lvl3pPr marL="0" indent="0">
              <a:spcBef>
                <a:spcPts val="1500"/>
              </a:spcBef>
              <a:buSzTx/>
              <a:buNone/>
            </a:lvl3pPr>
            <a:lvl4pPr marL="0" indent="0">
              <a:spcBef>
                <a:spcPts val="1500"/>
              </a:spcBef>
              <a:buSzTx/>
              <a:buNone/>
            </a:lvl4pPr>
            <a:lvl5pPr marL="0" indent="0">
              <a:spcBef>
                <a:spcPts val="150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1435100" y="1143000"/>
            <a:ext cx="10668000" cy="3077010"/>
          </a:xfrm>
          <a:prstGeom prst="rect">
            <a:avLst/>
          </a:prstGeom>
        </p:spPr>
        <p:txBody>
          <a:bodyPr anchor="b"/>
          <a:lstStyle>
            <a:lvl1pPr algn="l"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1500"/>
              </a:spcBef>
              <a:defRPr/>
            </a:lvl2pPr>
            <a:lvl3pPr>
              <a:lnSpc>
                <a:spcPct val="100000"/>
              </a:lnSpc>
              <a:spcBef>
                <a:spcPts val="1500"/>
              </a:spcBef>
              <a:defRPr/>
            </a:lvl3pPr>
            <a:lvl4pPr>
              <a:lnSpc>
                <a:spcPct val="100000"/>
              </a:lnSpc>
              <a:spcBef>
                <a:spcPts val="1500"/>
              </a:spcBef>
              <a:defRPr/>
            </a:lvl4pPr>
            <a:lvl5pPr>
              <a:lnSpc>
                <a:spcPct val="100000"/>
              </a:lnSpc>
              <a:spcBef>
                <a:spcPts val="1500"/>
              </a:spcBef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1" name="Image"/>
          <p:cNvSpPr>
            <a:spLocks noGrp="1"/>
          </p:cNvSpPr>
          <p:nvPr>
            <p:ph type="pic" sz="half" idx="13"/>
          </p:nvPr>
        </p:nvSpPr>
        <p:spPr>
          <a:xfrm>
            <a:off x="5107483" y="3673850"/>
            <a:ext cx="14169065" cy="70176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89100" y="11342644"/>
            <a:ext cx="21005800" cy="119528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500"/>
              </a:spcBef>
              <a:buSzTx/>
              <a:buNone/>
            </a:lvl1pPr>
            <a:lvl2pPr>
              <a:lnSpc>
                <a:spcPct val="100000"/>
              </a:lnSpc>
              <a:spcBef>
                <a:spcPts val="1500"/>
              </a:spcBef>
            </a:lvl2pPr>
            <a:lvl3pPr>
              <a:lnSpc>
                <a:spcPct val="100000"/>
              </a:lnSpc>
              <a:spcBef>
                <a:spcPts val="1500"/>
              </a:spcBef>
            </a:lvl3pPr>
            <a:lvl4pPr>
              <a:lnSpc>
                <a:spcPct val="100000"/>
              </a:lnSpc>
              <a:spcBef>
                <a:spcPts val="1500"/>
              </a:spcBef>
            </a:lvl4pPr>
            <a:lvl5pPr>
              <a:lnSpc>
                <a:spcPct val="100000"/>
              </a:lnSpc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9503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296444" y="4530567"/>
            <a:ext cx="17803813" cy="394366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6CB4B4D-7CA3-9044-876B-883B54F8677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736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Picture 4" descr="Picture 4"/>
          <p:cNvPicPr>
            <a:picLocks noChangeAspect="1"/>
          </p:cNvPicPr>
          <p:nvPr/>
        </p:nvPicPr>
        <p:blipFill>
          <a:blip r:embed="rId12">
            <a:alphaModFix amt="50000"/>
          </a:blip>
          <a:stretch>
            <a:fillRect/>
          </a:stretch>
        </p:blipFill>
        <p:spPr>
          <a:xfrm>
            <a:off x="633326" y="12019391"/>
            <a:ext cx="3564140" cy="111792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565133"/>
            <a:ext cx="21005800" cy="846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3215" y="13081000"/>
            <a:ext cx="46487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Calibri" panose="020F0502020204030204" pitchFamily="34" charset="0"/>
                <a:ea typeface="Helvetica Neue Light"/>
                <a:cs typeface="Calibri" panose="020F0502020204030204" pitchFamily="34" charset="0"/>
                <a:sym typeface="Helvetica Neue Light"/>
              </a:defRPr>
            </a:lvl1pPr>
          </a:lstStyle>
          <a:p>
            <a:fld id="{86CB4B4D-7CA3-9044-876B-883B54F8677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8" r:id="rId3"/>
    <p:sldLayoutId id="2147483661" r:id="rId4"/>
    <p:sldLayoutId id="2147483662" r:id="rId5"/>
    <p:sldLayoutId id="2147483663" r:id="rId6"/>
    <p:sldLayoutId id="2147483666" r:id="rId7"/>
    <p:sldLayoutId id="2147483667" r:id="rId8"/>
    <p:sldLayoutId id="2147483669" r:id="rId9"/>
    <p:sldLayoutId id="2147483670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7058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1pPr>
      <a:lvl2pPr marL="12646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2pPr>
      <a:lvl3pPr marL="18234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3pPr>
      <a:lvl4pPr marL="23822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4pPr>
      <a:lvl5pPr marL="29410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 pitchFamily="34" charset="0"/>
          <a:ea typeface="+mn-ea"/>
          <a:cs typeface="Calibri" panose="020F0502020204030204" pitchFamily="34" charset="0"/>
          <a:sym typeface="Helvetica Neue"/>
        </a:defRPr>
      </a:lvl5pPr>
      <a:lvl6pPr marL="34998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0586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6174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1762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colors/colors_picker.asp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ick-adamson.github.io/Activity-1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4A8C-5FC5-D547-A894-53B4C5FF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1022" y="10706092"/>
            <a:ext cx="13426013" cy="769132"/>
          </a:xfrm>
        </p:spPr>
        <p:txBody>
          <a:bodyPr>
            <a:normAutofit fontScale="90000"/>
          </a:bodyPr>
          <a:lstStyle/>
          <a:p>
            <a:pPr>
              <a:spcBef>
                <a:spcPts val="2000"/>
              </a:spcBef>
            </a:pPr>
            <a:r>
              <a:rPr lang="en-US" dirty="0"/>
              <a:t>                       </a:t>
            </a:r>
            <a:endParaRPr lang="en-US" dirty="0">
              <a:cs typeface="Calibri Ligh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0314-C3D9-144F-BC14-E73EA989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62" y="4170556"/>
            <a:ext cx="22915980" cy="8780334"/>
          </a:xfrm>
        </p:spPr>
        <p:txBody>
          <a:bodyPr vert="horz" lIns="182880" tIns="91440" rIns="182880" bIns="91440" rtlCol="0" anchor="t">
            <a:normAutofit/>
          </a:bodyPr>
          <a:lstStyle/>
          <a:p>
            <a:pPr marL="0" indent="0" algn="ctr">
              <a:buNone/>
            </a:pP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Focus Web Developer</a:t>
            </a:r>
          </a:p>
          <a:p>
            <a:pPr marL="0" indent="0" algn="ctr">
              <a:buNone/>
            </a:pPr>
            <a:r>
              <a:rPr lang="en-CA" sz="5400" dirty="0"/>
              <a:t>Week 2 – Lesson 3</a:t>
            </a:r>
          </a:p>
          <a:p>
            <a:pPr marL="0" indent="0" algn="ctr">
              <a:buNone/>
            </a:pPr>
            <a:endParaRPr lang="en-US" sz="9600" dirty="0">
              <a:cs typeface="Calibri"/>
            </a:endParaRPr>
          </a:p>
        </p:txBody>
      </p:sp>
      <p:pic>
        <p:nvPicPr>
          <p:cNvPr id="4" name="Picture 4" descr="Picture 4">
            <a:extLst>
              <a:ext uri="{FF2B5EF4-FFF2-40B4-BE49-F238E27FC236}">
                <a16:creationId xmlns:a16="http://schemas.microsoft.com/office/drawing/2014/main" id="{572A6D22-017C-8F40-9273-1FE21DCD0C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33326" y="12019391"/>
            <a:ext cx="3564140" cy="11179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2" name="Picture 8" descr="https://technologycouncil.ca/wp-content/uploads/2019/07/web_two@300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970" y="2982482"/>
            <a:ext cx="7664760" cy="269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07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9F5E-1E49-1241-8788-4161597A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Gathering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5EF525-D60D-5B4D-BE55-1892EC972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4297" y="4909588"/>
            <a:ext cx="8505166" cy="63547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580E4B-1C38-FA42-A351-DDCAAE73D822}"/>
              </a:ext>
            </a:extLst>
          </p:cNvPr>
          <p:cNvSpPr/>
          <p:nvPr/>
        </p:nvSpPr>
        <p:spPr>
          <a:xfrm>
            <a:off x="11568344" y="4909588"/>
            <a:ext cx="12192000" cy="2246769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l"/>
            <a:r>
              <a:rPr lang="en-CA" sz="4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Gathering Time is a time for check-in.  </a:t>
            </a:r>
          </a:p>
          <a:p>
            <a:endParaRPr lang="en-CA" sz="40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6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432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t="3999" b="399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03" name="How was your day?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How was your day?</a:t>
            </a:r>
          </a:p>
          <a:p>
            <a:r>
              <a:rPr dirty="0"/>
              <a:t>How’s your website coming along?</a:t>
            </a:r>
          </a:p>
          <a:p>
            <a:r>
              <a:rPr dirty="0"/>
              <a:t>Are you excited to add some </a:t>
            </a:r>
            <a:r>
              <a:rPr dirty="0" err="1"/>
              <a:t>colour</a:t>
            </a:r>
            <a:r>
              <a:rPr dirty="0"/>
              <a:t>?</a:t>
            </a:r>
          </a:p>
        </p:txBody>
      </p:sp>
      <p:sp>
        <p:nvSpPr>
          <p:cNvPr id="404" name="Class Wrap-u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8800" dirty="0"/>
              <a:t>Class Wrap-up</a:t>
            </a:r>
          </a:p>
        </p:txBody>
      </p:sp>
    </p:spTree>
    <p:extLst>
      <p:ext uri="{BB962C8B-B14F-4D97-AF65-F5344CB8AC3E}">
        <p14:creationId xmlns:p14="http://schemas.microsoft.com/office/powerpoint/2010/main" val="27855636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Lesson Objectiv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Lesson</a:t>
            </a:r>
            <a:r>
              <a:rPr lang="en-CA" dirty="0"/>
              <a:t> Topics </a:t>
            </a:r>
            <a:endParaRPr dirty="0"/>
          </a:p>
        </p:txBody>
      </p:sp>
      <p:sp>
        <p:nvSpPr>
          <p:cNvPr id="230" name="Web design…"/>
          <p:cNvSpPr txBox="1">
            <a:spLocks noGrp="1"/>
          </p:cNvSpPr>
          <p:nvPr>
            <p:ph type="body" sz="half" idx="1"/>
          </p:nvPr>
        </p:nvSpPr>
        <p:spPr>
          <a:xfrm>
            <a:off x="1689099" y="3149600"/>
            <a:ext cx="10921913" cy="929640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HTML 5 &amp; CSS3 Practice Continued</a:t>
            </a:r>
          </a:p>
          <a:p>
            <a:pPr>
              <a:buFont typeface="Arial"/>
              <a:buChar char="•"/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4D00-551A-9940-9758-C1CF571C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tip!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2A61F-E431-5F45-89EF-5691B210D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60650"/>
            <a:ext cx="21005800" cy="3759200"/>
          </a:xfrm>
        </p:spPr>
        <p:txBody>
          <a:bodyPr/>
          <a:lstStyle/>
          <a:p>
            <a:r>
              <a:rPr lang="en-US" dirty="0"/>
              <a:t>Bookmark this URL: </a:t>
            </a:r>
            <a:r>
              <a:rPr lang="en-US" dirty="0">
                <a:hlinkClick r:id="rId2"/>
              </a:rPr>
              <a:t>https://www.w3schools.com/colors/</a:t>
            </a:r>
            <a:r>
              <a:rPr lang="en-US" dirty="0" err="1">
                <a:hlinkClick r:id="rId2"/>
              </a:rPr>
              <a:t>colors_picker.asp</a:t>
            </a:r>
            <a:endParaRPr lang="en-US" dirty="0"/>
          </a:p>
          <a:p>
            <a:r>
              <a:rPr lang="en-US" dirty="0"/>
              <a:t>You can get what </a:t>
            </a:r>
            <a:r>
              <a:rPr lang="en-US" dirty="0" err="1"/>
              <a:t>colour</a:t>
            </a:r>
            <a:r>
              <a:rPr lang="en-US" dirty="0"/>
              <a:t> you want in multiple formats!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CA655-08C2-DE45-84A7-5951F4C00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363" y="6005649"/>
            <a:ext cx="9276442" cy="6091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9757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B7B4AA-80E5-394C-97E7-87453BEC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4489286"/>
            <a:ext cx="20589308" cy="39011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Introduction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96F2C15-DD4F-FB47-9C86-5DAE2AD4A49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84632" y="3022600"/>
            <a:ext cx="18689368" cy="1195289"/>
          </a:xfrm>
        </p:spPr>
        <p:txBody>
          <a:bodyPr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4800" dirty="0"/>
              <a:t>Copy your code from Activity 1 and modify it to make dropdown menus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2D216F-9B35-0C4D-A1B9-10F0391346E8}"/>
              </a:ext>
            </a:extLst>
          </p:cNvPr>
          <p:cNvCxnSpPr>
            <a:cxnSpLocks/>
          </p:cNvCxnSpPr>
          <p:nvPr/>
        </p:nvCxnSpPr>
        <p:spPr>
          <a:xfrm flipV="1">
            <a:off x="8534586" y="5360566"/>
            <a:ext cx="1768505" cy="3609774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591B7C-3F84-F04B-98D5-836477ED947C}"/>
              </a:ext>
            </a:extLst>
          </p:cNvPr>
          <p:cNvCxnSpPr>
            <a:cxnSpLocks/>
          </p:cNvCxnSpPr>
          <p:nvPr/>
        </p:nvCxnSpPr>
        <p:spPr>
          <a:xfrm flipV="1">
            <a:off x="8261963" y="5364375"/>
            <a:ext cx="3527267" cy="3684625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22556F-E2BE-4C42-A7A2-C7D1C0094E7A}"/>
              </a:ext>
            </a:extLst>
          </p:cNvPr>
          <p:cNvCxnSpPr>
            <a:cxnSpLocks/>
          </p:cNvCxnSpPr>
          <p:nvPr/>
        </p:nvCxnSpPr>
        <p:spPr>
          <a:xfrm flipV="1">
            <a:off x="8686986" y="5308600"/>
            <a:ext cx="4401676" cy="3303239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CB21C7-524A-3E48-B785-407DFCC7D003}"/>
              </a:ext>
            </a:extLst>
          </p:cNvPr>
          <p:cNvSpPr txBox="1"/>
          <p:nvPr/>
        </p:nvSpPr>
        <p:spPr>
          <a:xfrm>
            <a:off x="5507824" y="8588005"/>
            <a:ext cx="6358324" cy="1025922"/>
          </a:xfrm>
          <a:prstGeom prst="rect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3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these are all dropdown menus that appear when hovered over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B01B1-8AA1-014C-98F5-BAC52F2FE3BF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1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5F445A-9C77-0B4C-8090-6786CBFB8F0F}"/>
              </a:ext>
            </a:extLst>
          </p:cNvPr>
          <p:cNvSpPr/>
          <p:nvPr/>
        </p:nvSpPr>
        <p:spPr>
          <a:xfrm>
            <a:off x="7806413" y="10497457"/>
            <a:ext cx="79656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Functional Example: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https://nick-adamson.github.io/Activity-1/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698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B01B1-8AA1-014C-98F5-BAC52F2FE3BF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1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F714AF-E906-A844-94E9-45CE0AABB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3177429"/>
            <a:ext cx="20596000" cy="390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153059-1A3D-0F46-8795-8059556F250C}"/>
              </a:ext>
            </a:extLst>
          </p:cNvPr>
          <p:cNvSpPr/>
          <p:nvPr/>
        </p:nvSpPr>
        <p:spPr>
          <a:xfrm>
            <a:off x="12442371" y="4204008"/>
            <a:ext cx="2547258" cy="21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E25F8-C139-5544-96F0-988C19815ECF}"/>
              </a:ext>
            </a:extLst>
          </p:cNvPr>
          <p:cNvSpPr/>
          <p:nvPr/>
        </p:nvSpPr>
        <p:spPr>
          <a:xfrm>
            <a:off x="4594302" y="3022600"/>
            <a:ext cx="9924586" cy="1040199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2CC59-25FC-E943-9547-4B92785F8C6F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flipV="1">
            <a:off x="13716000" y="6364008"/>
            <a:ext cx="0" cy="2245735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C1C924-FD94-0D4E-8163-9AD9C5567DF7}"/>
              </a:ext>
            </a:extLst>
          </p:cNvPr>
          <p:cNvSpPr/>
          <p:nvPr/>
        </p:nvSpPr>
        <p:spPr>
          <a:xfrm>
            <a:off x="12118142" y="8609743"/>
            <a:ext cx="3195715" cy="98488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1. this is an unordered list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204330-C381-2446-AA69-8CB14402B41D}"/>
              </a:ext>
            </a:extLst>
          </p:cNvPr>
          <p:cNvSpPr/>
          <p:nvPr/>
        </p:nvSpPr>
        <p:spPr>
          <a:xfrm>
            <a:off x="2385142" y="8663315"/>
            <a:ext cx="4743829" cy="984885"/>
          </a:xfrm>
          <a:prstGeom prst="rect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2. that is </a:t>
            </a:r>
            <a:r>
              <a:rPr kumimoji="0" lang="en-US" sz="3200" i="0" u="none" strike="noStrike" cap="none" spc="0" normalizeH="0" baseline="0" dirty="0"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nested</a:t>
            </a:r>
            <a:r>
              <a:rPr kumimoji="0" lang="en-US" sz="3200" b="0" i="0" u="none" strike="noStrike" cap="none" spc="0" normalizeH="0" baseline="0" dirty="0">
                <a:solidFill>
                  <a:sysClr val="windowText" lastClr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within this unordered list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A3E2B1-CAC5-784A-B175-4A1BCC77BB03}"/>
              </a:ext>
            </a:extLst>
          </p:cNvPr>
          <p:cNvCxnSpPr>
            <a:cxnSpLocks/>
            <a:stCxn id="26" idx="0"/>
            <a:endCxn id="10" idx="2"/>
          </p:cNvCxnSpPr>
          <p:nvPr/>
        </p:nvCxnSpPr>
        <p:spPr>
          <a:xfrm flipV="1">
            <a:off x="4757057" y="4062799"/>
            <a:ext cx="4799538" cy="4600516"/>
          </a:xfrm>
          <a:prstGeom prst="straightConnector1">
            <a:avLst/>
          </a:prstGeom>
          <a:noFill/>
          <a:ln w="76200" cap="flat">
            <a:solidFill>
              <a:schemeClr val="accent4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6082BB2-4334-CE46-A377-A69733F3FED7}"/>
              </a:ext>
            </a:extLst>
          </p:cNvPr>
          <p:cNvSpPr/>
          <p:nvPr/>
        </p:nvSpPr>
        <p:spPr>
          <a:xfrm>
            <a:off x="18333507" y="5127995"/>
            <a:ext cx="4743829" cy="1477328"/>
          </a:xfrm>
          <a:prstGeom prst="rect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0" dirty="0">
                <a:solidFill>
                  <a:sysClr val="windowText" lastClr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3. specifically, it is </a:t>
            </a:r>
            <a:r>
              <a:rPr lang="en-US" sz="3200" dirty="0">
                <a:solidFill>
                  <a:sysClr val="windowText" lastClr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nested </a:t>
            </a:r>
            <a:r>
              <a:rPr lang="en-US" sz="3200" b="0" dirty="0">
                <a:solidFill>
                  <a:sysClr val="windowText" lastClr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within this </a:t>
            </a:r>
            <a:r>
              <a:rPr lang="en-US" sz="3200" dirty="0">
                <a:solidFill>
                  <a:sysClr val="windowText" lastClr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list item</a:t>
            </a:r>
            <a:endParaRPr kumimoji="0" lang="en-US" sz="3200" b="0" i="0" u="none" strike="noStrike" cap="none" spc="0" normalizeH="0" baseline="0" dirty="0">
              <a:solidFill>
                <a:sysClr val="windowText" lastClr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EC1FB8-E8C9-104E-A37B-EC3E3F6F027C}"/>
              </a:ext>
            </a:extLst>
          </p:cNvPr>
          <p:cNvSpPr/>
          <p:nvPr/>
        </p:nvSpPr>
        <p:spPr>
          <a:xfrm>
            <a:off x="12251954" y="3243282"/>
            <a:ext cx="1957087" cy="648000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solidFill>
                <a:sysClr val="windowText" lastClr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C3D687-578B-CB45-A3A1-4BA37841A59C}"/>
              </a:ext>
            </a:extLst>
          </p:cNvPr>
          <p:cNvCxnSpPr>
            <a:stCxn id="39" idx="1"/>
            <a:endCxn id="40" idx="3"/>
          </p:cNvCxnSpPr>
          <p:nvPr/>
        </p:nvCxnSpPr>
        <p:spPr>
          <a:xfrm flipH="1" flipV="1">
            <a:off x="14209041" y="3567282"/>
            <a:ext cx="4124466" cy="2299377"/>
          </a:xfrm>
          <a:prstGeom prst="straightConnector1">
            <a:avLst/>
          </a:prstGeom>
          <a:noFill/>
          <a:ln w="76200" cap="flat">
            <a:solidFill>
              <a:schemeClr val="accent3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34904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B01B1-8AA1-014C-98F5-BAC52F2FE3BF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1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B3B2F-2033-C544-A332-374CABD23D19}"/>
              </a:ext>
            </a:extLst>
          </p:cNvPr>
          <p:cNvSpPr txBox="1"/>
          <p:nvPr/>
        </p:nvSpPr>
        <p:spPr>
          <a:xfrm>
            <a:off x="785739" y="6858000"/>
            <a:ext cx="20431665" cy="36112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Requirements: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0" dirty="0"/>
              <a:t>Create a similar webpage with dropdown menu items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0" dirty="0"/>
              <a:t>Duplicate your code from Week 2 Day 3 Activity 1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0" dirty="0"/>
              <a:t>Use &lt;title&gt;Week 2 Day 3 Activity 1&lt;/title&gt; in the head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0" dirty="0"/>
              <a:t>Create three more menu items at the top all with at least two dropdown links that appear only when they are hovered over (it doesn’t matter what they are)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0" dirty="0"/>
              <a:t>Make the dropdown links navigate to pages of your choice in the </a:t>
            </a:r>
            <a:r>
              <a:rPr lang="en-US" sz="3200" dirty="0"/>
              <a:t>same</a:t>
            </a:r>
            <a:r>
              <a:rPr lang="en-US" sz="3200" b="0" dirty="0"/>
              <a:t> tab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02E58-E6AF-8F4D-9FFA-F24892CE0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2684416"/>
            <a:ext cx="20589308" cy="39011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75827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00" y="736599"/>
            <a:ext cx="6083300" cy="8211457"/>
          </a:xfrm>
        </p:spPr>
        <p:txBody>
          <a:bodyPr/>
          <a:lstStyle/>
          <a:p>
            <a:r>
              <a:rPr lang="en-US" dirty="0"/>
              <a:t>Activity 2 Solution (HTML)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B01B1-8AA1-014C-98F5-BAC52F2FE3BF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2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E1CE4-0E11-7841-B32B-4EFF649B9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486" y="469421"/>
            <a:ext cx="10922000" cy="1240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524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55" y="2559050"/>
            <a:ext cx="5252356" cy="6611257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2 Solution (CSS)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B01B1-8AA1-014C-98F5-BAC52F2FE3BF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2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FEE031-3451-1644-839A-016C5CFA3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28" y="540178"/>
            <a:ext cx="9334500" cy="12369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06684D-AD20-0D47-8BB8-F60EA8386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870" y="1416050"/>
            <a:ext cx="8763000" cy="1088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096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C68-D0E6-F749-A637-70F69381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534153"/>
            <a:ext cx="21005800" cy="2286000"/>
          </a:xfrm>
        </p:spPr>
        <p:txBody>
          <a:bodyPr/>
          <a:lstStyle/>
          <a:p>
            <a:r>
              <a:rPr lang="en-US" dirty="0"/>
              <a:t>Activity 2 Challenge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8750-26D3-5442-9B9A-8A1EB20EFDBE}"/>
              </a:ext>
            </a:extLst>
          </p:cNvPr>
          <p:cNvSpPr txBox="1"/>
          <p:nvPr/>
        </p:nvSpPr>
        <p:spPr>
          <a:xfrm>
            <a:off x="18072523" y="12909978"/>
            <a:ext cx="6163547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Activity 2 </a:t>
            </a:r>
            <a:r>
              <a:rPr lang="en-US" sz="1100" b="0" dirty="0"/>
              <a:t>is from https://</a:t>
            </a:r>
            <a:r>
              <a:rPr lang="en-US" sz="1100" b="0" dirty="0" err="1"/>
              <a:t>www.delidded.com</a:t>
            </a:r>
            <a:r>
              <a:rPr lang="en-US" sz="1100" b="0" dirty="0"/>
              <a:t>/html-</a:t>
            </a:r>
            <a:r>
              <a:rPr lang="en-US" sz="1100" b="0" dirty="0" err="1"/>
              <a:t>css</a:t>
            </a:r>
            <a:r>
              <a:rPr lang="en-US" sz="1100" b="0" dirty="0"/>
              <a:t>-practice-test/html-</a:t>
            </a:r>
            <a:r>
              <a:rPr lang="en-US" sz="1100" b="0" dirty="0" err="1"/>
              <a:t>css</a:t>
            </a:r>
            <a:r>
              <a:rPr lang="en-US" sz="1100" b="0" dirty="0"/>
              <a:t>-practice-problems/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E31394-C20E-D34E-81A3-3E194C456C8D}"/>
              </a:ext>
            </a:extLst>
          </p:cNvPr>
          <p:cNvSpPr/>
          <p:nvPr/>
        </p:nvSpPr>
        <p:spPr>
          <a:xfrm>
            <a:off x="1235528" y="2820153"/>
            <a:ext cx="219129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hangingPunct="1"/>
            <a:r>
              <a:rPr lang="en-US" sz="4400" b="0" dirty="0"/>
              <a:t>Once you have checked your code with your partner, try the challenge.</a:t>
            </a:r>
          </a:p>
          <a:p>
            <a:pPr algn="l" hangingPunct="1"/>
            <a:r>
              <a:rPr lang="en-US" sz="4400" b="0" dirty="0"/>
              <a:t>Duplicate your </a:t>
            </a:r>
            <a:r>
              <a:rPr lang="en-US" sz="4400" b="0" dirty="0" err="1"/>
              <a:t>index.html</a:t>
            </a:r>
            <a:r>
              <a:rPr lang="en-US" sz="4400" b="0" dirty="0"/>
              <a:t> file from Activity 2 into a new folder named “Activity 2 Challenge”</a:t>
            </a:r>
          </a:p>
          <a:p>
            <a:pPr algn="l" hangingPunct="1"/>
            <a:endParaRPr lang="en-US" sz="4400" b="0" dirty="0"/>
          </a:p>
          <a:p>
            <a:pPr algn="l" hangingPunct="1"/>
            <a:r>
              <a:rPr lang="en-US" sz="4400" dirty="0"/>
              <a:t>Challenges:</a:t>
            </a:r>
          </a:p>
          <a:p>
            <a:pPr marL="914400" indent="-914400" algn="l" hangingPunct="1">
              <a:buFont typeface="+mj-lt"/>
              <a:buAutoNum type="arabicPeriod"/>
            </a:pPr>
            <a:r>
              <a:rPr lang="en-US" sz="4400" b="0" dirty="0"/>
              <a:t>from your dropdown list, create another “dropdown” list that opens sideways</a:t>
            </a:r>
          </a:p>
          <a:p>
            <a:pPr marL="914400" indent="-914400" algn="l" hangingPunct="1">
              <a:buFont typeface="+mj-lt"/>
              <a:buAutoNum type="arabicPeriod"/>
            </a:pPr>
            <a:endParaRPr lang="en-US" sz="44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3CB3D-BA37-4940-B0DE-20AD775C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969" y="7254240"/>
            <a:ext cx="16115563" cy="433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650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rgbClr val="FF0000"/>
          </a:solidFill>
          <a:prstDash val="solid"/>
          <a:miter lim="400000"/>
          <a:tailEnd type="triangle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583</Words>
  <Application>Microsoft Macintosh PowerPoint</Application>
  <PresentationFormat>Custom</PresentationFormat>
  <Paragraphs>68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 Neue</vt:lpstr>
      <vt:lpstr>Helvetica Neue Medium</vt:lpstr>
      <vt:lpstr>White</vt:lpstr>
      <vt:lpstr>                        </vt:lpstr>
      <vt:lpstr>Lesson Topics </vt:lpstr>
      <vt:lpstr>Quick tip!</vt:lpstr>
      <vt:lpstr>Activity 2 Introduction</vt:lpstr>
      <vt:lpstr>Activity 2 Introduction</vt:lpstr>
      <vt:lpstr>Activity 2 Introduction</vt:lpstr>
      <vt:lpstr>Activity 2 Solution (HTML)</vt:lpstr>
      <vt:lpstr>Activity 2 Solution (CSS)</vt:lpstr>
      <vt:lpstr>Activity 2 Challenge</vt:lpstr>
      <vt:lpstr>Gathering Time</vt:lpstr>
      <vt:lpstr>Class 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                      </dc:title>
  <dc:creator>Nick Adamson</dc:creator>
  <cp:lastModifiedBy>Nick Adamson</cp:lastModifiedBy>
  <cp:revision>192</cp:revision>
  <dcterms:created xsi:type="dcterms:W3CDTF">2020-09-28T14:51:36Z</dcterms:created>
  <dcterms:modified xsi:type="dcterms:W3CDTF">2020-10-01T13:25:47Z</dcterms:modified>
</cp:coreProperties>
</file>