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257" r:id="rId4"/>
    <p:sldId id="262" r:id="rId5"/>
    <p:sldId id="343" r:id="rId6"/>
    <p:sldId id="279" r:id="rId7"/>
    <p:sldId id="345" r:id="rId8"/>
    <p:sldId id="346" r:id="rId9"/>
    <p:sldId id="270" r:id="rId10"/>
    <p:sldId id="271" r:id="rId11"/>
    <p:sldId id="272" r:id="rId12"/>
    <p:sldId id="273" r:id="rId13"/>
    <p:sldId id="275" r:id="rId14"/>
    <p:sldId id="336" r:id="rId15"/>
    <p:sldId id="338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Strategy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05125-6382-7541-8C95-025D431F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50" y="1930399"/>
            <a:ext cx="7661123" cy="387032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a 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024"/>
            <a:ext cx="9905999" cy="43227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Introducing this class hierarchy enables us to vary the tax calculation in every subclass</a:t>
            </a:r>
          </a:p>
          <a:p>
            <a:r>
              <a:rPr lang="en-US" dirty="0"/>
              <a:t>But what about handling other variations:</a:t>
            </a:r>
          </a:p>
          <a:p>
            <a:pPr lvl="1"/>
            <a:r>
              <a:rPr lang="en-US" dirty="0"/>
              <a:t>Different languages (like in Belgium)</a:t>
            </a:r>
          </a:p>
          <a:p>
            <a:pPr lvl="1"/>
            <a:r>
              <a:rPr lang="en-US" dirty="0"/>
              <a:t>Different date formats</a:t>
            </a:r>
          </a:p>
          <a:p>
            <a:pPr lvl="1"/>
            <a:r>
              <a:rPr lang="en-US" dirty="0"/>
              <a:t>Different shipping costs</a:t>
            </a:r>
          </a:p>
          <a:p>
            <a:pPr lvl="1"/>
            <a:r>
              <a:rPr lang="en-US" dirty="0"/>
              <a:t>Different address formats</a:t>
            </a:r>
          </a:p>
          <a:p>
            <a:pPr lvl="1"/>
            <a:r>
              <a:rPr lang="en-US" dirty="0"/>
              <a:t>. . .</a:t>
            </a:r>
          </a:p>
          <a:p>
            <a:r>
              <a:rPr lang="en-US" dirty="0"/>
              <a:t>How can I share code between subclasses?</a:t>
            </a:r>
          </a:p>
          <a:p>
            <a:r>
              <a:rPr lang="en-US" dirty="0"/>
              <a:t>Many modifications may require us to revisit the entire hierarchy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4879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what varies and encapsulate it in a class of its 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 this class in the original class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More concretely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tax calculation across different countries is different, so we need to introduce a separate class, CalcTax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dirty="0" err="1"/>
              <a:t>SalesOrder</a:t>
            </a:r>
            <a:r>
              <a:rPr lang="en-US" dirty="0"/>
              <a:t> should have a CalcTax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395F-0D1F-0D40-A52F-38E9779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concretely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A4A7A-ECA0-814B-9E0E-600AB8A2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93" y="1920874"/>
            <a:ext cx="5049838" cy="436742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20507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00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 kinds of movies have different rental rates, so we need to introduce a separate class, </a:t>
            </a:r>
            <a:r>
              <a:rPr lang="en-US" dirty="0" err="1"/>
              <a:t>RateCalculator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Rental should have a </a:t>
            </a:r>
            <a:r>
              <a:rPr lang="en-US" dirty="0" err="1"/>
              <a:t>RateCalculator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76E6-7023-F447-9C8F-311EB88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19F00-765C-D047-82BF-8B310024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17" y="1897062"/>
            <a:ext cx="6556389" cy="45751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9998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C369-F1CB-2342-9F6B-BDF2F13F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244-E510-0344-B322-B5ACF2E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831138" cy="2908301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Rental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rateCalculator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RateCalculator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5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6E7B-768F-A743-9057-F9BE51F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CEAD-7DB8-5A4B-8E0F-1DCF52BC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RateCalculator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calculateRate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days);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17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30E7-C766-DC44-8438-794508BF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D68F-30DF-4A4D-B762-A6ABB02B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423"/>
            <a:ext cx="9905999" cy="373697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NewMovieRateCalculator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RateCalculator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calculateRate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New movies cost 5 euros per day to rent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daysRented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61A35-3654-4446-A99A-A8750393463F}"/>
              </a:ext>
            </a:extLst>
          </p:cNvPr>
          <p:cNvSpPr txBox="1">
            <a:spLocks/>
          </p:cNvSpPr>
          <p:nvPr/>
        </p:nvSpPr>
        <p:spPr>
          <a:xfrm>
            <a:off x="1141412" y="5614988"/>
            <a:ext cx="9905999" cy="70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And similar implementations for other price classes</a:t>
            </a:r>
          </a:p>
        </p:txBody>
      </p:sp>
    </p:spTree>
    <p:extLst>
      <p:ext uri="{BB962C8B-B14F-4D97-AF65-F5344CB8AC3E}">
        <p14:creationId xmlns:p14="http://schemas.microsoft.com/office/powerpoint/2010/main" val="234157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we need to write software for an online retailer (Amazon, </a:t>
            </a:r>
            <a:r>
              <a:rPr lang="en-US" dirty="0" err="1"/>
              <a:t>Bol</a:t>
            </a:r>
            <a:r>
              <a:rPr lang="en-US" dirty="0"/>
              <a:t>, …)</a:t>
            </a:r>
          </a:p>
          <a:p>
            <a:r>
              <a:rPr lang="en-US" dirty="0"/>
              <a:t>We know that different countries have different address formats, tax rules, or shipping costs</a:t>
            </a:r>
          </a:p>
          <a:p>
            <a:r>
              <a:rPr lang="en-US" dirty="0"/>
              <a:t>Even if we do not yet know </a:t>
            </a:r>
            <a:r>
              <a:rPr lang="en-US" i="1" dirty="0"/>
              <a:t>which</a:t>
            </a:r>
            <a:r>
              <a:rPr lang="en-US" dirty="0"/>
              <a:t> countries we will ship to, or </a:t>
            </a:r>
            <a:r>
              <a:rPr lang="en-US" i="1" dirty="0"/>
              <a:t>how</a:t>
            </a:r>
            <a:r>
              <a:rPr lang="en-US" dirty="0"/>
              <a:t> these issues will be implemented exactly, we </a:t>
            </a:r>
            <a:r>
              <a:rPr lang="en-US" i="1" dirty="0"/>
              <a:t>do</a:t>
            </a:r>
            <a:r>
              <a:rPr lang="en-US" dirty="0"/>
              <a:t> know where to expect variation</a:t>
            </a:r>
          </a:p>
        </p:txBody>
      </p:sp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better than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Cohesion is stronger</a:t>
            </a:r>
          </a:p>
          <a:p>
            <a:pPr lvl="1"/>
            <a:r>
              <a:rPr lang="en-US" dirty="0"/>
              <a:t>There is one place where all rate calculation happens</a:t>
            </a:r>
          </a:p>
          <a:p>
            <a:r>
              <a:rPr lang="en-US" dirty="0"/>
              <a:t>Easier to shift responsibility</a:t>
            </a:r>
          </a:p>
          <a:p>
            <a:pPr lvl="1"/>
            <a:r>
              <a:rPr lang="en-US" dirty="0"/>
              <a:t>Users of the </a:t>
            </a:r>
            <a:r>
              <a:rPr lang="en-US" dirty="0" err="1"/>
              <a:t>SalesOrder</a:t>
            </a:r>
            <a:r>
              <a:rPr lang="en-US" dirty="0"/>
              <a:t> or Movie class do not need to decide how to compute taxes or rental prices</a:t>
            </a:r>
          </a:p>
          <a:p>
            <a:pPr lvl="1"/>
            <a:r>
              <a:rPr lang="en-US" dirty="0"/>
              <a:t>When a New movie is no longer New, future rentals will assign the right </a:t>
            </a:r>
            <a:r>
              <a:rPr lang="en-US" dirty="0" err="1"/>
              <a:t>RateCalculator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310F-843E-5A4A-8A6D-4C0B0D3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inheritance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956-BBAD-F741-AC67-0F08958C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still uses inheritance (</a:t>
            </a:r>
            <a:r>
              <a:rPr lang="en-US" dirty="0" err="1"/>
              <a:t>NewMovieCalculator</a:t>
            </a:r>
            <a:r>
              <a:rPr lang="en-US" dirty="0"/>
              <a:t> is a subclass of </a:t>
            </a:r>
            <a:r>
              <a:rPr lang="en-US" dirty="0" err="1"/>
              <a:t>RateCalculator</a:t>
            </a:r>
            <a:r>
              <a:rPr lang="en-US" dirty="0"/>
              <a:t>)</a:t>
            </a:r>
          </a:p>
          <a:p>
            <a:r>
              <a:rPr lang="en-US" dirty="0"/>
              <a:t>But it uses inheritance very carefully, to capture one single kind of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5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38E-EDB0-C14C-8F75-73DB1B3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E26C-468F-A949-92E2-B4375906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/>
              <a:t>Define a family of algorithms, encapsulate each one, and make them interchangeable. Strategy lets the algorithm vary independently from the clients that use it.</a:t>
            </a:r>
          </a:p>
          <a:p>
            <a:pPr marL="0" indent="0">
              <a:buNone/>
            </a:pPr>
            <a:r>
              <a:rPr lang="en-US" dirty="0"/>
              <a:t>The Gang of Four, describing the Strategy pattern's intent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5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4E98-BB18-2B43-B16F-8DF9C0C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AF4A-4FCF-2F47-83BC-C00D0D84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77202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Intent: </a:t>
            </a:r>
            <a:r>
              <a:rPr lang="en-US" dirty="0"/>
              <a:t>Use different business rules or algorithms depending on the context</a:t>
            </a:r>
          </a:p>
          <a:p>
            <a:r>
              <a:rPr lang="en-US" b="1" dirty="0"/>
              <a:t>Problem: </a:t>
            </a:r>
            <a:r>
              <a:rPr lang="en-US" dirty="0"/>
              <a:t>The selection of a computation that needs to be performed depends on the client making the request or the data being acted on</a:t>
            </a:r>
          </a:p>
          <a:p>
            <a:r>
              <a:rPr lang="en-US" b="1" dirty="0"/>
              <a:t>Solution: </a:t>
            </a:r>
            <a:r>
              <a:rPr lang="en-US" dirty="0"/>
              <a:t>Separate the selection of the algorithm from the implementation of the algorithm. Allows for the selection to be made in context.</a:t>
            </a:r>
          </a:p>
          <a:p>
            <a:r>
              <a:rPr lang="en-US" dirty="0"/>
              <a:t>Participants:</a:t>
            </a:r>
          </a:p>
          <a:p>
            <a:pPr lvl="1"/>
            <a:r>
              <a:rPr lang="en-US" dirty="0"/>
              <a:t>The abstract Strategy class species the different algorithms</a:t>
            </a:r>
          </a:p>
          <a:p>
            <a:pPr lvl="1"/>
            <a:r>
              <a:rPr lang="en-US" dirty="0" err="1"/>
              <a:t>ConcreteStrategies</a:t>
            </a:r>
            <a:r>
              <a:rPr lang="en-US" dirty="0"/>
              <a:t> implement such algorithms</a:t>
            </a:r>
          </a:p>
          <a:p>
            <a:pPr lvl="1"/>
            <a:r>
              <a:rPr lang="en-US" dirty="0"/>
              <a:t>Context uses a specific </a:t>
            </a:r>
            <a:r>
              <a:rPr lang="en-US" dirty="0" err="1"/>
              <a:t>ConcreteStrategy</a:t>
            </a:r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/>
              <a:t>Defines a family of algorithms</a:t>
            </a:r>
          </a:p>
          <a:p>
            <a:pPr lvl="1"/>
            <a:r>
              <a:rPr lang="en-US" dirty="0"/>
              <a:t>Switches/conditionals can be minimized</a:t>
            </a:r>
          </a:p>
          <a:p>
            <a:pPr lvl="1"/>
            <a:r>
              <a:rPr lang="en-US" dirty="0"/>
              <a:t>You invoke all algorithms in the same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4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1235-6700-9B47-A658-D290C3D6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88A60-B2F6-6945-BD65-B2424D12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23" y="1868487"/>
            <a:ext cx="9340978" cy="471805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11447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using the 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computation in the </a:t>
            </a:r>
            <a:r>
              <a:rPr lang="en-US" dirty="0" err="1"/>
              <a:t>ConcreteStrategy</a:t>
            </a:r>
            <a:r>
              <a:rPr lang="en-US" dirty="0"/>
              <a:t> classes may need extra information</a:t>
            </a:r>
          </a:p>
          <a:p>
            <a:r>
              <a:rPr lang="en-US" dirty="0"/>
              <a:t>It is the responsibility of the Context to gather the required information and pass it to the computations, for instance by parameters or configuration data</a:t>
            </a:r>
          </a:p>
          <a:p>
            <a:r>
              <a:rPr lang="en-US" dirty="0"/>
              <a:t>Applying the Strategy class makes it </a:t>
            </a:r>
            <a:r>
              <a:rPr lang="en-US" i="1" dirty="0"/>
              <a:t>easier</a:t>
            </a:r>
            <a:r>
              <a:rPr lang="en-US" dirty="0"/>
              <a:t> to test code</a:t>
            </a:r>
          </a:p>
          <a:p>
            <a:r>
              <a:rPr lang="en-US" dirty="0"/>
              <a:t>You can write unit tests for individual </a:t>
            </a:r>
            <a:r>
              <a:rPr lang="en-US" dirty="0" err="1"/>
              <a:t>ConcreteStrategy</a:t>
            </a:r>
            <a:r>
              <a:rPr lang="en-US" dirty="0"/>
              <a:t> objects, without having to worry about the rest of the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finish with a more elaborate example</a:t>
            </a:r>
          </a:p>
          <a:p>
            <a:r>
              <a:rPr lang="en-US" dirty="0"/>
              <a:t>Our class </a:t>
            </a:r>
            <a:r>
              <a:rPr lang="en-US" dirty="0" err="1"/>
              <a:t>SalesOrder</a:t>
            </a:r>
            <a:r>
              <a:rPr lang="en-US" dirty="0"/>
              <a:t> deals with diversity in countries</a:t>
            </a:r>
          </a:p>
          <a:p>
            <a:r>
              <a:rPr lang="en-US" dirty="0"/>
              <a:t>We apply a strategy approach to Taxes</a:t>
            </a:r>
          </a:p>
          <a:p>
            <a:r>
              <a:rPr lang="en-US" dirty="0"/>
              <a:t>We apply a strategy approach to Currencies</a:t>
            </a:r>
          </a:p>
          <a:p>
            <a:r>
              <a:rPr lang="en-US" dirty="0"/>
              <a:t>We apply a strategy approach to Language issues</a:t>
            </a:r>
          </a:p>
          <a:p>
            <a:r>
              <a:rPr lang="en-US" dirty="0"/>
              <a:t>Each of these three abstract classes covers a one level hierarchy of variation</a:t>
            </a:r>
          </a:p>
          <a:p>
            <a:r>
              <a:rPr lang="en-US" dirty="0"/>
              <a:t>So there are three objects aggregated in the class </a:t>
            </a:r>
            <a:r>
              <a:rPr lang="en-US" dirty="0" err="1"/>
              <a:t>SalesOrder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2D2-1B09-E246-AABD-E0C1E6FD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x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A3F3-364C-B748-9EED-A4359251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43537"/>
            <a:ext cx="9905999" cy="1021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 Context (= </a:t>
            </a:r>
            <a:r>
              <a:rPr lang="en-US" dirty="0" err="1"/>
              <a:t>SalesOrder</a:t>
            </a:r>
            <a:r>
              <a:rPr lang="en-US" dirty="0"/>
              <a:t>) will contain three Strategy objects, each with a one level subclass hierarchy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4D83-7D9F-8F41-89AC-5376882F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87" y="1823108"/>
            <a:ext cx="6804848" cy="343707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43056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DDC-FB4F-5748-8B15-971E073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coding of the choice in </a:t>
            </a:r>
            <a:r>
              <a:rPr lang="en-US" dirty="0" err="1"/>
              <a:t>salesorder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2AC-2DC3-B740-BF6B-5E913BF2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Of course, we have to choose the country where the order comes from ...</a:t>
            </a:r>
          </a:p>
          <a:p>
            <a:r>
              <a:rPr lang="en-US" dirty="0"/>
              <a:t>... but we do it only once: in the class that has the responsibility to choose: </a:t>
            </a:r>
            <a:r>
              <a:rPr lang="en-US" dirty="0" err="1"/>
              <a:t>SalesOrder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(country)</a:t>
            </a:r>
          </a:p>
          <a:p>
            <a:pPr marL="457200" lvl="1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“NL”: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NLTax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myCurr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Euro();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myLanguage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Dutch();</a:t>
            </a:r>
          </a:p>
          <a:p>
            <a:pPr marL="914400" lvl="2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513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8B3F-1F09-1A40-A182-85900360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coding of the choice in </a:t>
            </a:r>
            <a:r>
              <a:rPr lang="en-US" dirty="0" err="1"/>
              <a:t>salesorder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AA53-7AB0-334A-9B86-FA7D2B07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064"/>
            <a:ext cx="9905999" cy="48720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Notice the possibility of sharing Currencies and Languages!</a:t>
            </a: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(country)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“IRL”: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IRLTax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myCurr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Euro();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myLanguage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English();</a:t>
            </a:r>
          </a:p>
          <a:p>
            <a:pPr marL="914400" lvl="2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“UK”: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UKTax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myCurr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Pound();</a:t>
            </a:r>
          </a:p>
          <a:p>
            <a:pPr marL="914400" lvl="2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myLanguage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English();</a:t>
            </a:r>
          </a:p>
          <a:p>
            <a:pPr marL="914400" lvl="2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236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2841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a </a:t>
            </a:r>
            <a:r>
              <a:rPr lang="en-US" i="1" dirty="0"/>
              <a:t>controller</a:t>
            </a:r>
            <a:r>
              <a:rPr lang="en-US" dirty="0"/>
              <a:t> object that processes sales requests</a:t>
            </a:r>
          </a:p>
          <a:p>
            <a:r>
              <a:rPr lang="en-US" dirty="0"/>
              <a:t>It delegates the handling of sales to a </a:t>
            </a:r>
            <a:r>
              <a:rPr lang="en-US" dirty="0" err="1"/>
              <a:t>SalesOrder</a:t>
            </a:r>
            <a:r>
              <a:rPr lang="en-US" dirty="0"/>
              <a:t> class:</a:t>
            </a:r>
          </a:p>
          <a:p>
            <a:pPr lvl="1"/>
            <a:r>
              <a:rPr lang="en-US" dirty="0"/>
              <a:t>Allows for filling out the order with a GUI</a:t>
            </a:r>
          </a:p>
          <a:p>
            <a:pPr lvl="1"/>
            <a:r>
              <a:rPr lang="en-US" dirty="0"/>
              <a:t>Handles tax calculation</a:t>
            </a:r>
          </a:p>
          <a:p>
            <a:pPr lvl="1"/>
            <a:r>
              <a:rPr lang="en-US" dirty="0"/>
              <a:t>Processes the order</a:t>
            </a:r>
          </a:p>
          <a:p>
            <a:pPr lvl="1"/>
            <a:r>
              <a:rPr lang="en-US" dirty="0"/>
              <a:t>Prints a receipt</a:t>
            </a:r>
          </a:p>
          <a:p>
            <a:r>
              <a:rPr lang="en-US" dirty="0"/>
              <a:t>Probably with the help of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77AB-0ED4-8048-A4CA-F99D62CD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coding of the choice in </a:t>
            </a:r>
            <a:r>
              <a:rPr lang="en-US" dirty="0" err="1"/>
              <a:t>salesorder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6478-D242-5F41-8643-34280B57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dealing with Taxes, Currencies and Languages, only references to properties and methods in the abstract classes are used!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myTax.TaxCalculator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amountInLocalCurrency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myCurr.CurrencyCalculator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myLanguage.printInvoiceHeader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7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FC9-4057-9646-94FC-33244258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620-BF17-2245-96E6-615FE7FD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introduced a more advanced pattern: Strategy</a:t>
            </a:r>
          </a:p>
          <a:p>
            <a:r>
              <a:rPr lang="en-US" dirty="0"/>
              <a:t>Its main goal is to separate usage of calculations from definition of calculations</a:t>
            </a:r>
          </a:p>
          <a:p>
            <a:r>
              <a:rPr lang="en-US" dirty="0"/>
              <a:t>It applies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18343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I handle new taxation rules?</a:t>
            </a:r>
          </a:p>
          <a:p>
            <a:r>
              <a:rPr lang="en-US" dirty="0"/>
              <a:t>There are a few alternatives you may already be familiar with:</a:t>
            </a:r>
          </a:p>
          <a:p>
            <a:pPr lvl="1"/>
            <a:r>
              <a:rPr lang="en-US" dirty="0"/>
              <a:t>Copy-and-paste</a:t>
            </a:r>
          </a:p>
          <a:p>
            <a:pPr lvl="1"/>
            <a:r>
              <a:rPr lang="en-US" dirty="0"/>
              <a:t>Switches or ifs</a:t>
            </a:r>
          </a:p>
          <a:p>
            <a:pPr lvl="1"/>
            <a:r>
              <a:rPr lang="en-US" dirty="0"/>
              <a:t>Inheritance (possibly nested)</a:t>
            </a:r>
          </a:p>
          <a:p>
            <a:r>
              <a:rPr lang="en-US" dirty="0"/>
              <a:t>But these techniques all have drawbacks . . .</a:t>
            </a:r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E7BF-5B75-954F-82D7-2813F7C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Copy-and-paste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9D0A-F37D-C14C-A425-81B4AB73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We don't have to discuss this, do we?</a:t>
            </a:r>
          </a:p>
        </p:txBody>
      </p:sp>
    </p:spTree>
    <p:extLst>
      <p:ext uri="{BB962C8B-B14F-4D97-AF65-F5344CB8AC3E}">
        <p14:creationId xmlns:p14="http://schemas.microsoft.com/office/powerpoint/2010/main" val="128436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62915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computeTax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(country, price) 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"NL":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* 0.21;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"UK":</a:t>
            </a:r>
          </a:p>
          <a:p>
            <a:pPr marL="1371600" lvl="3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code here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7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62915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computeShipping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"NL":</a:t>
            </a:r>
          </a:p>
          <a:p>
            <a:pPr marL="1371600" lvl="3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code here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"UK":</a:t>
            </a:r>
          </a:p>
          <a:p>
            <a:pPr marL="1371600" lvl="3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code here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62915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convertCurrency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"NL":</a:t>
            </a:r>
          </a:p>
          <a:p>
            <a:pPr marL="1371600" lvl="3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code here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"UK":</a:t>
            </a:r>
          </a:p>
          <a:p>
            <a:pPr marL="1371600" lvl="3" indent="0">
              <a:buNone/>
            </a:pP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code here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7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/>
          </a:bodyPr>
          <a:lstStyle/>
          <a:p>
            <a:r>
              <a:rPr lang="en-US" dirty="0"/>
              <a:t>What happens if I want to start shipping to Germany?</a:t>
            </a:r>
          </a:p>
          <a:p>
            <a:r>
              <a:rPr lang="en-US" dirty="0"/>
              <a:t>Suddenly, I need to change lots of pieces of code, spread over different files: lack of </a:t>
            </a:r>
            <a:r>
              <a:rPr lang="en-US" i="1" dirty="0"/>
              <a:t>cohesion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430</TotalTime>
  <Words>1117</Words>
  <Application>Microsoft Macintosh PowerPoint</Application>
  <PresentationFormat>Widescreen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Trebuchet MS</vt:lpstr>
      <vt:lpstr>Tw Cen MT</vt:lpstr>
      <vt:lpstr>Circuit</vt:lpstr>
      <vt:lpstr>Modelleren en Systeemontwerp</vt:lpstr>
      <vt:lpstr>Case study: e-commerce</vt:lpstr>
      <vt:lpstr>General architecture</vt:lpstr>
      <vt:lpstr>Anticipating variation</vt:lpstr>
      <vt:lpstr>Copy-and-paste</vt:lpstr>
      <vt:lpstr>Conditionals</vt:lpstr>
      <vt:lpstr>Conditionals</vt:lpstr>
      <vt:lpstr>Conditionals</vt:lpstr>
      <vt:lpstr>Handling change</vt:lpstr>
      <vt:lpstr>Inheritance</vt:lpstr>
      <vt:lpstr>Inheritance: a critical evaluation</vt:lpstr>
      <vt:lpstr>A better approach</vt:lpstr>
      <vt:lpstr>More concretely</vt:lpstr>
      <vt:lpstr>More concretely</vt:lpstr>
      <vt:lpstr>Another example</vt:lpstr>
      <vt:lpstr>Another example</vt:lpstr>
      <vt:lpstr>OR in code</vt:lpstr>
      <vt:lpstr>Another example</vt:lpstr>
      <vt:lpstr>Another example</vt:lpstr>
      <vt:lpstr>Why is this better than inheritance?</vt:lpstr>
      <vt:lpstr>IS inheritance bad?</vt:lpstr>
      <vt:lpstr>The strategy pattern</vt:lpstr>
      <vt:lpstr>Strategy pattern</vt:lpstr>
      <vt:lpstr>Strategy: implementation</vt:lpstr>
      <vt:lpstr>Notes on using the strategy pattern</vt:lpstr>
      <vt:lpstr>Example</vt:lpstr>
      <vt:lpstr>Strategy x 3</vt:lpstr>
      <vt:lpstr>Example: coding of the choice in salesorder</vt:lpstr>
      <vt:lpstr>Example: coding of the choice in salesorder</vt:lpstr>
      <vt:lpstr>Example: coding of the choice in salesorder</vt:lpstr>
      <vt:lpstr>Epilog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55</cp:revision>
  <dcterms:created xsi:type="dcterms:W3CDTF">2019-09-06T08:16:48Z</dcterms:created>
  <dcterms:modified xsi:type="dcterms:W3CDTF">2019-09-23T09:21:25Z</dcterms:modified>
</cp:coreProperties>
</file>