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288" r:id="rId4"/>
    <p:sldId id="260" r:id="rId5"/>
    <p:sldId id="261" r:id="rId6"/>
    <p:sldId id="262" r:id="rId7"/>
    <p:sldId id="279" r:id="rId8"/>
    <p:sldId id="270" r:id="rId9"/>
    <p:sldId id="271" r:id="rId10"/>
    <p:sldId id="272" r:id="rId11"/>
    <p:sldId id="273" r:id="rId12"/>
    <p:sldId id="274" r:id="rId13"/>
    <p:sldId id="275" r:id="rId14"/>
    <p:sldId id="276" r:id="rId15"/>
    <p:sldId id="277" r:id="rId16"/>
    <p:sldId id="282" r:id="rId17"/>
    <p:sldId id="280" r:id="rId18"/>
    <p:sldId id="281" r:id="rId19"/>
    <p:sldId id="289" r:id="rId20"/>
    <p:sldId id="290" r:id="rId21"/>
    <p:sldId id="283" r:id="rId22"/>
    <p:sldId id="284" r:id="rId23"/>
    <p:sldId id="285" r:id="rId24"/>
    <p:sldId id="291" r:id="rId25"/>
    <p:sldId id="286" r:id="rId26"/>
    <p:sldId id="292" r:id="rId27"/>
    <p:sldId id="287" r:id="rId28"/>
    <p:sldId id="293" r:id="rId29"/>
    <p:sldId id="294" r:id="rId30"/>
    <p:sldId id="295" r:id="rId31"/>
    <p:sldId id="296" r:id="rId32"/>
    <p:sldId id="297" r:id="rId33"/>
    <p:sldId id="298" r:id="rId34"/>
    <p:sldId id="299" r:id="rId35"/>
    <p:sldId id="300" r:id="rId36"/>
    <p:sldId id="30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7"/>
  </p:normalViewPr>
  <p:slideViewPr>
    <p:cSldViewPr snapToGrid="0" snapToObjects="1" showGuides="1">
      <p:cViewPr varScale="1">
        <p:scale>
          <a:sx n="122" d="100"/>
          <a:sy n="122" d="100"/>
        </p:scale>
        <p:origin x="344" y="1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Development process</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4-3E0A-D84A-B392-71B3C13B3788}"/>
              </a:ext>
            </a:extLst>
          </p:cNvPr>
          <p:cNvSpPr>
            <a:spLocks noGrp="1"/>
          </p:cNvSpPr>
          <p:nvPr>
            <p:ph type="title"/>
          </p:nvPr>
        </p:nvSpPr>
        <p:spPr/>
        <p:txBody>
          <a:bodyPr/>
          <a:lstStyle/>
          <a:p>
            <a:r>
              <a:rPr lang="en-US" dirty="0"/>
              <a:t>Iterative development - implementation</a:t>
            </a:r>
          </a:p>
        </p:txBody>
      </p:sp>
      <p:sp>
        <p:nvSpPr>
          <p:cNvPr id="3" name="Content Placeholder 2">
            <a:extLst>
              <a:ext uri="{FF2B5EF4-FFF2-40B4-BE49-F238E27FC236}">
                <a16:creationId xmlns:a16="http://schemas.microsoft.com/office/drawing/2014/main" id="{D3655860-3379-074E-9809-B050CDE4551F}"/>
              </a:ext>
            </a:extLst>
          </p:cNvPr>
          <p:cNvSpPr>
            <a:spLocks noGrp="1"/>
          </p:cNvSpPr>
          <p:nvPr>
            <p:ph idx="1"/>
          </p:nvPr>
        </p:nvSpPr>
        <p:spPr/>
        <p:txBody>
          <a:bodyPr>
            <a:normAutofit fontScale="92500" lnSpcReduction="10000"/>
          </a:bodyPr>
          <a:lstStyle/>
          <a:p>
            <a:r>
              <a:rPr lang="en-US" dirty="0"/>
              <a:t>The output of an iteration is not (just) an experimental prototype but a production subset of the final system</a:t>
            </a:r>
          </a:p>
          <a:p>
            <a:r>
              <a:rPr lang="en-US" dirty="0"/>
              <a:t>Each iteration tackles new requirements and incrementally extends the system</a:t>
            </a:r>
          </a:p>
          <a:p>
            <a:r>
              <a:rPr lang="en-US" dirty="0"/>
              <a:t>An iteration may occasionally revisit existing software and improve it</a:t>
            </a:r>
          </a:p>
        </p:txBody>
      </p:sp>
    </p:spTree>
    <p:extLst>
      <p:ext uri="{BB962C8B-B14F-4D97-AF65-F5344CB8AC3E}">
        <p14:creationId xmlns:p14="http://schemas.microsoft.com/office/powerpoint/2010/main" val="81465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53B2-F7F3-C04C-9D75-58778F76812C}"/>
              </a:ext>
            </a:extLst>
          </p:cNvPr>
          <p:cNvSpPr>
            <a:spLocks noGrp="1"/>
          </p:cNvSpPr>
          <p:nvPr>
            <p:ph type="title"/>
          </p:nvPr>
        </p:nvSpPr>
        <p:spPr/>
        <p:txBody>
          <a:bodyPr/>
          <a:lstStyle/>
          <a:p>
            <a:r>
              <a:rPr lang="en-US" dirty="0"/>
              <a:t>Embracing change</a:t>
            </a:r>
          </a:p>
        </p:txBody>
      </p:sp>
      <p:sp>
        <p:nvSpPr>
          <p:cNvPr id="3" name="Content Placeholder 2">
            <a:extLst>
              <a:ext uri="{FF2B5EF4-FFF2-40B4-BE49-F238E27FC236}">
                <a16:creationId xmlns:a16="http://schemas.microsoft.com/office/drawing/2014/main" id="{9B365AAE-63E8-4C47-AA18-F52C97B8F2F7}"/>
              </a:ext>
            </a:extLst>
          </p:cNvPr>
          <p:cNvSpPr>
            <a:spLocks noGrp="1"/>
          </p:cNvSpPr>
          <p:nvPr>
            <p:ph idx="1"/>
          </p:nvPr>
        </p:nvSpPr>
        <p:spPr>
          <a:xfrm>
            <a:off x="1141412" y="1891862"/>
            <a:ext cx="9905999" cy="4487917"/>
          </a:xfrm>
        </p:spPr>
        <p:txBody>
          <a:bodyPr>
            <a:normAutofit fontScale="70000" lnSpcReduction="20000"/>
          </a:bodyPr>
          <a:lstStyle/>
          <a:p>
            <a:r>
              <a:rPr lang="en-US" dirty="0"/>
              <a:t>Stakeholders usually have changing requirements</a:t>
            </a:r>
          </a:p>
          <a:p>
            <a:pPr lvl="1"/>
            <a:r>
              <a:rPr lang="en-US" dirty="0"/>
              <a:t>End users</a:t>
            </a:r>
          </a:p>
          <a:p>
            <a:pPr lvl="1"/>
            <a:r>
              <a:rPr lang="en-US" dirty="0"/>
              <a:t>Project management</a:t>
            </a:r>
          </a:p>
          <a:p>
            <a:pPr lvl="1"/>
            <a:r>
              <a:rPr lang="en-US" dirty="0"/>
              <a:t>Upper management</a:t>
            </a:r>
          </a:p>
          <a:p>
            <a:pPr lvl="1"/>
            <a:r>
              <a:rPr lang="en-US" dirty="0"/>
              <a:t>Implementors</a:t>
            </a:r>
          </a:p>
          <a:p>
            <a:pPr lvl="1"/>
            <a:r>
              <a:rPr lang="en-US" dirty="0"/>
              <a:t>Testers</a:t>
            </a:r>
          </a:p>
          <a:p>
            <a:pPr lvl="1"/>
            <a:r>
              <a:rPr lang="en-US" dirty="0"/>
              <a:t>. . .</a:t>
            </a:r>
          </a:p>
          <a:p>
            <a:r>
              <a:rPr lang="en-US" dirty="0"/>
              <a:t>Each iteration involves choosing a small subset of the requirements and quickly design, implement and test them</a:t>
            </a:r>
          </a:p>
          <a:p>
            <a:r>
              <a:rPr lang="en-US" dirty="0"/>
              <a:t>This leads to rapid feedback, and an opportunity to modify or adapt understanding of the requirements or design</a:t>
            </a:r>
          </a:p>
        </p:txBody>
      </p:sp>
    </p:spTree>
    <p:extLst>
      <p:ext uri="{BB962C8B-B14F-4D97-AF65-F5344CB8AC3E}">
        <p14:creationId xmlns:p14="http://schemas.microsoft.com/office/powerpoint/2010/main" val="169751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D10-BA18-9444-805B-30C8DCF57B28}"/>
              </a:ext>
            </a:extLst>
          </p:cNvPr>
          <p:cNvSpPr>
            <a:spLocks noGrp="1"/>
          </p:cNvSpPr>
          <p:nvPr>
            <p:ph type="title"/>
          </p:nvPr>
        </p:nvSpPr>
        <p:spPr/>
        <p:txBody>
          <a:bodyPr/>
          <a:lstStyle/>
          <a:p>
            <a:r>
              <a:rPr lang="en-US" dirty="0"/>
              <a:t>Unified process - phases</a:t>
            </a:r>
          </a:p>
        </p:txBody>
      </p:sp>
      <p:sp>
        <p:nvSpPr>
          <p:cNvPr id="3" name="Content Placeholder 2">
            <a:extLst>
              <a:ext uri="{FF2B5EF4-FFF2-40B4-BE49-F238E27FC236}">
                <a16:creationId xmlns:a16="http://schemas.microsoft.com/office/drawing/2014/main" id="{A88680BB-36DD-524F-811C-4E582CDE7158}"/>
              </a:ext>
            </a:extLst>
          </p:cNvPr>
          <p:cNvSpPr>
            <a:spLocks noGrp="1"/>
          </p:cNvSpPr>
          <p:nvPr>
            <p:ph idx="1"/>
          </p:nvPr>
        </p:nvSpPr>
        <p:spPr/>
        <p:txBody>
          <a:bodyPr>
            <a:normAutofit fontScale="85000" lnSpcReduction="10000"/>
          </a:bodyPr>
          <a:lstStyle/>
          <a:p>
            <a:r>
              <a:rPr lang="en-US" dirty="0"/>
              <a:t>UP defines four different phases, each split into multiple iterations:</a:t>
            </a:r>
          </a:p>
          <a:p>
            <a:pPr lvl="1"/>
            <a:r>
              <a:rPr lang="en-US" dirty="0"/>
              <a:t>Inception - Define the scope of the project</a:t>
            </a:r>
          </a:p>
          <a:p>
            <a:pPr lvl="1"/>
            <a:r>
              <a:rPr lang="en-US" dirty="0"/>
              <a:t>Elaboration - Plan the project, specify features, baseline architecture</a:t>
            </a:r>
          </a:p>
          <a:p>
            <a:pPr lvl="1"/>
            <a:r>
              <a:rPr lang="en-US" dirty="0"/>
              <a:t>Construction - Finish the construction</a:t>
            </a:r>
          </a:p>
          <a:p>
            <a:pPr lvl="1"/>
            <a:r>
              <a:rPr lang="en-US" dirty="0"/>
              <a:t>Transition - Hand over the project to end users</a:t>
            </a:r>
          </a:p>
          <a:p>
            <a:r>
              <a:rPr lang="en-US" dirty="0"/>
              <a:t>Each phase overlaps with some elements of the waterfall model, ...</a:t>
            </a:r>
          </a:p>
          <a:p>
            <a:r>
              <a:rPr lang="en-US" dirty="0"/>
              <a:t>but the balance between them shifts as time passes.</a:t>
            </a:r>
          </a:p>
        </p:txBody>
      </p:sp>
    </p:spTree>
    <p:extLst>
      <p:ext uri="{BB962C8B-B14F-4D97-AF65-F5344CB8AC3E}">
        <p14:creationId xmlns:p14="http://schemas.microsoft.com/office/powerpoint/2010/main" val="273187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6860-F423-BF4F-95F6-8DF1BBB76093}"/>
              </a:ext>
            </a:extLst>
          </p:cNvPr>
          <p:cNvSpPr>
            <a:spLocks noGrp="1"/>
          </p:cNvSpPr>
          <p:nvPr>
            <p:ph type="title"/>
          </p:nvPr>
        </p:nvSpPr>
        <p:spPr/>
        <p:txBody>
          <a:bodyPr/>
          <a:lstStyle/>
          <a:p>
            <a:r>
              <a:rPr lang="en-US" dirty="0"/>
              <a:t>Unified process – best practices</a:t>
            </a:r>
          </a:p>
        </p:txBody>
      </p:sp>
      <p:sp>
        <p:nvSpPr>
          <p:cNvPr id="3" name="Content Placeholder 2">
            <a:extLst>
              <a:ext uri="{FF2B5EF4-FFF2-40B4-BE49-F238E27FC236}">
                <a16:creationId xmlns:a16="http://schemas.microsoft.com/office/drawing/2014/main" id="{D952BADB-946B-FC4E-8C95-AA9B17514A04}"/>
              </a:ext>
            </a:extLst>
          </p:cNvPr>
          <p:cNvSpPr>
            <a:spLocks noGrp="1"/>
          </p:cNvSpPr>
          <p:nvPr>
            <p:ph idx="1"/>
          </p:nvPr>
        </p:nvSpPr>
        <p:spPr/>
        <p:txBody>
          <a:bodyPr>
            <a:normAutofit fontScale="92500" lnSpcReduction="20000"/>
          </a:bodyPr>
          <a:lstStyle/>
          <a:p>
            <a:r>
              <a:rPr lang="en-US" dirty="0"/>
              <a:t>Develop software iteratively and involve users early</a:t>
            </a:r>
          </a:p>
          <a:p>
            <a:r>
              <a:rPr lang="en-US" dirty="0"/>
              <a:t>Manage requirements</a:t>
            </a:r>
          </a:p>
          <a:p>
            <a:r>
              <a:rPr lang="en-US" dirty="0"/>
              <a:t>Visually model software (UML)</a:t>
            </a:r>
          </a:p>
          <a:p>
            <a:r>
              <a:rPr lang="en-US" dirty="0"/>
              <a:t>Verify software quality - test, code reviews, release in every iteration</a:t>
            </a:r>
          </a:p>
          <a:p>
            <a:r>
              <a:rPr lang="en-US" dirty="0"/>
              <a:t>Embrace change</a:t>
            </a:r>
          </a:p>
        </p:txBody>
      </p:sp>
    </p:spTree>
    <p:extLst>
      <p:ext uri="{BB962C8B-B14F-4D97-AF65-F5344CB8AC3E}">
        <p14:creationId xmlns:p14="http://schemas.microsoft.com/office/powerpoint/2010/main" val="288874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FC9-4057-9646-94FC-3324425818B3}"/>
              </a:ext>
            </a:extLst>
          </p:cNvPr>
          <p:cNvSpPr>
            <a:spLocks noGrp="1"/>
          </p:cNvSpPr>
          <p:nvPr>
            <p:ph type="title"/>
          </p:nvPr>
        </p:nvSpPr>
        <p:spPr/>
        <p:txBody>
          <a:bodyPr/>
          <a:lstStyle/>
          <a:p>
            <a:r>
              <a:rPr lang="en-US" dirty="0"/>
              <a:t>Unified process</a:t>
            </a:r>
          </a:p>
        </p:txBody>
      </p:sp>
      <p:sp>
        <p:nvSpPr>
          <p:cNvPr id="3" name="Content Placeholder 2">
            <a:extLst>
              <a:ext uri="{FF2B5EF4-FFF2-40B4-BE49-F238E27FC236}">
                <a16:creationId xmlns:a16="http://schemas.microsoft.com/office/drawing/2014/main" id="{E16FD620-BF17-2245-96E6-615FE7FD8B7A}"/>
              </a:ext>
            </a:extLst>
          </p:cNvPr>
          <p:cNvSpPr>
            <a:spLocks noGrp="1"/>
          </p:cNvSpPr>
          <p:nvPr>
            <p:ph idx="1"/>
          </p:nvPr>
        </p:nvSpPr>
        <p:spPr/>
        <p:txBody>
          <a:bodyPr>
            <a:normAutofit/>
          </a:bodyPr>
          <a:lstStyle/>
          <a:p>
            <a:r>
              <a:rPr lang="en-US" dirty="0"/>
              <a:t>Today we will see an overview of the UP…</a:t>
            </a:r>
          </a:p>
          <a:p>
            <a:r>
              <a:rPr lang="en-US" dirty="0"/>
              <a:t>…but applying the UP to your own projects is your responsibility</a:t>
            </a:r>
          </a:p>
          <a:p>
            <a:r>
              <a:rPr lang="en-US" dirty="0"/>
              <a:t>This session is mostly focused on the first two stages of the UP: Inception and Elaboration</a:t>
            </a:r>
          </a:p>
        </p:txBody>
      </p:sp>
    </p:spTree>
    <p:extLst>
      <p:ext uri="{BB962C8B-B14F-4D97-AF65-F5344CB8AC3E}">
        <p14:creationId xmlns:p14="http://schemas.microsoft.com/office/powerpoint/2010/main" val="218343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6119-CCB8-2D47-A5EE-7D624855CA7D}"/>
              </a:ext>
            </a:extLst>
          </p:cNvPr>
          <p:cNvSpPr>
            <a:spLocks noGrp="1"/>
          </p:cNvSpPr>
          <p:nvPr>
            <p:ph type="title"/>
          </p:nvPr>
        </p:nvSpPr>
        <p:spPr/>
        <p:txBody>
          <a:bodyPr/>
          <a:lstStyle/>
          <a:p>
            <a:r>
              <a:rPr lang="en-US" dirty="0"/>
              <a:t>Inception</a:t>
            </a:r>
          </a:p>
        </p:txBody>
      </p:sp>
      <p:pic>
        <p:nvPicPr>
          <p:cNvPr id="7" name="Picture 6">
            <a:extLst>
              <a:ext uri="{FF2B5EF4-FFF2-40B4-BE49-F238E27FC236}">
                <a16:creationId xmlns:a16="http://schemas.microsoft.com/office/drawing/2014/main" id="{796A1737-73CC-D748-A598-EE3715E5E4F6}"/>
              </a:ext>
            </a:extLst>
          </p:cNvPr>
          <p:cNvPicPr>
            <a:picLocks noChangeAspect="1"/>
          </p:cNvPicPr>
          <p:nvPr/>
        </p:nvPicPr>
        <p:blipFill>
          <a:blip r:embed="rId2"/>
          <a:stretch>
            <a:fillRect/>
          </a:stretch>
        </p:blipFill>
        <p:spPr>
          <a:xfrm>
            <a:off x="3279227" y="1806342"/>
            <a:ext cx="6011205" cy="4508404"/>
          </a:xfrm>
          <a:prstGeom prst="rect">
            <a:avLst/>
          </a:prstGeom>
        </p:spPr>
      </p:pic>
    </p:spTree>
    <p:extLst>
      <p:ext uri="{BB962C8B-B14F-4D97-AF65-F5344CB8AC3E}">
        <p14:creationId xmlns:p14="http://schemas.microsoft.com/office/powerpoint/2010/main" val="348305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E3F-4D43-7A4C-820B-AB28ABE39300}"/>
              </a:ext>
            </a:extLst>
          </p:cNvPr>
          <p:cNvSpPr>
            <a:spLocks noGrp="1"/>
          </p:cNvSpPr>
          <p:nvPr>
            <p:ph type="title"/>
          </p:nvPr>
        </p:nvSpPr>
        <p:spPr/>
        <p:txBody>
          <a:bodyPr/>
          <a:lstStyle/>
          <a:p>
            <a:r>
              <a:rPr lang="en-US" dirty="0"/>
              <a:t>Inception</a:t>
            </a:r>
          </a:p>
        </p:txBody>
      </p:sp>
      <p:sp>
        <p:nvSpPr>
          <p:cNvPr id="3" name="Content Placeholder 2">
            <a:extLst>
              <a:ext uri="{FF2B5EF4-FFF2-40B4-BE49-F238E27FC236}">
                <a16:creationId xmlns:a16="http://schemas.microsoft.com/office/drawing/2014/main" id="{D33A8DF1-7B5D-9748-A24C-ED6E24045B00}"/>
              </a:ext>
            </a:extLst>
          </p:cNvPr>
          <p:cNvSpPr>
            <a:spLocks noGrp="1"/>
          </p:cNvSpPr>
          <p:nvPr>
            <p:ph idx="1"/>
          </p:nvPr>
        </p:nvSpPr>
        <p:spPr/>
        <p:txBody>
          <a:bodyPr>
            <a:normAutofit/>
          </a:bodyPr>
          <a:lstStyle/>
          <a:p>
            <a:r>
              <a:rPr lang="en-US" dirty="0"/>
              <a:t>Envision the product scope, vision, and business case</a:t>
            </a:r>
          </a:p>
          <a:p>
            <a:r>
              <a:rPr lang="en-US" dirty="0"/>
              <a:t>Upon completion, the stakeholders have a basic agreement on the vision of the project and are able to decide whether to continue or not</a:t>
            </a:r>
          </a:p>
          <a:p>
            <a:r>
              <a:rPr lang="en-US" dirty="0"/>
              <a:t>It typically only lasts a few weeks</a:t>
            </a:r>
          </a:p>
        </p:txBody>
      </p:sp>
    </p:spTree>
    <p:extLst>
      <p:ext uri="{BB962C8B-B14F-4D97-AF65-F5344CB8AC3E}">
        <p14:creationId xmlns:p14="http://schemas.microsoft.com/office/powerpoint/2010/main" val="328042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10DC-7EC0-9443-BF42-2E8DD8374D5B}"/>
              </a:ext>
            </a:extLst>
          </p:cNvPr>
          <p:cNvSpPr>
            <a:spLocks noGrp="1"/>
          </p:cNvSpPr>
          <p:nvPr>
            <p:ph type="title"/>
          </p:nvPr>
        </p:nvSpPr>
        <p:spPr/>
        <p:txBody>
          <a:bodyPr/>
          <a:lstStyle/>
          <a:p>
            <a:r>
              <a:rPr lang="en-US" dirty="0"/>
              <a:t>Inception – Artifacts</a:t>
            </a:r>
          </a:p>
        </p:txBody>
      </p:sp>
      <p:sp>
        <p:nvSpPr>
          <p:cNvPr id="3" name="Content Placeholder 2">
            <a:extLst>
              <a:ext uri="{FF2B5EF4-FFF2-40B4-BE49-F238E27FC236}">
                <a16:creationId xmlns:a16="http://schemas.microsoft.com/office/drawing/2014/main" id="{C26CC0C9-1127-3840-BD95-C8260103B0DC}"/>
              </a:ext>
            </a:extLst>
          </p:cNvPr>
          <p:cNvSpPr>
            <a:spLocks noGrp="1"/>
          </p:cNvSpPr>
          <p:nvPr>
            <p:ph idx="1"/>
          </p:nvPr>
        </p:nvSpPr>
        <p:spPr/>
        <p:txBody>
          <a:bodyPr>
            <a:normAutofit fontScale="70000" lnSpcReduction="20000"/>
          </a:bodyPr>
          <a:lstStyle/>
          <a:p>
            <a:r>
              <a:rPr lang="en-US" dirty="0"/>
              <a:t>A vision document - what is the general vision of the project and what are the key features and constraints?</a:t>
            </a:r>
          </a:p>
          <a:p>
            <a:r>
              <a:rPr lang="en-US" dirty="0"/>
              <a:t>A initial list of use-cases - how will end-users interact with the system?</a:t>
            </a:r>
          </a:p>
          <a:p>
            <a:r>
              <a:rPr lang="en-US" dirty="0"/>
              <a:t>An initial project glossary - what is some of the domain-specific lingo?</a:t>
            </a:r>
          </a:p>
          <a:p>
            <a:r>
              <a:rPr lang="en-US" dirty="0"/>
              <a:t>An initial business case - how will we make money?</a:t>
            </a:r>
          </a:p>
          <a:p>
            <a:r>
              <a:rPr lang="en-US" dirty="0"/>
              <a:t>An initial risk assessment - what might go wrong?</a:t>
            </a:r>
          </a:p>
          <a:p>
            <a:r>
              <a:rPr lang="en-US" dirty="0"/>
              <a:t>A project plan, showing phases and iterations - how will we move forward?</a:t>
            </a:r>
          </a:p>
          <a:p>
            <a:r>
              <a:rPr lang="en-US" dirty="0"/>
              <a:t>One or several prototype experiments</a:t>
            </a:r>
          </a:p>
        </p:txBody>
      </p:sp>
    </p:spTree>
    <p:extLst>
      <p:ext uri="{BB962C8B-B14F-4D97-AF65-F5344CB8AC3E}">
        <p14:creationId xmlns:p14="http://schemas.microsoft.com/office/powerpoint/2010/main" val="293795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Inception – what it is and what it isn’t</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dirty="0"/>
              <a:t>It's not about deciding how many weeks feature X will take to implement</a:t>
            </a:r>
          </a:p>
          <a:p>
            <a:r>
              <a:rPr lang="en-US" dirty="0"/>
              <a:t>You need a ballpark estimate: 1 month or 1 year? 1M or 10K euros?</a:t>
            </a:r>
          </a:p>
        </p:txBody>
      </p:sp>
    </p:spTree>
    <p:extLst>
      <p:ext uri="{BB962C8B-B14F-4D97-AF65-F5344CB8AC3E}">
        <p14:creationId xmlns:p14="http://schemas.microsoft.com/office/powerpoint/2010/main" val="58261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Inception – what it is and what it isn’t</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dirty="0"/>
              <a:t>It's not about identifying every possible interaction that every imaginable user can have with your system</a:t>
            </a:r>
          </a:p>
          <a:p>
            <a:r>
              <a:rPr lang="en-US" dirty="0"/>
              <a:t>You want to have an idea of which people will end up using the system</a:t>
            </a:r>
          </a:p>
          <a:p>
            <a:r>
              <a:rPr lang="en-US" dirty="0"/>
              <a:t>You should have a few carefully thought out use cases</a:t>
            </a:r>
          </a:p>
        </p:txBody>
      </p:sp>
    </p:spTree>
    <p:extLst>
      <p:ext uri="{BB962C8B-B14F-4D97-AF65-F5344CB8AC3E}">
        <p14:creationId xmlns:p14="http://schemas.microsoft.com/office/powerpoint/2010/main" val="19271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p:txBody>
          <a:bodyPr/>
          <a:lstStyle/>
          <a:p>
            <a:r>
              <a:rPr lang="en-US" dirty="0"/>
              <a:t>Development process</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141412" y="1873770"/>
            <a:ext cx="9905999" cy="3917431"/>
          </a:xfrm>
        </p:spPr>
        <p:txBody>
          <a:bodyPr>
            <a:normAutofit fontScale="92500"/>
          </a:bodyPr>
          <a:lstStyle/>
          <a:p>
            <a:pPr marL="0" indent="0">
              <a:buNone/>
            </a:pPr>
            <a:r>
              <a:rPr lang="en-US" dirty="0"/>
              <a:t>How to manage the process of constructing complex software?</a:t>
            </a:r>
          </a:p>
          <a:p>
            <a:r>
              <a:rPr lang="en-US" dirty="0"/>
              <a:t>In areas such as physics, there are fixed methodologies for experiments and measurements</a:t>
            </a:r>
          </a:p>
          <a:p>
            <a:r>
              <a:rPr lang="en-US" dirty="0"/>
              <a:t>This translates into concrete processes for engineering disciplines, such as architecture</a:t>
            </a:r>
          </a:p>
          <a:p>
            <a:r>
              <a:rPr lang="en-US" dirty="0"/>
              <a:t>But what about Computer Science?</a:t>
            </a:r>
          </a:p>
          <a:p>
            <a:pPr marL="0" indent="0">
              <a:buNone/>
            </a:pPr>
            <a:endParaRPr lang="en-US" sz="2800" dirty="0"/>
          </a:p>
        </p:txBody>
      </p:sp>
    </p:spTree>
    <p:extLst>
      <p:ext uri="{BB962C8B-B14F-4D97-AF65-F5344CB8AC3E}">
        <p14:creationId xmlns:p14="http://schemas.microsoft.com/office/powerpoint/2010/main" val="138457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Inception – what it is and what it isn’t</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dirty="0"/>
              <a:t>It's not about choosing the color of the icon, which GUI library to use, or which operating system to support</a:t>
            </a:r>
          </a:p>
          <a:p>
            <a:r>
              <a:rPr lang="en-US" dirty="0"/>
              <a:t>You do want to think about whether it will run on tablets, mobile phones, desktops, or in the cloud</a:t>
            </a:r>
          </a:p>
        </p:txBody>
      </p:sp>
    </p:spTree>
    <p:extLst>
      <p:ext uri="{BB962C8B-B14F-4D97-AF65-F5344CB8AC3E}">
        <p14:creationId xmlns:p14="http://schemas.microsoft.com/office/powerpoint/2010/main" val="1296415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5A4-3F3E-B649-9EA9-F12282C0834C}"/>
              </a:ext>
            </a:extLst>
          </p:cNvPr>
          <p:cNvSpPr>
            <a:spLocks noGrp="1"/>
          </p:cNvSpPr>
          <p:nvPr>
            <p:ph type="title"/>
          </p:nvPr>
        </p:nvSpPr>
        <p:spPr/>
        <p:txBody>
          <a:bodyPr/>
          <a:lstStyle/>
          <a:p>
            <a:r>
              <a:rPr lang="en-US" dirty="0"/>
              <a:t>About risk</a:t>
            </a:r>
          </a:p>
        </p:txBody>
      </p:sp>
      <p:sp>
        <p:nvSpPr>
          <p:cNvPr id="3" name="Content Placeholder 2">
            <a:extLst>
              <a:ext uri="{FF2B5EF4-FFF2-40B4-BE49-F238E27FC236}">
                <a16:creationId xmlns:a16="http://schemas.microsoft.com/office/drawing/2014/main" id="{38D79260-7BE2-2C4C-9743-E5D1A6882D75}"/>
              </a:ext>
            </a:extLst>
          </p:cNvPr>
          <p:cNvSpPr>
            <a:spLocks noGrp="1"/>
          </p:cNvSpPr>
          <p:nvPr>
            <p:ph idx="1"/>
          </p:nvPr>
        </p:nvSpPr>
        <p:spPr>
          <a:xfrm>
            <a:off x="1141412" y="1903751"/>
            <a:ext cx="9905999" cy="4347147"/>
          </a:xfrm>
        </p:spPr>
        <p:txBody>
          <a:bodyPr>
            <a:normAutofit/>
          </a:bodyPr>
          <a:lstStyle/>
          <a:p>
            <a:pPr marL="0" indent="0">
              <a:buNone/>
            </a:pPr>
            <a:r>
              <a:rPr lang="en-US" dirty="0"/>
              <a:t>It can be very hard to identify where the risks lie in any project:</a:t>
            </a:r>
          </a:p>
          <a:p>
            <a:pPr lvl="1"/>
            <a:r>
              <a:rPr lang="en-US" dirty="0"/>
              <a:t>Example: changing the limit on a credit card</a:t>
            </a:r>
          </a:p>
          <a:p>
            <a:pPr lvl="1"/>
            <a:r>
              <a:rPr lang="en-US" dirty="0"/>
              <a:t>Example: restaurant matching website</a:t>
            </a:r>
          </a:p>
          <a:p>
            <a:endParaRPr lang="en-US" dirty="0"/>
          </a:p>
        </p:txBody>
      </p:sp>
    </p:spTree>
    <p:extLst>
      <p:ext uri="{BB962C8B-B14F-4D97-AF65-F5344CB8AC3E}">
        <p14:creationId xmlns:p14="http://schemas.microsoft.com/office/powerpoint/2010/main" val="349684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C66F-667B-194D-9721-7B9722886035}"/>
              </a:ext>
            </a:extLst>
          </p:cNvPr>
          <p:cNvSpPr>
            <a:spLocks noGrp="1"/>
          </p:cNvSpPr>
          <p:nvPr>
            <p:ph type="title"/>
          </p:nvPr>
        </p:nvSpPr>
        <p:spPr/>
        <p:txBody>
          <a:bodyPr/>
          <a:lstStyle/>
          <a:p>
            <a:r>
              <a:rPr lang="en-US" dirty="0"/>
              <a:t>Elaboration</a:t>
            </a:r>
          </a:p>
        </p:txBody>
      </p:sp>
      <p:pic>
        <p:nvPicPr>
          <p:cNvPr id="7" name="Picture 6">
            <a:extLst>
              <a:ext uri="{FF2B5EF4-FFF2-40B4-BE49-F238E27FC236}">
                <a16:creationId xmlns:a16="http://schemas.microsoft.com/office/drawing/2014/main" id="{30A31EF7-0656-6F46-BCD1-23A2779AE9E7}"/>
              </a:ext>
            </a:extLst>
          </p:cNvPr>
          <p:cNvPicPr>
            <a:picLocks noChangeAspect="1"/>
          </p:cNvPicPr>
          <p:nvPr/>
        </p:nvPicPr>
        <p:blipFill>
          <a:blip r:embed="rId2"/>
          <a:stretch>
            <a:fillRect/>
          </a:stretch>
        </p:blipFill>
        <p:spPr>
          <a:xfrm>
            <a:off x="2673986" y="1867336"/>
            <a:ext cx="6840852" cy="4081517"/>
          </a:xfrm>
          <a:prstGeom prst="rect">
            <a:avLst/>
          </a:prstGeom>
        </p:spPr>
      </p:pic>
    </p:spTree>
    <p:extLst>
      <p:ext uri="{BB962C8B-B14F-4D97-AF65-F5344CB8AC3E}">
        <p14:creationId xmlns:p14="http://schemas.microsoft.com/office/powerpoint/2010/main" val="397708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Elaboration – Goals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p:txBody>
          <a:bodyPr>
            <a:normAutofit fontScale="70000" lnSpcReduction="20000"/>
          </a:bodyPr>
          <a:lstStyle/>
          <a:p>
            <a:r>
              <a:rPr lang="en-US" dirty="0"/>
              <a:t>Analyze the problem domain, establish an architectural foundation, develop a project plan, and eliminate highest risks</a:t>
            </a:r>
          </a:p>
          <a:p>
            <a:r>
              <a:rPr lang="en-US" dirty="0"/>
              <a:t>You need to develop a ‘mile high and inch deep’ view of the system</a:t>
            </a:r>
          </a:p>
          <a:p>
            <a:r>
              <a:rPr lang="en-US" dirty="0"/>
              <a:t>Now is the time to make architectural decisions</a:t>
            </a:r>
          </a:p>
          <a:p>
            <a:r>
              <a:rPr lang="en-US" dirty="0"/>
              <a:t>Build an executable architecture prototype, thereby eliminating critical risk, for the central use cases developed in the Inception phase</a:t>
            </a:r>
          </a:p>
          <a:p>
            <a:r>
              <a:rPr lang="en-US" i="1" dirty="0"/>
              <a:t>Note:</a:t>
            </a:r>
            <a:r>
              <a:rPr lang="en-US" dirty="0"/>
              <a:t> you should start building a prototype early, even if the requirements have not been finalized yet</a:t>
            </a:r>
          </a:p>
        </p:txBody>
      </p:sp>
    </p:spTree>
    <p:extLst>
      <p:ext uri="{BB962C8B-B14F-4D97-AF65-F5344CB8AC3E}">
        <p14:creationId xmlns:p14="http://schemas.microsoft.com/office/powerpoint/2010/main" val="3760323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Elaboration – artifacts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p:txBody>
          <a:bodyPr>
            <a:normAutofit fontScale="92500" lnSpcReduction="10000"/>
          </a:bodyPr>
          <a:lstStyle/>
          <a:p>
            <a:r>
              <a:rPr lang="en-US" dirty="0"/>
              <a:t>A use-case model describing how users will interact with the system</a:t>
            </a:r>
          </a:p>
          <a:p>
            <a:r>
              <a:rPr lang="en-US" dirty="0"/>
              <a:t>Supplementary requirements capturing the non-functional requirements</a:t>
            </a:r>
          </a:p>
          <a:p>
            <a:r>
              <a:rPr lang="en-US" dirty="0"/>
              <a:t>A Software Architecture Description</a:t>
            </a:r>
          </a:p>
          <a:p>
            <a:r>
              <a:rPr lang="en-US" i="1" dirty="0"/>
              <a:t>...a what?</a:t>
            </a:r>
          </a:p>
        </p:txBody>
      </p:sp>
    </p:spTree>
    <p:extLst>
      <p:ext uri="{BB962C8B-B14F-4D97-AF65-F5344CB8AC3E}">
        <p14:creationId xmlns:p14="http://schemas.microsoft.com/office/powerpoint/2010/main" val="3697261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A51A-DD3B-F640-9858-521B0C2E1374}"/>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30A8363C-8793-6845-83F0-7E4FD5BC3695}"/>
              </a:ext>
            </a:extLst>
          </p:cNvPr>
          <p:cNvSpPr>
            <a:spLocks noGrp="1"/>
          </p:cNvSpPr>
          <p:nvPr>
            <p:ph idx="1"/>
          </p:nvPr>
        </p:nvSpPr>
        <p:spPr>
          <a:xfrm>
            <a:off x="1141412" y="1934693"/>
            <a:ext cx="9905999" cy="4241254"/>
          </a:xfrm>
        </p:spPr>
        <p:txBody>
          <a:bodyPr>
            <a:normAutofit fontScale="85000" lnSpcReduction="20000"/>
          </a:bodyPr>
          <a:lstStyle/>
          <a:p>
            <a:r>
              <a:rPr lang="en-US" dirty="0"/>
              <a:t>Software Architecture is a very popular term in the context of software development</a:t>
            </a:r>
          </a:p>
          <a:p>
            <a:r>
              <a:rPr lang="en-US" dirty="0"/>
              <a:t>From </a:t>
            </a:r>
            <a:r>
              <a:rPr lang="en-US" dirty="0" err="1"/>
              <a:t>Larman</a:t>
            </a:r>
            <a:r>
              <a:rPr lang="en-US" dirty="0"/>
              <a:t> (p. 448):</a:t>
            </a:r>
          </a:p>
          <a:p>
            <a:pPr marL="0" indent="0">
              <a:buNone/>
            </a:pPr>
            <a:r>
              <a:rPr lang="en-US" i="1" dirty="0"/>
              <a:t>[…] the architecture includes the organization and structure of the major elements of the system. Beyond this static definition, it includes the system behavior, especially in terms of large scale responsibilities of systems and subsystems, and their collaborations. In terms of a description, the architecture includes the motivations or rationale for why the system is designed the way it is.</a:t>
            </a:r>
          </a:p>
        </p:txBody>
      </p:sp>
    </p:spTree>
    <p:extLst>
      <p:ext uri="{BB962C8B-B14F-4D97-AF65-F5344CB8AC3E}">
        <p14:creationId xmlns:p14="http://schemas.microsoft.com/office/powerpoint/2010/main" val="3530195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Elaboration – artifacts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a:xfrm>
            <a:off x="1141412" y="2249487"/>
            <a:ext cx="9905999" cy="4046210"/>
          </a:xfrm>
        </p:spPr>
        <p:txBody>
          <a:bodyPr>
            <a:normAutofit fontScale="85000" lnSpcReduction="20000"/>
          </a:bodyPr>
          <a:lstStyle/>
          <a:p>
            <a:r>
              <a:rPr lang="en-US" dirty="0">
                <a:solidFill>
                  <a:schemeClr val="tx1">
                    <a:lumMod val="65000"/>
                  </a:schemeClr>
                </a:solidFill>
              </a:rPr>
              <a:t>A use-case model describing how users will interact with the system</a:t>
            </a:r>
          </a:p>
          <a:p>
            <a:r>
              <a:rPr lang="en-US" dirty="0">
                <a:solidFill>
                  <a:schemeClr val="tx1">
                    <a:lumMod val="65000"/>
                  </a:schemeClr>
                </a:solidFill>
              </a:rPr>
              <a:t>Supplementary requirements capturing the non-functional requirements</a:t>
            </a:r>
          </a:p>
          <a:p>
            <a:r>
              <a:rPr lang="en-US" dirty="0">
                <a:solidFill>
                  <a:schemeClr val="tx1">
                    <a:lumMod val="65000"/>
                  </a:schemeClr>
                </a:solidFill>
              </a:rPr>
              <a:t>A Software Architecture Description</a:t>
            </a:r>
          </a:p>
          <a:p>
            <a:r>
              <a:rPr lang="en-US" dirty="0"/>
              <a:t>A revised risk list and a revised business case</a:t>
            </a:r>
          </a:p>
          <a:p>
            <a:r>
              <a:rPr lang="en-US" dirty="0"/>
              <a:t>A development plan for the overall project, including the coarse-grained project plan, showing iterations and evaluation criteria for each iteration</a:t>
            </a:r>
          </a:p>
        </p:txBody>
      </p:sp>
    </p:spTree>
    <p:extLst>
      <p:ext uri="{BB962C8B-B14F-4D97-AF65-F5344CB8AC3E}">
        <p14:creationId xmlns:p14="http://schemas.microsoft.com/office/powerpoint/2010/main" val="3294721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D40F-2D39-4A47-9A31-DDC558266FF3}"/>
              </a:ext>
            </a:extLst>
          </p:cNvPr>
          <p:cNvSpPr>
            <a:spLocks noGrp="1"/>
          </p:cNvSpPr>
          <p:nvPr>
            <p:ph type="title"/>
          </p:nvPr>
        </p:nvSpPr>
        <p:spPr/>
        <p:txBody>
          <a:bodyPr/>
          <a:lstStyle/>
          <a:p>
            <a:r>
              <a:rPr lang="en-US" dirty="0"/>
              <a:t>Elaboration – results</a:t>
            </a:r>
          </a:p>
        </p:txBody>
      </p:sp>
      <p:sp>
        <p:nvSpPr>
          <p:cNvPr id="3" name="Content Placeholder 2">
            <a:extLst>
              <a:ext uri="{FF2B5EF4-FFF2-40B4-BE49-F238E27FC236}">
                <a16:creationId xmlns:a16="http://schemas.microsoft.com/office/drawing/2014/main" id="{9792BBDC-CC0E-9B4F-914A-C5E540075886}"/>
              </a:ext>
            </a:extLst>
          </p:cNvPr>
          <p:cNvSpPr>
            <a:spLocks noGrp="1"/>
          </p:cNvSpPr>
          <p:nvPr>
            <p:ph idx="1"/>
          </p:nvPr>
        </p:nvSpPr>
        <p:spPr/>
        <p:txBody>
          <a:bodyPr>
            <a:normAutofit/>
          </a:bodyPr>
          <a:lstStyle/>
          <a:p>
            <a:r>
              <a:rPr lang="en-US" dirty="0"/>
              <a:t>A stable vision of the software system and its architecture</a:t>
            </a:r>
          </a:p>
          <a:p>
            <a:r>
              <a:rPr lang="en-US" dirty="0"/>
              <a:t>Minimized the risks that could cause the project to fail if you choose to continue</a:t>
            </a:r>
          </a:p>
          <a:p>
            <a:r>
              <a:rPr lang="en-US" dirty="0"/>
              <a:t>Better estimates for project costs and planning</a:t>
            </a:r>
          </a:p>
          <a:p>
            <a:pPr lvl="1"/>
            <a:endParaRPr lang="en-US" dirty="0">
              <a:cs typeface="Courier New" panose="02070309020205020404" pitchFamily="49" charset="0"/>
            </a:endParaRPr>
          </a:p>
        </p:txBody>
      </p:sp>
    </p:spTree>
    <p:extLst>
      <p:ext uri="{BB962C8B-B14F-4D97-AF65-F5344CB8AC3E}">
        <p14:creationId xmlns:p14="http://schemas.microsoft.com/office/powerpoint/2010/main" val="1318936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DFDE-4FA9-4C4C-8E81-66DB3870CF58}"/>
              </a:ext>
            </a:extLst>
          </p:cNvPr>
          <p:cNvSpPr>
            <a:spLocks noGrp="1"/>
          </p:cNvSpPr>
          <p:nvPr>
            <p:ph type="title"/>
          </p:nvPr>
        </p:nvSpPr>
        <p:spPr/>
        <p:txBody>
          <a:bodyPr/>
          <a:lstStyle/>
          <a:p>
            <a:r>
              <a:rPr lang="en-US" dirty="0"/>
              <a:t>Construction</a:t>
            </a:r>
          </a:p>
        </p:txBody>
      </p:sp>
      <p:pic>
        <p:nvPicPr>
          <p:cNvPr id="5" name="Picture 4">
            <a:extLst>
              <a:ext uri="{FF2B5EF4-FFF2-40B4-BE49-F238E27FC236}">
                <a16:creationId xmlns:a16="http://schemas.microsoft.com/office/drawing/2014/main" id="{FF70A252-65C3-5349-B95D-6672ADBB9884}"/>
              </a:ext>
            </a:extLst>
          </p:cNvPr>
          <p:cNvPicPr>
            <a:picLocks noChangeAspect="1"/>
          </p:cNvPicPr>
          <p:nvPr/>
        </p:nvPicPr>
        <p:blipFill>
          <a:blip r:embed="rId2"/>
          <a:stretch>
            <a:fillRect/>
          </a:stretch>
        </p:blipFill>
        <p:spPr>
          <a:xfrm>
            <a:off x="2683667" y="1802279"/>
            <a:ext cx="6821489" cy="4477652"/>
          </a:xfrm>
          <a:prstGeom prst="rect">
            <a:avLst/>
          </a:prstGeom>
        </p:spPr>
      </p:pic>
    </p:spTree>
    <p:extLst>
      <p:ext uri="{BB962C8B-B14F-4D97-AF65-F5344CB8AC3E}">
        <p14:creationId xmlns:p14="http://schemas.microsoft.com/office/powerpoint/2010/main" val="340525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61CC-1394-ED45-AF26-839417A0E563}"/>
              </a:ext>
            </a:extLst>
          </p:cNvPr>
          <p:cNvSpPr>
            <a:spLocks noGrp="1"/>
          </p:cNvSpPr>
          <p:nvPr>
            <p:ph type="title"/>
          </p:nvPr>
        </p:nvSpPr>
        <p:spPr/>
        <p:txBody>
          <a:bodyPr/>
          <a:lstStyle/>
          <a:p>
            <a:r>
              <a:rPr lang="en-US" dirty="0"/>
              <a:t>Construction – goals</a:t>
            </a:r>
          </a:p>
        </p:txBody>
      </p:sp>
      <p:sp>
        <p:nvSpPr>
          <p:cNvPr id="3" name="Content Placeholder 2">
            <a:extLst>
              <a:ext uri="{FF2B5EF4-FFF2-40B4-BE49-F238E27FC236}">
                <a16:creationId xmlns:a16="http://schemas.microsoft.com/office/drawing/2014/main" id="{0C49309C-24F9-2B41-849C-0ADF8C8D2061}"/>
              </a:ext>
            </a:extLst>
          </p:cNvPr>
          <p:cNvSpPr>
            <a:spLocks noGrp="1"/>
          </p:cNvSpPr>
          <p:nvPr>
            <p:ph idx="1"/>
          </p:nvPr>
        </p:nvSpPr>
        <p:spPr/>
        <p:txBody>
          <a:bodyPr>
            <a:normAutofit lnSpcReduction="10000"/>
          </a:bodyPr>
          <a:lstStyle/>
          <a:p>
            <a:r>
              <a:rPr lang="en-US" dirty="0"/>
              <a:t>The main goal of the construction phase is to develop and test a baseline product</a:t>
            </a:r>
          </a:p>
          <a:p>
            <a:r>
              <a:rPr lang="en-US" dirty="0"/>
              <a:t>Upon completion, there should be a clear description of the product status, together with user manuals. The tool should be ready to be deployed - even if not all features are fully implemented.</a:t>
            </a:r>
          </a:p>
          <a:p>
            <a:endParaRPr lang="en-US" dirty="0"/>
          </a:p>
        </p:txBody>
      </p:sp>
    </p:spTree>
    <p:extLst>
      <p:ext uri="{BB962C8B-B14F-4D97-AF65-F5344CB8AC3E}">
        <p14:creationId xmlns:p14="http://schemas.microsoft.com/office/powerpoint/2010/main" val="30296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7F1F-4F35-5349-8C12-2FEE4DEA25F7}"/>
              </a:ext>
            </a:extLst>
          </p:cNvPr>
          <p:cNvSpPr>
            <a:spLocks noGrp="1"/>
          </p:cNvSpPr>
          <p:nvPr>
            <p:ph type="title"/>
          </p:nvPr>
        </p:nvSpPr>
        <p:spPr>
          <a:xfrm>
            <a:off x="7287037" y="548278"/>
            <a:ext cx="4180438" cy="756671"/>
          </a:xfrm>
        </p:spPr>
        <p:txBody>
          <a:bodyPr/>
          <a:lstStyle/>
          <a:p>
            <a:r>
              <a:rPr lang="en-US" dirty="0"/>
              <a:t>Waterfall model</a:t>
            </a:r>
          </a:p>
        </p:txBody>
      </p:sp>
      <p:sp>
        <p:nvSpPr>
          <p:cNvPr id="3" name="Rounded Rectangle 2">
            <a:extLst>
              <a:ext uri="{FF2B5EF4-FFF2-40B4-BE49-F238E27FC236}">
                <a16:creationId xmlns:a16="http://schemas.microsoft.com/office/drawing/2014/main" id="{1B9036DF-207A-BD4B-ABF5-95DF8E586C27}"/>
              </a:ext>
            </a:extLst>
          </p:cNvPr>
          <p:cNvSpPr/>
          <p:nvPr/>
        </p:nvSpPr>
        <p:spPr>
          <a:xfrm>
            <a:off x="2886515" y="1670162"/>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DESIGN</a:t>
            </a:r>
          </a:p>
        </p:txBody>
      </p:sp>
      <p:sp>
        <p:nvSpPr>
          <p:cNvPr id="4" name="Rounded Rectangle 3">
            <a:extLst>
              <a:ext uri="{FF2B5EF4-FFF2-40B4-BE49-F238E27FC236}">
                <a16:creationId xmlns:a16="http://schemas.microsoft.com/office/drawing/2014/main" id="{AEEBEF12-2227-6344-B3F7-68E7724F79E9}"/>
              </a:ext>
            </a:extLst>
          </p:cNvPr>
          <p:cNvSpPr/>
          <p:nvPr/>
        </p:nvSpPr>
        <p:spPr>
          <a:xfrm>
            <a:off x="1678896" y="439960"/>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REQUIREMENTS ANALYSIS</a:t>
            </a:r>
          </a:p>
        </p:txBody>
      </p:sp>
      <p:cxnSp>
        <p:nvCxnSpPr>
          <p:cNvPr id="5" name="Elbow Connector 4">
            <a:extLst>
              <a:ext uri="{FF2B5EF4-FFF2-40B4-BE49-F238E27FC236}">
                <a16:creationId xmlns:a16="http://schemas.microsoft.com/office/drawing/2014/main" id="{2F217BDA-6296-DA45-8ABA-FE6CE4D3E32A}"/>
              </a:ext>
            </a:extLst>
          </p:cNvPr>
          <p:cNvCxnSpPr>
            <a:cxnSpLocks/>
          </p:cNvCxnSpPr>
          <p:nvPr/>
        </p:nvCxnSpPr>
        <p:spPr>
          <a:xfrm rot="16200000" flipH="1">
            <a:off x="2173525" y="1504311"/>
            <a:ext cx="743020" cy="682964"/>
          </a:xfrm>
          <a:prstGeom prst="bentConnector3">
            <a:avLst>
              <a:gd name="adj1" fmla="val 9841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8483404-DA10-6348-9C44-736F06F2C962}"/>
              </a:ext>
            </a:extLst>
          </p:cNvPr>
          <p:cNvSpPr/>
          <p:nvPr/>
        </p:nvSpPr>
        <p:spPr>
          <a:xfrm>
            <a:off x="4073238" y="2900363"/>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CODING AND DEBUGGING</a:t>
            </a:r>
          </a:p>
        </p:txBody>
      </p:sp>
      <p:sp>
        <p:nvSpPr>
          <p:cNvPr id="8" name="Rounded Rectangle 7">
            <a:extLst>
              <a:ext uri="{FF2B5EF4-FFF2-40B4-BE49-F238E27FC236}">
                <a16:creationId xmlns:a16="http://schemas.microsoft.com/office/drawing/2014/main" id="{02355587-697A-1542-9064-32E829F382A4}"/>
              </a:ext>
            </a:extLst>
          </p:cNvPr>
          <p:cNvSpPr/>
          <p:nvPr/>
        </p:nvSpPr>
        <p:spPr>
          <a:xfrm>
            <a:off x="5428929" y="4130564"/>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AND VERIFICATION</a:t>
            </a:r>
          </a:p>
        </p:txBody>
      </p:sp>
      <p:sp>
        <p:nvSpPr>
          <p:cNvPr id="11" name="Rounded Rectangle 10">
            <a:extLst>
              <a:ext uri="{FF2B5EF4-FFF2-40B4-BE49-F238E27FC236}">
                <a16:creationId xmlns:a16="http://schemas.microsoft.com/office/drawing/2014/main" id="{8643A538-3681-894D-886A-F8B1FCFD7DAF}"/>
              </a:ext>
            </a:extLst>
          </p:cNvPr>
          <p:cNvSpPr/>
          <p:nvPr/>
        </p:nvSpPr>
        <p:spPr>
          <a:xfrm>
            <a:off x="6682312" y="5360765"/>
            <a:ext cx="3717560" cy="103432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MAINTENANCE</a:t>
            </a:r>
          </a:p>
        </p:txBody>
      </p:sp>
      <p:cxnSp>
        <p:nvCxnSpPr>
          <p:cNvPr id="15" name="Elbow Connector 14">
            <a:extLst>
              <a:ext uri="{FF2B5EF4-FFF2-40B4-BE49-F238E27FC236}">
                <a16:creationId xmlns:a16="http://schemas.microsoft.com/office/drawing/2014/main" id="{F7FA8571-55DB-DF40-A34D-C820E205A7CA}"/>
              </a:ext>
            </a:extLst>
          </p:cNvPr>
          <p:cNvCxnSpPr>
            <a:cxnSpLocks/>
          </p:cNvCxnSpPr>
          <p:nvPr/>
        </p:nvCxnSpPr>
        <p:spPr>
          <a:xfrm rot="16200000" flipH="1">
            <a:off x="3360246" y="2725987"/>
            <a:ext cx="743020" cy="682964"/>
          </a:xfrm>
          <a:prstGeom prst="bentConnector3">
            <a:avLst>
              <a:gd name="adj1" fmla="val 9841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FFB6C837-3986-AC4B-84F9-C096229DB194}"/>
              </a:ext>
            </a:extLst>
          </p:cNvPr>
          <p:cNvCxnSpPr>
            <a:cxnSpLocks/>
          </p:cNvCxnSpPr>
          <p:nvPr/>
        </p:nvCxnSpPr>
        <p:spPr>
          <a:xfrm rot="16200000" flipH="1">
            <a:off x="4683461" y="3964713"/>
            <a:ext cx="743020" cy="682964"/>
          </a:xfrm>
          <a:prstGeom prst="bentConnector3">
            <a:avLst>
              <a:gd name="adj1" fmla="val 9841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FC649A5-5AE7-E848-8063-C5B56E725BD3}"/>
              </a:ext>
            </a:extLst>
          </p:cNvPr>
          <p:cNvCxnSpPr>
            <a:cxnSpLocks/>
          </p:cNvCxnSpPr>
          <p:nvPr/>
        </p:nvCxnSpPr>
        <p:spPr>
          <a:xfrm rot="16200000" flipH="1">
            <a:off x="5969320" y="5194914"/>
            <a:ext cx="743020" cy="682964"/>
          </a:xfrm>
          <a:prstGeom prst="bentConnector3">
            <a:avLst>
              <a:gd name="adj1" fmla="val 9841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1CB619CF-7FF5-C140-B6AA-913B38599A31}"/>
              </a:ext>
            </a:extLst>
          </p:cNvPr>
          <p:cNvSpPr txBox="1">
            <a:spLocks/>
          </p:cNvSpPr>
          <p:nvPr/>
        </p:nvSpPr>
        <p:spPr>
          <a:xfrm>
            <a:off x="7287037" y="1170386"/>
            <a:ext cx="2711402" cy="99955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(Royce, 1970)</a:t>
            </a:r>
          </a:p>
        </p:txBody>
      </p:sp>
    </p:spTree>
    <p:extLst>
      <p:ext uri="{BB962C8B-B14F-4D97-AF65-F5344CB8AC3E}">
        <p14:creationId xmlns:p14="http://schemas.microsoft.com/office/powerpoint/2010/main" val="87558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4975-36A6-7B4C-BEFB-CC8F7D00E8EA}"/>
              </a:ext>
            </a:extLst>
          </p:cNvPr>
          <p:cNvSpPr>
            <a:spLocks noGrp="1"/>
          </p:cNvSpPr>
          <p:nvPr>
            <p:ph type="title"/>
          </p:nvPr>
        </p:nvSpPr>
        <p:spPr/>
        <p:txBody>
          <a:bodyPr/>
          <a:lstStyle/>
          <a:p>
            <a:r>
              <a:rPr lang="en-US" dirty="0"/>
              <a:t>Transition</a:t>
            </a:r>
          </a:p>
        </p:txBody>
      </p:sp>
      <p:pic>
        <p:nvPicPr>
          <p:cNvPr id="5" name="Picture 4">
            <a:extLst>
              <a:ext uri="{FF2B5EF4-FFF2-40B4-BE49-F238E27FC236}">
                <a16:creationId xmlns:a16="http://schemas.microsoft.com/office/drawing/2014/main" id="{6FCF82A1-909E-D342-BABA-AB3091DF69E0}"/>
              </a:ext>
            </a:extLst>
          </p:cNvPr>
          <p:cNvPicPr>
            <a:picLocks noChangeAspect="1"/>
          </p:cNvPicPr>
          <p:nvPr/>
        </p:nvPicPr>
        <p:blipFill>
          <a:blip r:embed="rId2"/>
          <a:stretch>
            <a:fillRect/>
          </a:stretch>
        </p:blipFill>
        <p:spPr>
          <a:xfrm>
            <a:off x="3966066" y="1595956"/>
            <a:ext cx="4256691" cy="4686266"/>
          </a:xfrm>
          <a:prstGeom prst="rect">
            <a:avLst/>
          </a:prstGeom>
        </p:spPr>
      </p:pic>
    </p:spTree>
    <p:extLst>
      <p:ext uri="{BB962C8B-B14F-4D97-AF65-F5344CB8AC3E}">
        <p14:creationId xmlns:p14="http://schemas.microsoft.com/office/powerpoint/2010/main" val="3299795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1BE5-D239-9E4F-BA3D-2CC4DE997D52}"/>
              </a:ext>
            </a:extLst>
          </p:cNvPr>
          <p:cNvSpPr>
            <a:spLocks noGrp="1"/>
          </p:cNvSpPr>
          <p:nvPr>
            <p:ph type="title"/>
          </p:nvPr>
        </p:nvSpPr>
        <p:spPr/>
        <p:txBody>
          <a:bodyPr/>
          <a:lstStyle/>
          <a:p>
            <a:r>
              <a:rPr lang="en-US" dirty="0"/>
              <a:t>Transition</a:t>
            </a:r>
          </a:p>
        </p:txBody>
      </p:sp>
      <p:sp>
        <p:nvSpPr>
          <p:cNvPr id="3" name="Content Placeholder 2">
            <a:extLst>
              <a:ext uri="{FF2B5EF4-FFF2-40B4-BE49-F238E27FC236}">
                <a16:creationId xmlns:a16="http://schemas.microsoft.com/office/drawing/2014/main" id="{F823D559-AAEB-8B4E-A114-B907943AAE53}"/>
              </a:ext>
            </a:extLst>
          </p:cNvPr>
          <p:cNvSpPr>
            <a:spLocks noGrp="1"/>
          </p:cNvSpPr>
          <p:nvPr>
            <p:ph idx="1"/>
          </p:nvPr>
        </p:nvSpPr>
        <p:spPr/>
        <p:txBody>
          <a:bodyPr>
            <a:normAutofit fontScale="77500" lnSpcReduction="20000"/>
          </a:bodyPr>
          <a:lstStyle/>
          <a:p>
            <a:r>
              <a:rPr lang="en-US" dirty="0"/>
              <a:t>The transition aims to deliver the first version of the software to its users</a:t>
            </a:r>
          </a:p>
          <a:p>
            <a:pPr lvl="1"/>
            <a:r>
              <a:rPr lang="en-US" dirty="0"/>
              <a:t>Beta testing</a:t>
            </a:r>
          </a:p>
          <a:p>
            <a:pPr lvl="1"/>
            <a:r>
              <a:rPr lang="en-US" dirty="0"/>
              <a:t>Training of new users and maintainers</a:t>
            </a:r>
          </a:p>
          <a:p>
            <a:pPr lvl="1"/>
            <a:r>
              <a:rPr lang="en-US" dirty="0"/>
              <a:t>Operating in parallel with existing legacy systems</a:t>
            </a:r>
          </a:p>
          <a:p>
            <a:pPr lvl="1"/>
            <a:r>
              <a:rPr lang="en-US" dirty="0"/>
              <a:t>Legacy issues: e.g. conversion of databases</a:t>
            </a:r>
          </a:p>
          <a:p>
            <a:pPr lvl="1"/>
            <a:r>
              <a:rPr lang="en-US" dirty="0"/>
              <a:t>. . .</a:t>
            </a:r>
          </a:p>
          <a:p>
            <a:r>
              <a:rPr lang="en-US" dirty="0"/>
              <a:t>This process usually involves a lot of tuning, bug-fixing, processing enhancement requests, and implementing unfinished features</a:t>
            </a:r>
          </a:p>
          <a:p>
            <a:endParaRPr lang="en-US" dirty="0"/>
          </a:p>
        </p:txBody>
      </p:sp>
    </p:spTree>
    <p:extLst>
      <p:ext uri="{BB962C8B-B14F-4D97-AF65-F5344CB8AC3E}">
        <p14:creationId xmlns:p14="http://schemas.microsoft.com/office/powerpoint/2010/main" val="426542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87B7-6018-D64E-846D-0D70218B8432}"/>
              </a:ext>
            </a:extLst>
          </p:cNvPr>
          <p:cNvSpPr>
            <a:spLocks noGrp="1"/>
          </p:cNvSpPr>
          <p:nvPr>
            <p:ph type="title"/>
          </p:nvPr>
        </p:nvSpPr>
        <p:spPr/>
        <p:txBody>
          <a:bodyPr/>
          <a:lstStyle/>
          <a:p>
            <a:r>
              <a:rPr lang="en-US" dirty="0"/>
              <a:t>Transition – goals</a:t>
            </a:r>
          </a:p>
        </p:txBody>
      </p:sp>
      <p:sp>
        <p:nvSpPr>
          <p:cNvPr id="3" name="Content Placeholder 2">
            <a:extLst>
              <a:ext uri="{FF2B5EF4-FFF2-40B4-BE49-F238E27FC236}">
                <a16:creationId xmlns:a16="http://schemas.microsoft.com/office/drawing/2014/main" id="{2039E7B1-098A-6143-8B2F-7D50A2919D55}"/>
              </a:ext>
            </a:extLst>
          </p:cNvPr>
          <p:cNvSpPr>
            <a:spLocks noGrp="1"/>
          </p:cNvSpPr>
          <p:nvPr>
            <p:ph idx="1"/>
          </p:nvPr>
        </p:nvSpPr>
        <p:spPr/>
        <p:txBody>
          <a:bodyPr/>
          <a:lstStyle/>
          <a:p>
            <a:r>
              <a:rPr lang="en-US" dirty="0"/>
              <a:t>Enabling users to use your product</a:t>
            </a:r>
          </a:p>
          <a:p>
            <a:r>
              <a:rPr lang="en-US" dirty="0"/>
              <a:t>Achieving consensus with all stakeholders that the baseline product is complete</a:t>
            </a:r>
          </a:p>
          <a:p>
            <a:r>
              <a:rPr lang="en-US" dirty="0"/>
              <a:t>Iteratively refining the baseline until the final product is implemented</a:t>
            </a:r>
          </a:p>
          <a:p>
            <a:endParaRPr lang="en-US" dirty="0"/>
          </a:p>
        </p:txBody>
      </p:sp>
    </p:spTree>
    <p:extLst>
      <p:ext uri="{BB962C8B-B14F-4D97-AF65-F5344CB8AC3E}">
        <p14:creationId xmlns:p14="http://schemas.microsoft.com/office/powerpoint/2010/main" val="89624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184C-5493-714B-8D57-3C699FDD6735}"/>
              </a:ext>
            </a:extLst>
          </p:cNvPr>
          <p:cNvSpPr>
            <a:spLocks noGrp="1"/>
          </p:cNvSpPr>
          <p:nvPr>
            <p:ph type="title"/>
          </p:nvPr>
        </p:nvSpPr>
        <p:spPr/>
        <p:txBody>
          <a:bodyPr/>
          <a:lstStyle/>
          <a:p>
            <a:r>
              <a:rPr lang="en-US" dirty="0"/>
              <a:t>Unified process – phases in time</a:t>
            </a:r>
          </a:p>
        </p:txBody>
      </p:sp>
      <p:pic>
        <p:nvPicPr>
          <p:cNvPr id="5" name="Picture 4">
            <a:extLst>
              <a:ext uri="{FF2B5EF4-FFF2-40B4-BE49-F238E27FC236}">
                <a16:creationId xmlns:a16="http://schemas.microsoft.com/office/drawing/2014/main" id="{D4A8D036-2954-CD49-A9C8-52D8AC9B9EAE}"/>
              </a:ext>
            </a:extLst>
          </p:cNvPr>
          <p:cNvPicPr>
            <a:picLocks noChangeAspect="1"/>
          </p:cNvPicPr>
          <p:nvPr/>
        </p:nvPicPr>
        <p:blipFill>
          <a:blip r:embed="rId2"/>
          <a:stretch>
            <a:fillRect/>
          </a:stretch>
        </p:blipFill>
        <p:spPr>
          <a:xfrm>
            <a:off x="2528827" y="1867994"/>
            <a:ext cx="7131170" cy="4585357"/>
          </a:xfrm>
          <a:prstGeom prst="rect">
            <a:avLst/>
          </a:prstGeom>
        </p:spPr>
      </p:pic>
    </p:spTree>
    <p:extLst>
      <p:ext uri="{BB962C8B-B14F-4D97-AF65-F5344CB8AC3E}">
        <p14:creationId xmlns:p14="http://schemas.microsoft.com/office/powerpoint/2010/main" val="2554761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C1E7-63DF-E24E-8961-F0B082BA1E2C}"/>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3019B983-7D02-B44A-A628-C23145E05569}"/>
              </a:ext>
            </a:extLst>
          </p:cNvPr>
          <p:cNvSpPr>
            <a:spLocks noGrp="1"/>
          </p:cNvSpPr>
          <p:nvPr>
            <p:ph idx="1"/>
          </p:nvPr>
        </p:nvSpPr>
        <p:spPr>
          <a:xfrm>
            <a:off x="1141412" y="1797269"/>
            <a:ext cx="9905999" cy="4519448"/>
          </a:xfrm>
        </p:spPr>
        <p:txBody>
          <a:bodyPr>
            <a:normAutofit fontScale="62500" lnSpcReduction="20000"/>
          </a:bodyPr>
          <a:lstStyle/>
          <a:p>
            <a:r>
              <a:rPr lang="en-US" dirty="0"/>
              <a:t>UP identifies six distinct kinds of `engineering activity’</a:t>
            </a:r>
          </a:p>
          <a:p>
            <a:pPr marL="971550" lvl="1" indent="-514350">
              <a:buFont typeface="+mj-lt"/>
              <a:buAutoNum type="arabicPeriod"/>
            </a:pPr>
            <a:r>
              <a:rPr lang="en-US" dirty="0"/>
              <a:t>Business modeling</a:t>
            </a:r>
          </a:p>
          <a:p>
            <a:pPr marL="971550" lvl="1" indent="-514350">
              <a:buFont typeface="+mj-lt"/>
              <a:buAutoNum type="arabicPeriod"/>
            </a:pPr>
            <a:r>
              <a:rPr lang="en-US" dirty="0"/>
              <a:t>Requirements engineering</a:t>
            </a:r>
          </a:p>
          <a:p>
            <a:pPr marL="971550" lvl="1" indent="-514350">
              <a:buFont typeface="+mj-lt"/>
              <a:buAutoNum type="arabicPeriod"/>
            </a:pPr>
            <a:r>
              <a:rPr lang="en-US" dirty="0"/>
              <a:t>Analysis &amp; Design</a:t>
            </a:r>
          </a:p>
          <a:p>
            <a:pPr marL="971550" lvl="1" indent="-514350">
              <a:buFont typeface="+mj-lt"/>
              <a:buAutoNum type="arabicPeriod"/>
            </a:pPr>
            <a:r>
              <a:rPr lang="en-US" dirty="0"/>
              <a:t>Implementation</a:t>
            </a:r>
          </a:p>
          <a:p>
            <a:pPr marL="971550" lvl="1" indent="-514350">
              <a:buFont typeface="+mj-lt"/>
              <a:buAutoNum type="arabicPeriod"/>
            </a:pPr>
            <a:r>
              <a:rPr lang="en-US" dirty="0"/>
              <a:t>Test</a:t>
            </a:r>
          </a:p>
          <a:p>
            <a:pPr marL="971550" lvl="1" indent="-514350">
              <a:buFont typeface="+mj-lt"/>
              <a:buAutoNum type="arabicPeriod"/>
            </a:pPr>
            <a:r>
              <a:rPr lang="en-US" dirty="0"/>
              <a:t>Deployment</a:t>
            </a:r>
          </a:p>
          <a:p>
            <a:r>
              <a:rPr lang="en-US" dirty="0"/>
              <a:t>And three kinds of ‘supporting’ activities:</a:t>
            </a:r>
          </a:p>
          <a:p>
            <a:pPr marL="971550" lvl="1" indent="-514350">
              <a:buFont typeface="+mj-lt"/>
              <a:buAutoNum type="arabicPeriod"/>
            </a:pPr>
            <a:r>
              <a:rPr lang="en-US" dirty="0"/>
              <a:t>Project management work</a:t>
            </a:r>
          </a:p>
          <a:p>
            <a:pPr marL="971550" lvl="1" indent="-514350">
              <a:buFont typeface="+mj-lt"/>
              <a:buAutoNum type="arabicPeriod"/>
            </a:pPr>
            <a:r>
              <a:rPr lang="en-US" dirty="0"/>
              <a:t>Configuration and change Management</a:t>
            </a:r>
          </a:p>
          <a:p>
            <a:pPr marL="971550" lvl="1" indent="-514350">
              <a:buFont typeface="+mj-lt"/>
              <a:buAutoNum type="arabicPeriod"/>
            </a:pPr>
            <a:r>
              <a:rPr lang="en-US" dirty="0"/>
              <a:t>Environment: development kit, tools for building and process control</a:t>
            </a:r>
          </a:p>
          <a:p>
            <a:r>
              <a:rPr lang="en-US" dirty="0"/>
              <a:t>For now, we will focus on the first three engineering activities</a:t>
            </a:r>
          </a:p>
        </p:txBody>
      </p:sp>
    </p:spTree>
    <p:extLst>
      <p:ext uri="{BB962C8B-B14F-4D97-AF65-F5344CB8AC3E}">
        <p14:creationId xmlns:p14="http://schemas.microsoft.com/office/powerpoint/2010/main" val="3907914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21CC-5A09-B142-829C-C18F7C6D049E}"/>
              </a:ext>
            </a:extLst>
          </p:cNvPr>
          <p:cNvSpPr>
            <a:spLocks noGrp="1"/>
          </p:cNvSpPr>
          <p:nvPr>
            <p:ph type="title"/>
          </p:nvPr>
        </p:nvSpPr>
        <p:spPr/>
        <p:txBody>
          <a:bodyPr/>
          <a:lstStyle/>
          <a:p>
            <a:r>
              <a:rPr lang="en-US" dirty="0"/>
              <a:t>The first three engineering activities</a:t>
            </a:r>
          </a:p>
        </p:txBody>
      </p:sp>
      <p:sp>
        <p:nvSpPr>
          <p:cNvPr id="3" name="Content Placeholder 2">
            <a:extLst>
              <a:ext uri="{FF2B5EF4-FFF2-40B4-BE49-F238E27FC236}">
                <a16:creationId xmlns:a16="http://schemas.microsoft.com/office/drawing/2014/main" id="{42CC5865-7A59-4149-89DC-9E5464298265}"/>
              </a:ext>
            </a:extLst>
          </p:cNvPr>
          <p:cNvSpPr>
            <a:spLocks noGrp="1"/>
          </p:cNvSpPr>
          <p:nvPr>
            <p:ph idx="1"/>
          </p:nvPr>
        </p:nvSpPr>
        <p:spPr>
          <a:xfrm>
            <a:off x="1141412" y="2249486"/>
            <a:ext cx="9905999" cy="3814983"/>
          </a:xfrm>
        </p:spPr>
        <p:txBody>
          <a:bodyPr>
            <a:normAutofit fontScale="85000" lnSpcReduction="10000"/>
          </a:bodyPr>
          <a:lstStyle/>
          <a:p>
            <a:r>
              <a:rPr lang="en-US" i="1" dirty="0"/>
              <a:t>Business Modeling </a:t>
            </a:r>
            <a:r>
              <a:rPr lang="en-US" dirty="0"/>
              <a:t>aims to document existing business processes to establish a common understanding between various stakeholders about how the organization works</a:t>
            </a:r>
          </a:p>
          <a:p>
            <a:r>
              <a:rPr lang="en-US" i="1" dirty="0"/>
              <a:t>Requirements Engineering </a:t>
            </a:r>
            <a:r>
              <a:rPr lang="en-US" dirty="0"/>
              <a:t>aims to describe what the system should do, allowing customers and developers to agree on that description</a:t>
            </a:r>
          </a:p>
          <a:p>
            <a:r>
              <a:rPr lang="en-US" i="1" dirty="0"/>
              <a:t>Analysis and Design </a:t>
            </a:r>
            <a:r>
              <a:rPr lang="en-US" dirty="0"/>
              <a:t>aims to describe how the system should be implemented, in accordance with the requirements it should satisfy</a:t>
            </a:r>
          </a:p>
        </p:txBody>
      </p:sp>
    </p:spTree>
    <p:extLst>
      <p:ext uri="{BB962C8B-B14F-4D97-AF65-F5344CB8AC3E}">
        <p14:creationId xmlns:p14="http://schemas.microsoft.com/office/powerpoint/2010/main" val="1201405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6DD-B7D2-DB45-B8AD-03857C6CFF0F}"/>
              </a:ext>
            </a:extLst>
          </p:cNvPr>
          <p:cNvSpPr>
            <a:spLocks noGrp="1"/>
          </p:cNvSpPr>
          <p:nvPr>
            <p:ph type="title"/>
          </p:nvPr>
        </p:nvSpPr>
        <p:spPr/>
        <p:txBody>
          <a:bodyPr/>
          <a:lstStyle/>
          <a:p>
            <a:r>
              <a:rPr lang="en-US" dirty="0"/>
              <a:t>Material covered</a:t>
            </a:r>
          </a:p>
        </p:txBody>
      </p:sp>
      <p:sp>
        <p:nvSpPr>
          <p:cNvPr id="3" name="Content Placeholder 2">
            <a:extLst>
              <a:ext uri="{FF2B5EF4-FFF2-40B4-BE49-F238E27FC236}">
                <a16:creationId xmlns:a16="http://schemas.microsoft.com/office/drawing/2014/main" id="{E61D34FC-7E18-A243-8615-17878821FB47}"/>
              </a:ext>
            </a:extLst>
          </p:cNvPr>
          <p:cNvSpPr>
            <a:spLocks noGrp="1"/>
          </p:cNvSpPr>
          <p:nvPr>
            <p:ph idx="1"/>
          </p:nvPr>
        </p:nvSpPr>
        <p:spPr/>
        <p:txBody>
          <a:bodyPr>
            <a:normAutofit/>
          </a:bodyPr>
          <a:lstStyle/>
          <a:p>
            <a:r>
              <a:rPr lang="en-US" dirty="0"/>
              <a:t>Rational Unified Process Whitepaper - available via Blackboard</a:t>
            </a:r>
          </a:p>
          <a:p>
            <a:r>
              <a:rPr lang="en-US" dirty="0"/>
              <a:t>Craig </a:t>
            </a:r>
            <a:r>
              <a:rPr lang="en-US" dirty="0" err="1"/>
              <a:t>Larman</a:t>
            </a:r>
            <a:r>
              <a:rPr lang="en-US" dirty="0"/>
              <a:t>. Applying UML and Patterns. Pearson Education. 2002. Chapters 1-4</a:t>
            </a:r>
          </a:p>
        </p:txBody>
      </p:sp>
    </p:spTree>
    <p:extLst>
      <p:ext uri="{BB962C8B-B14F-4D97-AF65-F5344CB8AC3E}">
        <p14:creationId xmlns:p14="http://schemas.microsoft.com/office/powerpoint/2010/main" val="129913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Criticism on the waterfall model</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fontScale="85000" lnSpcReduction="20000"/>
          </a:bodyPr>
          <a:lstStyle/>
          <a:p>
            <a:r>
              <a:rPr lang="en-US" dirty="0"/>
              <a:t>Traditionally, the waterfall model aims to complete every phase before moving on to the next</a:t>
            </a:r>
          </a:p>
          <a:p>
            <a:r>
              <a:rPr lang="en-US" dirty="0"/>
              <a:t>Critics complain that the waterfall model is not robust against change</a:t>
            </a:r>
          </a:p>
          <a:p>
            <a:pPr lvl="1"/>
            <a:r>
              <a:rPr lang="en-US" dirty="0"/>
              <a:t>A client can change his mind halfway through the project</a:t>
            </a:r>
          </a:p>
          <a:p>
            <a:pPr lvl="1"/>
            <a:r>
              <a:rPr lang="en-US" dirty="0"/>
              <a:t>The money can run out</a:t>
            </a:r>
          </a:p>
          <a:p>
            <a:pPr lvl="1"/>
            <a:r>
              <a:rPr lang="en-US" dirty="0"/>
              <a:t>A design can turn out to be too costly or complex to implement</a:t>
            </a:r>
          </a:p>
          <a:p>
            <a:pPr marL="0" indent="0">
              <a:buNone/>
            </a:pPr>
            <a:r>
              <a:rPr lang="en-US" i="1" dirty="0"/>
              <a:t>“Many of the [system's] details only become known to us as we progress in the [system's] implementation. Some of the things that we learn invalidate our design and we must backtrack.” - David </a:t>
            </a:r>
            <a:r>
              <a:rPr lang="en-US" i="1" dirty="0" err="1"/>
              <a:t>Parnas</a:t>
            </a:r>
            <a:endParaRPr lang="en-US" i="1" dirty="0"/>
          </a:p>
        </p:txBody>
      </p:sp>
    </p:spTree>
    <p:extLst>
      <p:ext uri="{BB962C8B-B14F-4D97-AF65-F5344CB8AC3E}">
        <p14:creationId xmlns:p14="http://schemas.microsoft.com/office/powerpoint/2010/main" val="380062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EE2B-AC8E-684B-B566-D1CE3AAB69BB}"/>
              </a:ext>
            </a:extLst>
          </p:cNvPr>
          <p:cNvSpPr>
            <a:spLocks noGrp="1"/>
          </p:cNvSpPr>
          <p:nvPr>
            <p:ph type="title"/>
          </p:nvPr>
        </p:nvSpPr>
        <p:spPr/>
        <p:txBody>
          <a:bodyPr/>
          <a:lstStyle/>
          <a:p>
            <a:r>
              <a:rPr lang="en-US" dirty="0"/>
              <a:t>Alternatives to the waterfall model</a:t>
            </a:r>
          </a:p>
        </p:txBody>
      </p:sp>
      <p:sp>
        <p:nvSpPr>
          <p:cNvPr id="3" name="Content Placeholder 2">
            <a:extLst>
              <a:ext uri="{FF2B5EF4-FFF2-40B4-BE49-F238E27FC236}">
                <a16:creationId xmlns:a16="http://schemas.microsoft.com/office/drawing/2014/main" id="{41B633CA-56B3-EB45-8D91-0FF9F53C5515}"/>
              </a:ext>
            </a:extLst>
          </p:cNvPr>
          <p:cNvSpPr>
            <a:spLocks noGrp="1"/>
          </p:cNvSpPr>
          <p:nvPr>
            <p:ph idx="1"/>
          </p:nvPr>
        </p:nvSpPr>
        <p:spPr>
          <a:xfrm>
            <a:off x="1226357" y="1964674"/>
            <a:ext cx="9905999" cy="3826526"/>
          </a:xfrm>
        </p:spPr>
        <p:txBody>
          <a:bodyPr>
            <a:normAutofit/>
          </a:bodyPr>
          <a:lstStyle/>
          <a:p>
            <a:r>
              <a:rPr lang="en-US" dirty="0"/>
              <a:t>The (Rational) Unified Process (RUP)</a:t>
            </a:r>
          </a:p>
          <a:p>
            <a:r>
              <a:rPr lang="en-US" dirty="0"/>
              <a:t>Extreme Programming</a:t>
            </a:r>
          </a:p>
          <a:p>
            <a:r>
              <a:rPr lang="en-US" dirty="0"/>
              <a:t>Agile/Scrum</a:t>
            </a:r>
          </a:p>
          <a:p>
            <a:r>
              <a:rPr lang="en-US" dirty="0"/>
              <a:t>Kanban</a:t>
            </a:r>
          </a:p>
          <a:p>
            <a:r>
              <a:rPr lang="en-US" dirty="0"/>
              <a:t>Do whatever</a:t>
            </a:r>
          </a:p>
          <a:p>
            <a:endParaRPr lang="en-US" dirty="0"/>
          </a:p>
        </p:txBody>
      </p:sp>
      <p:sp>
        <p:nvSpPr>
          <p:cNvPr id="4" name="Up-Down Arrow 3">
            <a:extLst>
              <a:ext uri="{FF2B5EF4-FFF2-40B4-BE49-F238E27FC236}">
                <a16:creationId xmlns:a16="http://schemas.microsoft.com/office/drawing/2014/main" id="{5EB434CB-8030-C948-A2DF-65B4C4771CB0}"/>
              </a:ext>
            </a:extLst>
          </p:cNvPr>
          <p:cNvSpPr/>
          <p:nvPr/>
        </p:nvSpPr>
        <p:spPr>
          <a:xfrm>
            <a:off x="9291145" y="2498972"/>
            <a:ext cx="609600" cy="2735180"/>
          </a:xfrm>
          <a:prstGeom prst="up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7971E5-FC2E-9A46-A50E-F415492C763B}"/>
              </a:ext>
            </a:extLst>
          </p:cNvPr>
          <p:cNvSpPr txBox="1"/>
          <p:nvPr/>
        </p:nvSpPr>
        <p:spPr>
          <a:xfrm>
            <a:off x="8872828" y="2040576"/>
            <a:ext cx="1446230" cy="369332"/>
          </a:xfrm>
          <a:prstGeom prst="rect">
            <a:avLst/>
          </a:prstGeom>
          <a:noFill/>
        </p:spPr>
        <p:txBody>
          <a:bodyPr wrap="none" rtlCol="0">
            <a:spAutoFit/>
          </a:bodyPr>
          <a:lstStyle/>
          <a:p>
            <a:r>
              <a:rPr lang="en-US" dirty="0"/>
              <a:t>PRESCRIPTIVE</a:t>
            </a:r>
          </a:p>
        </p:txBody>
      </p:sp>
      <p:sp>
        <p:nvSpPr>
          <p:cNvPr id="6" name="TextBox 5">
            <a:extLst>
              <a:ext uri="{FF2B5EF4-FFF2-40B4-BE49-F238E27FC236}">
                <a16:creationId xmlns:a16="http://schemas.microsoft.com/office/drawing/2014/main" id="{F95BCD86-A093-E249-BBF0-298B64D6C35B}"/>
              </a:ext>
            </a:extLst>
          </p:cNvPr>
          <p:cNvSpPr txBox="1"/>
          <p:nvPr/>
        </p:nvSpPr>
        <p:spPr>
          <a:xfrm>
            <a:off x="9042650" y="5328198"/>
            <a:ext cx="1106585" cy="369332"/>
          </a:xfrm>
          <a:prstGeom prst="rect">
            <a:avLst/>
          </a:prstGeom>
          <a:noFill/>
        </p:spPr>
        <p:txBody>
          <a:bodyPr wrap="none" rtlCol="0">
            <a:spAutoFit/>
          </a:bodyPr>
          <a:lstStyle/>
          <a:p>
            <a:r>
              <a:rPr lang="en-US" dirty="0"/>
              <a:t>ADAPTIVE</a:t>
            </a:r>
          </a:p>
        </p:txBody>
      </p:sp>
    </p:spTree>
    <p:extLst>
      <p:ext uri="{BB962C8B-B14F-4D97-AF65-F5344CB8AC3E}">
        <p14:creationId xmlns:p14="http://schemas.microsoft.com/office/powerpoint/2010/main" val="159015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A711-1823-C149-BA99-4ADCC4A3C8F8}"/>
              </a:ext>
            </a:extLst>
          </p:cNvPr>
          <p:cNvSpPr>
            <a:spLocks noGrp="1"/>
          </p:cNvSpPr>
          <p:nvPr>
            <p:ph type="title"/>
          </p:nvPr>
        </p:nvSpPr>
        <p:spPr/>
        <p:txBody>
          <a:bodyPr/>
          <a:lstStyle/>
          <a:p>
            <a:r>
              <a:rPr lang="en-US" dirty="0"/>
              <a:t>About the software development process</a:t>
            </a:r>
          </a:p>
        </p:txBody>
      </p:sp>
      <p:sp>
        <p:nvSpPr>
          <p:cNvPr id="3" name="Content Placeholder 2">
            <a:extLst>
              <a:ext uri="{FF2B5EF4-FFF2-40B4-BE49-F238E27FC236}">
                <a16:creationId xmlns:a16="http://schemas.microsoft.com/office/drawing/2014/main" id="{DA2160AB-4BEE-C949-949D-CFAEFE5D8E07}"/>
              </a:ext>
            </a:extLst>
          </p:cNvPr>
          <p:cNvSpPr>
            <a:spLocks noGrp="1"/>
          </p:cNvSpPr>
          <p:nvPr>
            <p:ph idx="1"/>
          </p:nvPr>
        </p:nvSpPr>
        <p:spPr>
          <a:xfrm>
            <a:off x="1141412" y="2249487"/>
            <a:ext cx="9905999" cy="3920086"/>
          </a:xfrm>
        </p:spPr>
        <p:txBody>
          <a:bodyPr>
            <a:normAutofit fontScale="70000" lnSpcReduction="20000"/>
          </a:bodyPr>
          <a:lstStyle/>
          <a:p>
            <a:r>
              <a:rPr lang="en-US" dirty="0"/>
              <a:t>Managing software development is a hard problem</a:t>
            </a:r>
          </a:p>
          <a:p>
            <a:r>
              <a:rPr lang="en-US" dirty="0"/>
              <a:t>Choosing a methodology is a bit like choosing an operating system or text editor:</a:t>
            </a:r>
          </a:p>
          <a:p>
            <a:pPr lvl="1"/>
            <a:r>
              <a:rPr lang="en-US" dirty="0"/>
              <a:t>Each system is slightly different</a:t>
            </a:r>
          </a:p>
          <a:p>
            <a:pPr lvl="1"/>
            <a:r>
              <a:rPr lang="en-US" dirty="0"/>
              <a:t>There is no clear winner</a:t>
            </a:r>
          </a:p>
          <a:p>
            <a:pPr lvl="1"/>
            <a:r>
              <a:rPr lang="en-US" dirty="0"/>
              <a:t>There are zealous advocates for each system</a:t>
            </a:r>
          </a:p>
          <a:p>
            <a:r>
              <a:rPr lang="en-US" dirty="0"/>
              <a:t>My advice:</a:t>
            </a:r>
          </a:p>
          <a:p>
            <a:pPr lvl="1"/>
            <a:r>
              <a:rPr lang="en-US" dirty="0"/>
              <a:t>Choose the right tool for the job</a:t>
            </a:r>
          </a:p>
          <a:p>
            <a:pPr lvl="1"/>
            <a:r>
              <a:rPr lang="en-US" dirty="0"/>
              <a:t>Don’t be afraid to experiment</a:t>
            </a:r>
          </a:p>
          <a:p>
            <a:pPr lvl="1"/>
            <a:r>
              <a:rPr lang="en-US" dirty="0"/>
              <a:t>Don’t worry about the process, worry about the execution</a:t>
            </a:r>
          </a:p>
        </p:txBody>
      </p:sp>
    </p:spTree>
    <p:extLst>
      <p:ext uri="{BB962C8B-B14F-4D97-AF65-F5344CB8AC3E}">
        <p14:creationId xmlns:p14="http://schemas.microsoft.com/office/powerpoint/2010/main" val="231058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p:txBody>
          <a:bodyPr/>
          <a:lstStyle/>
          <a:p>
            <a:r>
              <a:rPr lang="en-US" dirty="0"/>
              <a:t>The (RATIONAL) unified process</a:t>
            </a:r>
          </a:p>
        </p:txBody>
      </p:sp>
      <p:sp>
        <p:nvSpPr>
          <p:cNvPr id="3" name="Content Placeholder 2">
            <a:extLst>
              <a:ext uri="{FF2B5EF4-FFF2-40B4-BE49-F238E27FC236}">
                <a16:creationId xmlns:a16="http://schemas.microsoft.com/office/drawing/2014/main" id="{08946007-D587-D546-AC97-F136AB672984}"/>
              </a:ext>
            </a:extLst>
          </p:cNvPr>
          <p:cNvSpPr>
            <a:spLocks noGrp="1"/>
          </p:cNvSpPr>
          <p:nvPr>
            <p:ph idx="1"/>
          </p:nvPr>
        </p:nvSpPr>
        <p:spPr>
          <a:xfrm>
            <a:off x="1141412" y="2249487"/>
            <a:ext cx="9905999" cy="3762430"/>
          </a:xfrm>
        </p:spPr>
        <p:txBody>
          <a:bodyPr>
            <a:normAutofit fontScale="85000" lnSpcReduction="20000"/>
          </a:bodyPr>
          <a:lstStyle/>
          <a:p>
            <a:r>
              <a:rPr lang="en-US" dirty="0"/>
              <a:t>In this course, we will stick to one methodology, and how it meshes with the ideas of object orientation</a:t>
            </a:r>
          </a:p>
          <a:p>
            <a:r>
              <a:rPr lang="en-US" dirty="0"/>
              <a:t>We focus on the </a:t>
            </a:r>
            <a:r>
              <a:rPr lang="en-US" i="1" dirty="0"/>
              <a:t>Rational Unified Process </a:t>
            </a:r>
            <a:r>
              <a:rPr lang="en-US" dirty="0"/>
              <a:t>(Jacobson, </a:t>
            </a:r>
            <a:r>
              <a:rPr lang="en-US" dirty="0" err="1"/>
              <a:t>Booch</a:t>
            </a:r>
            <a:r>
              <a:rPr lang="en-US" dirty="0"/>
              <a:t> and Rumbaugh, 1999)</a:t>
            </a:r>
          </a:p>
          <a:p>
            <a:pPr lvl="1"/>
            <a:r>
              <a:rPr lang="en-US" dirty="0"/>
              <a:t>It is still a popular philosophy today</a:t>
            </a:r>
          </a:p>
          <a:p>
            <a:pPr lvl="1"/>
            <a:r>
              <a:rPr lang="en-US" dirty="0"/>
              <a:t>Not as ‘cool’ as Agile/Scrum or Kanban</a:t>
            </a:r>
          </a:p>
          <a:p>
            <a:pPr lvl="1"/>
            <a:r>
              <a:rPr lang="en-US" dirty="0"/>
              <a:t>But components of RUP can be adapted to work with other methodologies, so it is a nice foundation</a:t>
            </a:r>
          </a:p>
        </p:txBody>
      </p:sp>
    </p:spTree>
    <p:extLst>
      <p:ext uri="{BB962C8B-B14F-4D97-AF65-F5344CB8AC3E}">
        <p14:creationId xmlns:p14="http://schemas.microsoft.com/office/powerpoint/2010/main" val="409270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924-770E-DD4A-B7C5-035F6708EE1F}"/>
              </a:ext>
            </a:extLst>
          </p:cNvPr>
          <p:cNvSpPr>
            <a:spLocks noGrp="1"/>
          </p:cNvSpPr>
          <p:nvPr>
            <p:ph type="title"/>
          </p:nvPr>
        </p:nvSpPr>
        <p:spPr/>
        <p:txBody>
          <a:bodyPr/>
          <a:lstStyle/>
          <a:p>
            <a:r>
              <a:rPr lang="en-US" dirty="0"/>
              <a:t>The unified process</a:t>
            </a:r>
          </a:p>
        </p:txBody>
      </p:sp>
      <p:sp>
        <p:nvSpPr>
          <p:cNvPr id="3" name="Content Placeholder 2">
            <a:extLst>
              <a:ext uri="{FF2B5EF4-FFF2-40B4-BE49-F238E27FC236}">
                <a16:creationId xmlns:a16="http://schemas.microsoft.com/office/drawing/2014/main" id="{F07EEA72-A819-CA40-89F6-E2B4043E6544}"/>
              </a:ext>
            </a:extLst>
          </p:cNvPr>
          <p:cNvSpPr>
            <a:spLocks noGrp="1"/>
          </p:cNvSpPr>
          <p:nvPr>
            <p:ph idx="1"/>
          </p:nvPr>
        </p:nvSpPr>
        <p:spPr/>
        <p:txBody>
          <a:bodyPr>
            <a:normAutofit lnSpcReduction="10000"/>
          </a:bodyPr>
          <a:lstStyle/>
          <a:p>
            <a:r>
              <a:rPr lang="en-US" dirty="0"/>
              <a:t>The Unified Process emphasizes iterative software development</a:t>
            </a:r>
          </a:p>
          <a:p>
            <a:r>
              <a:rPr lang="en-US" dirty="0"/>
              <a:t>Develop software in time-boxed mini-projects called </a:t>
            </a:r>
            <a:r>
              <a:rPr lang="en-US" i="1" dirty="0"/>
              <a:t>iterations</a:t>
            </a:r>
          </a:p>
          <a:p>
            <a:r>
              <a:rPr lang="en-US" dirty="0"/>
              <a:t>Each iteration has clearly defined milestones, including a tested, integrated, executable system</a:t>
            </a:r>
          </a:p>
        </p:txBody>
      </p:sp>
    </p:spTree>
    <p:extLst>
      <p:ext uri="{BB962C8B-B14F-4D97-AF65-F5344CB8AC3E}">
        <p14:creationId xmlns:p14="http://schemas.microsoft.com/office/powerpoint/2010/main" val="91892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875-922C-CE43-BA26-A12F9E4DC81D}"/>
              </a:ext>
            </a:extLst>
          </p:cNvPr>
          <p:cNvSpPr>
            <a:spLocks noGrp="1"/>
          </p:cNvSpPr>
          <p:nvPr>
            <p:ph type="title"/>
          </p:nvPr>
        </p:nvSpPr>
        <p:spPr/>
        <p:txBody>
          <a:bodyPr/>
          <a:lstStyle/>
          <a:p>
            <a:r>
              <a:rPr lang="en-US" dirty="0"/>
              <a:t>Iterative development - philosophy</a:t>
            </a:r>
          </a:p>
        </p:txBody>
      </p:sp>
      <p:sp>
        <p:nvSpPr>
          <p:cNvPr id="3" name="Content Placeholder 2">
            <a:extLst>
              <a:ext uri="{FF2B5EF4-FFF2-40B4-BE49-F238E27FC236}">
                <a16:creationId xmlns:a16="http://schemas.microsoft.com/office/drawing/2014/main" id="{C6DA0F65-CD0C-6542-B4D1-BB56D552635E}"/>
              </a:ext>
            </a:extLst>
          </p:cNvPr>
          <p:cNvSpPr>
            <a:spLocks noGrp="1"/>
          </p:cNvSpPr>
          <p:nvPr>
            <p:ph idx="1"/>
          </p:nvPr>
        </p:nvSpPr>
        <p:spPr/>
        <p:txBody>
          <a:bodyPr>
            <a:normAutofit fontScale="85000" lnSpcReduction="10000"/>
          </a:bodyPr>
          <a:lstStyle/>
          <a:p>
            <a:r>
              <a:rPr lang="en-US" dirty="0"/>
              <a:t>The iterative lifecycle is based on the successive enlargement and refinement of a system though multiple iterations with feedback and adaptation</a:t>
            </a:r>
          </a:p>
          <a:p>
            <a:r>
              <a:rPr lang="en-US" dirty="0"/>
              <a:t>The system grows incrementally over time, iteration by iteration</a:t>
            </a:r>
          </a:p>
          <a:p>
            <a:r>
              <a:rPr lang="en-US" dirty="0"/>
              <a:t>The system may take many iterations to be production ready (or ready for deployment)</a:t>
            </a:r>
          </a:p>
        </p:txBody>
      </p:sp>
    </p:spTree>
    <p:extLst>
      <p:ext uri="{BB962C8B-B14F-4D97-AF65-F5344CB8AC3E}">
        <p14:creationId xmlns:p14="http://schemas.microsoft.com/office/powerpoint/2010/main" val="298784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{B0BA2219-F78D-0049-ADDB-2B5CBD99DBA2}tf10001122</Template>
  <TotalTime>363</TotalTime>
  <Words>1580</Words>
  <Application>Microsoft Macintosh PowerPoint</Application>
  <PresentationFormat>Widescreen</PresentationFormat>
  <Paragraphs>176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Courier New</vt:lpstr>
      <vt:lpstr>Trebuchet MS</vt:lpstr>
      <vt:lpstr>Tw Cen MT</vt:lpstr>
      <vt:lpstr>Circuit</vt:lpstr>
      <vt:lpstr>Modelleren en Systeemontwerp</vt:lpstr>
      <vt:lpstr>Development process</vt:lpstr>
      <vt:lpstr>Waterfall model</vt:lpstr>
      <vt:lpstr>Criticism on the waterfall model</vt:lpstr>
      <vt:lpstr>Alternatives to the waterfall model</vt:lpstr>
      <vt:lpstr>About the software development process</vt:lpstr>
      <vt:lpstr>The (RATIONAL) unified process</vt:lpstr>
      <vt:lpstr>The unified process</vt:lpstr>
      <vt:lpstr>Iterative development - philosophy</vt:lpstr>
      <vt:lpstr>Iterative development - implementation</vt:lpstr>
      <vt:lpstr>Embracing change</vt:lpstr>
      <vt:lpstr>Unified process - phases</vt:lpstr>
      <vt:lpstr>Unified process – best practices</vt:lpstr>
      <vt:lpstr>Unified process</vt:lpstr>
      <vt:lpstr>Inception</vt:lpstr>
      <vt:lpstr>Inception</vt:lpstr>
      <vt:lpstr>Inception – Artifacts</vt:lpstr>
      <vt:lpstr>Inception – what it is and what it isn’t</vt:lpstr>
      <vt:lpstr>Inception – what it is and what it isn’t</vt:lpstr>
      <vt:lpstr>Inception – what it is and what it isn’t</vt:lpstr>
      <vt:lpstr>About risk</vt:lpstr>
      <vt:lpstr>Elaboration</vt:lpstr>
      <vt:lpstr>Elaboration – Goals</vt:lpstr>
      <vt:lpstr>Elaboration – artifacts</vt:lpstr>
      <vt:lpstr>Software architecture</vt:lpstr>
      <vt:lpstr>Elaboration – artifacts</vt:lpstr>
      <vt:lpstr>Elaboration – results</vt:lpstr>
      <vt:lpstr>Construction</vt:lpstr>
      <vt:lpstr>Construction – goals</vt:lpstr>
      <vt:lpstr>Transition</vt:lpstr>
      <vt:lpstr>Transition</vt:lpstr>
      <vt:lpstr>Transition – goals</vt:lpstr>
      <vt:lpstr>Unified process – phases in time</vt:lpstr>
      <vt:lpstr>Activities</vt:lpstr>
      <vt:lpstr>The first three engineering activities</vt:lpstr>
      <vt:lpstr>Material covered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Microsoft Office User</dc:creator>
  <cp:lastModifiedBy>Microsoft Office User</cp:lastModifiedBy>
  <cp:revision>46</cp:revision>
  <dcterms:created xsi:type="dcterms:W3CDTF">2019-09-06T08:16:48Z</dcterms:created>
  <dcterms:modified xsi:type="dcterms:W3CDTF">2019-09-06T14:20:35Z</dcterms:modified>
</cp:coreProperties>
</file>