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257" r:id="rId3"/>
    <p:sldId id="432" r:id="rId4"/>
    <p:sldId id="273" r:id="rId5"/>
    <p:sldId id="275" r:id="rId6"/>
    <p:sldId id="356" r:id="rId7"/>
    <p:sldId id="346" r:id="rId8"/>
    <p:sldId id="357" r:id="rId9"/>
    <p:sldId id="367" r:id="rId10"/>
    <p:sldId id="370" r:id="rId11"/>
    <p:sldId id="422" r:id="rId12"/>
    <p:sldId id="423" r:id="rId13"/>
    <p:sldId id="424" r:id="rId14"/>
    <p:sldId id="371" r:id="rId15"/>
    <p:sldId id="425" r:id="rId16"/>
    <p:sldId id="419" r:id="rId17"/>
    <p:sldId id="418" r:id="rId18"/>
    <p:sldId id="421" r:id="rId19"/>
    <p:sldId id="378" r:id="rId20"/>
    <p:sldId id="379" r:id="rId21"/>
    <p:sldId id="380" r:id="rId22"/>
    <p:sldId id="426" r:id="rId23"/>
    <p:sldId id="427" r:id="rId24"/>
    <p:sldId id="428" r:id="rId25"/>
    <p:sldId id="429" r:id="rId26"/>
    <p:sldId id="382" r:id="rId27"/>
    <p:sldId id="383" r:id="rId28"/>
    <p:sldId id="430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1" r:id="rId37"/>
    <p:sldId id="392" r:id="rId38"/>
    <p:sldId id="366" r:id="rId39"/>
    <p:sldId id="393" r:id="rId40"/>
    <p:sldId id="394" r:id="rId41"/>
    <p:sldId id="431" r:id="rId42"/>
    <p:sldId id="395" r:id="rId43"/>
    <p:sldId id="396" r:id="rId44"/>
    <p:sldId id="397" r:id="rId45"/>
    <p:sldId id="398" r:id="rId46"/>
    <p:sldId id="399" r:id="rId47"/>
    <p:sldId id="400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4677"/>
  </p:normalViewPr>
  <p:slideViewPr>
    <p:cSldViewPr snapToGrid="0" snapToObjects="1" showGuides="1">
      <p:cViewPr varScale="1">
        <p:scale>
          <a:sx n="88" d="100"/>
          <a:sy n="88" d="100"/>
        </p:scale>
        <p:origin x="176" y="960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48E5-F65B-1842-B0D1-8F8BB88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31AD9-62C0-9D49-9A24-24A21B236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fragment is computing the price of the rental and the customer points earned . . . </a:t>
            </a:r>
          </a:p>
          <a:p>
            <a:r>
              <a:rPr lang="en-US" dirty="0"/>
              <a:t>. . . so it deals with two responsibilities at the same time! </a:t>
            </a:r>
          </a:p>
          <a:p>
            <a:r>
              <a:rPr lang="en-US" dirty="0"/>
              <a:t>We will introduce a separate method for dealing with the details of rental prices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701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612524"/>
            <a:ext cx="9905999" cy="9879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... but we still are annoyed by the details of calculating the earned points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1" y="1750246"/>
            <a:ext cx="8914361" cy="372564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foreach (Rental v in rentals)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totPrice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+=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pts++;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if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 ==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pts++;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}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309804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272458"/>
            <a:ext cx="9905999" cy="23330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Note that we have to pass along enough information to compute the new running total of earned points </a:t>
            </a:r>
          </a:p>
          <a:p>
            <a:r>
              <a:rPr lang="en-US" dirty="0"/>
              <a:t>In this example, we pass both the video v and current total points pts to </a:t>
            </a:r>
            <a:r>
              <a:rPr lang="en-US" dirty="0" err="1"/>
              <a:t>calculateEarnedPoints</a:t>
            </a:r>
            <a:r>
              <a:rPr lang="en-US" dirty="0"/>
              <a:t> </a:t>
            </a:r>
          </a:p>
          <a:p>
            <a:r>
              <a:rPr lang="en-US" dirty="0"/>
              <a:t>We also notice that </a:t>
            </a:r>
            <a:r>
              <a:rPr lang="en-US" dirty="0" err="1"/>
              <a:t>v_price</a:t>
            </a:r>
            <a:r>
              <a:rPr lang="en-US" dirty="0"/>
              <a:t> is superfluous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1" y="1750247"/>
            <a:ext cx="8914361" cy="246440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foreach (Rental v in rentals)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totPrice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+=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pts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calculateEarnedPoints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(v, pts);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255727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080149"/>
            <a:ext cx="9905999" cy="1938889"/>
          </a:xfrm>
        </p:spPr>
        <p:txBody>
          <a:bodyPr>
            <a:normAutofit/>
          </a:bodyPr>
          <a:lstStyle/>
          <a:p>
            <a:r>
              <a:rPr lang="en-US" dirty="0"/>
              <a:t>Ah, that looks better! </a:t>
            </a:r>
          </a:p>
          <a:p>
            <a:r>
              <a:rPr lang="en-US" dirty="0"/>
              <a:t>But should both these computations really be in the same loop?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1" y="1750248"/>
            <a:ext cx="8914361" cy="210705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foreach (Rental v in rentals)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totPrice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+=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pts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calculateEarnedPoints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(v, pts);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Extract method</a:t>
            </a:r>
          </a:p>
        </p:txBody>
      </p:sp>
    </p:spTree>
    <p:extLst>
      <p:ext uri="{BB962C8B-B14F-4D97-AF65-F5344CB8AC3E}">
        <p14:creationId xmlns:p14="http://schemas.microsoft.com/office/powerpoint/2010/main" val="241982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6888-1A0A-7F44-AAC6-4F67B5335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47E8B-0346-3B4F-8206-C1444828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4924"/>
            <a:ext cx="9905999" cy="41831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But should both these computations really be in the same loop? </a:t>
            </a:r>
          </a:p>
          <a:p>
            <a:r>
              <a:rPr lang="en-US" dirty="0"/>
              <a:t>Probably old school programmer habits…</a:t>
            </a:r>
          </a:p>
          <a:p>
            <a:r>
              <a:rPr lang="en-US" i="1" dirty="0"/>
              <a:t>Let us do two calculations in the same loop </a:t>
            </a:r>
          </a:p>
          <a:p>
            <a:r>
              <a:rPr lang="en-US" i="1" dirty="0"/>
              <a:t>That saves processing time! </a:t>
            </a:r>
          </a:p>
          <a:p>
            <a:r>
              <a:rPr lang="en-US" dirty="0"/>
              <a:t>Yeah, let us save 0.02 </a:t>
            </a:r>
            <a:r>
              <a:rPr lang="en-US" dirty="0" err="1"/>
              <a:t>ms</a:t>
            </a:r>
            <a:r>
              <a:rPr lang="en-US" dirty="0"/>
              <a:t> processing time at the expense of losing cohesion . . . </a:t>
            </a:r>
          </a:p>
          <a:p>
            <a:r>
              <a:rPr lang="en-US" dirty="0"/>
              <a:t>Wouldn’t it be better to define separate </a:t>
            </a:r>
            <a:r>
              <a:rPr lang="en-US" dirty="0" err="1"/>
              <a:t>getCharge</a:t>
            </a:r>
            <a:r>
              <a:rPr lang="en-US" dirty="0"/>
              <a:t>() and </a:t>
            </a:r>
            <a:r>
              <a:rPr lang="en-US" dirty="0" err="1"/>
              <a:t>getRenterPoints</a:t>
            </a:r>
            <a:r>
              <a:rPr lang="en-US" dirty="0"/>
              <a:t>() methods?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6311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5686097"/>
            <a:ext cx="9905999" cy="753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Switches may cause maintenance headaches!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0" y="1860331"/>
            <a:ext cx="8914361" cy="382576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switch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()) {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Movie.STANDARD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3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5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Movie.CHILDREN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2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}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Getting rid of switches</a:t>
            </a:r>
          </a:p>
        </p:txBody>
      </p:sp>
    </p:spTree>
    <p:extLst>
      <p:ext uri="{BB962C8B-B14F-4D97-AF65-F5344CB8AC3E}">
        <p14:creationId xmlns:p14="http://schemas.microsoft.com/office/powerpoint/2010/main" val="373437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/>
              <a:t>switch to strategy</a:t>
            </a:r>
            <a:endParaRPr lang="en-US" dirty="0"/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2856A-D266-1F4A-A299-CA5F66540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61940"/>
            <a:ext cx="4635583" cy="23381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dirty="0"/>
              <a:t>Be sure that switches appear at the right place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Often it is an indication to apply the Strategy pattern </a:t>
            </a:r>
          </a:p>
          <a:p>
            <a:pPr>
              <a:lnSpc>
                <a:spcPct val="110000"/>
              </a:lnSpc>
            </a:pPr>
            <a:r>
              <a:rPr lang="en-US" sz="2500" dirty="0"/>
              <a:t>Separate the choice of an algorithm from the implementation of the algorithm </a:t>
            </a:r>
            <a:endParaRPr lang="en-US" sz="2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849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7A12-C3CE-924F-9C93-C9B9DCFF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Refactoring safely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9B930-7146-F64C-90C0-618F5F7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all too easy to make mistakes or introduce bugs during refactoring </a:t>
            </a:r>
          </a:p>
          <a:p>
            <a:r>
              <a:rPr lang="en-US" dirty="0"/>
              <a:t>Big refactors can be really complex</a:t>
            </a:r>
          </a:p>
          <a:p>
            <a:r>
              <a:rPr lang="en-US" dirty="0"/>
              <a:t>What best practices can help refactor effectively?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4463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5B82-9AD6-694C-9CB5-87620E9A6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38230-CE73-ED46-BFA8-229B8EBD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Do not start refactoring complex code unless you have a good test suite – how else will you know that refactoring hasn’t changed a program’s behavior? </a:t>
            </a:r>
          </a:p>
          <a:p>
            <a:r>
              <a:rPr lang="en-US" dirty="0"/>
              <a:t>Refactor in the smallest possible steps </a:t>
            </a:r>
          </a:p>
          <a:p>
            <a:r>
              <a:rPr lang="en-US" dirty="0"/>
              <a:t>Be sure that you can take a step back: version management </a:t>
            </a:r>
          </a:p>
          <a:p>
            <a:r>
              <a:rPr lang="en-US" dirty="0"/>
              <a:t>Test after every step – catching bugs early will make your life a </a:t>
            </a:r>
            <a:r>
              <a:rPr lang="en-US" i="1" dirty="0"/>
              <a:t>lot</a:t>
            </a:r>
            <a:r>
              <a:rPr lang="en-US" dirty="0"/>
              <a:t> easier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887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A03-0FD3-9F4D-A8A4-5677C30F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refactor?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9D0FA-78B1-0C45-A8A7-8B1DFE590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Refactoring may be necessary to improve the software’s design – eliminating duplicate code, for example </a:t>
            </a:r>
          </a:p>
          <a:p>
            <a:r>
              <a:rPr lang="en-US" dirty="0"/>
              <a:t>Refactoring makes software easier to understand</a:t>
            </a:r>
          </a:p>
          <a:p>
            <a:r>
              <a:rPr lang="en-US" dirty="0"/>
              <a:t>Refactoring makes software easier to adapt</a:t>
            </a:r>
          </a:p>
          <a:p>
            <a:r>
              <a:rPr lang="en-US" dirty="0"/>
              <a:t>Refactoring makes software easier to test</a:t>
            </a:r>
          </a:p>
          <a:p>
            <a:r>
              <a:rPr lang="en-US" dirty="0"/>
              <a:t>Refactoring helps spotting bugs </a:t>
            </a:r>
          </a:p>
          <a:p>
            <a:r>
              <a:rPr lang="en-US" dirty="0"/>
              <a:t>Refactoring supports faster programming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983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en-US" dirty="0"/>
              <a:t>What is refactoring?</a:t>
            </a:r>
          </a:p>
          <a:p>
            <a:r>
              <a:rPr lang="en-US" dirty="0"/>
              <a:t>... or how to deal with the horrible code your colleagues have created</a:t>
            </a:r>
          </a:p>
          <a:p>
            <a:r>
              <a:rPr lang="en-US" dirty="0"/>
              <a:t>... or how to deal with the horrible code you created yourself </a:t>
            </a:r>
            <a:endParaRPr lang="en-US" dirty="0"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4573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7504-5C33-F644-8EB7-484DF75D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refactor?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1D446-094B-2A4A-B97C-8EB97AFA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Rule of three </a:t>
            </a:r>
          </a:p>
          <a:p>
            <a:pPr lvl="1"/>
            <a:r>
              <a:rPr lang="en-US" dirty="0"/>
              <a:t>The first time you write something, just write it</a:t>
            </a:r>
          </a:p>
          <a:p>
            <a:pPr lvl="1"/>
            <a:r>
              <a:rPr lang="en-US" dirty="0"/>
              <a:t>The second time, wince at duplicate code</a:t>
            </a:r>
          </a:p>
          <a:p>
            <a:pPr lvl="1"/>
            <a:r>
              <a:rPr lang="en-US" dirty="0"/>
              <a:t>The third time, refactor </a:t>
            </a:r>
          </a:p>
          <a:p>
            <a:r>
              <a:rPr lang="en-US" dirty="0"/>
              <a:t>Refactor when you add a new feature </a:t>
            </a:r>
          </a:p>
          <a:p>
            <a:r>
              <a:rPr lang="en-US" dirty="0"/>
              <a:t>Refactor when you fix a bug</a:t>
            </a:r>
          </a:p>
          <a:p>
            <a:r>
              <a:rPr lang="en-US" dirty="0"/>
              <a:t>Refactor when you do a code review </a:t>
            </a:r>
          </a:p>
          <a:p>
            <a:r>
              <a:rPr lang="en-US" dirty="0"/>
              <a:t>There is no golden rule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375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836E-62A7-ED44-B085-43B49002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code smells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F4E3-51FA-D544-AC29-7D111CBA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1862"/>
            <a:ext cx="9905999" cy="42960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Fowler identifies a list of bad code smells</a:t>
            </a:r>
          </a:p>
          <a:p>
            <a:r>
              <a:rPr lang="en-US" dirty="0"/>
              <a:t>These are not bugs, but symptoms in the source code that  may indicate bad design, or the need for refactoring </a:t>
            </a:r>
          </a:p>
          <a:p>
            <a:r>
              <a:rPr lang="en-US" dirty="0"/>
              <a:t>Whenever you are programming, or doing a code review, knowing about bad code smells can help identify problems, before they become hard to fix </a:t>
            </a:r>
          </a:p>
          <a:p>
            <a:r>
              <a:rPr lang="en-US" dirty="0"/>
              <a:t>Let us cover a few here and give some examples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733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760913"/>
            <a:ext cx="9905999" cy="7533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Remedy: introduce a method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30" y="1860331"/>
            <a:ext cx="8914361" cy="232278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temp_c1 = (5/9)*(temp_f1-32);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temp_c2 = (5/9)*(temp_f2-32);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temp_c3 = (5/9)*(temp_f3-32);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avg_temp_c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(temp_c1 + temp_c2 + temp_c3) / 3;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Bad code smell?</a:t>
            </a:r>
          </a:p>
        </p:txBody>
      </p:sp>
    </p:spTree>
    <p:extLst>
      <p:ext uri="{BB962C8B-B14F-4D97-AF65-F5344CB8AC3E}">
        <p14:creationId xmlns:p14="http://schemas.microsoft.com/office/powerpoint/2010/main" val="32723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760913"/>
            <a:ext cx="9905999" cy="12930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usually indicates one method is doing too much</a:t>
            </a:r>
          </a:p>
          <a:p>
            <a:r>
              <a:rPr lang="en-US" dirty="0"/>
              <a:t>Remedy: split into smaller, more cohesive methods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28" y="2097087"/>
            <a:ext cx="8914361" cy="232278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doIt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...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500 lines of weakly cohesive gibberish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}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Long method (with vague name)</a:t>
            </a:r>
          </a:p>
        </p:txBody>
      </p:sp>
    </p:spTree>
    <p:extLst>
      <p:ext uri="{BB962C8B-B14F-4D97-AF65-F5344CB8AC3E}">
        <p14:creationId xmlns:p14="http://schemas.microsoft.com/office/powerpoint/2010/main" val="917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760913"/>
            <a:ext cx="9905999" cy="12930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This indicates a class is doing too much</a:t>
            </a:r>
          </a:p>
          <a:p>
            <a:r>
              <a:rPr lang="en-US" dirty="0"/>
              <a:t>Remedy: split into smaller, more cohesive, loosely coupled classes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28" y="2097087"/>
            <a:ext cx="8914361" cy="232278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public class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Utils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...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1000 weakly cohesive methods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...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Large class (with vague name)</a:t>
            </a:r>
          </a:p>
        </p:txBody>
      </p:sp>
    </p:spTree>
    <p:extLst>
      <p:ext uri="{BB962C8B-B14F-4D97-AF65-F5344CB8AC3E}">
        <p14:creationId xmlns:p14="http://schemas.microsoft.com/office/powerpoint/2010/main" val="267068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4760913"/>
            <a:ext cx="9905999" cy="1293046"/>
          </a:xfrm>
        </p:spPr>
        <p:txBody>
          <a:bodyPr>
            <a:normAutofit fontScale="92500"/>
          </a:bodyPr>
          <a:lstStyle/>
          <a:p>
            <a:r>
              <a:rPr lang="en-US" dirty="0"/>
              <a:t>This usually indicates that a method is trying to do too much </a:t>
            </a:r>
          </a:p>
          <a:p>
            <a:r>
              <a:rPr lang="en-US" dirty="0"/>
              <a:t>Remedy: split into smaller, more cohesive, methods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7228" y="2097087"/>
            <a:ext cx="8914361" cy="232278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Result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computeResult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DatabaseConnection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db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UserQuery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uq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ReceiptPrinter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r,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UserName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name,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CustomerReceiptHandler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crh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SalesRegister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register,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CurrencyConverter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cc,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MovieDatabase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imdb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CustomerIdNumber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cin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, ...)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Too many parameters</a:t>
            </a:r>
          </a:p>
        </p:txBody>
      </p:sp>
    </p:spTree>
    <p:extLst>
      <p:ext uri="{BB962C8B-B14F-4D97-AF65-F5344CB8AC3E}">
        <p14:creationId xmlns:p14="http://schemas.microsoft.com/office/powerpoint/2010/main" val="350415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0AB5-7B96-A542-8E47-18712BD5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Anti-pattern: shotgun surgery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0229-26DD-7844-AD51-D8F9D02F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you want to make a change, for example, introduce a new kind of movie to the video store case study </a:t>
            </a:r>
          </a:p>
          <a:p>
            <a:r>
              <a:rPr lang="en-US" dirty="0"/>
              <a:t>But to do this, you need to update the existing software in many different places – this is called shotgun surgery </a:t>
            </a:r>
          </a:p>
          <a:p>
            <a:r>
              <a:rPr lang="en-US" dirty="0"/>
              <a:t>If this is not an unusual modification, the software is poorly designed!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4346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A7D8-F3F2-D940-9DCD-0E71F81EC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05D6-B340-EE44-855D-5FE5B7552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44577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Suppose we have our Shapes in the CAD/CAM software again </a:t>
            </a:r>
          </a:p>
          <a:p>
            <a:r>
              <a:rPr lang="en-US" dirty="0"/>
              <a:t>Over time, we add colors to our Shapes, methods for modifying colors (increasing transparency, brightness, etc.) </a:t>
            </a:r>
          </a:p>
          <a:p>
            <a:r>
              <a:rPr lang="en-US" dirty="0"/>
              <a:t>But we also add information about borders – maybe sometimes the border should be dashed or dotted </a:t>
            </a:r>
          </a:p>
          <a:p>
            <a:r>
              <a:rPr lang="en-US" dirty="0"/>
              <a:t>As time goes on, each individual Shape object is less and less cohesive </a:t>
            </a:r>
          </a:p>
          <a:p>
            <a:r>
              <a:rPr lang="en-US" dirty="0"/>
              <a:t>Remedy: introduce separate classes to handle colors and borders </a:t>
            </a:r>
          </a:p>
          <a:p>
            <a:r>
              <a:rPr lang="en-US" dirty="0"/>
              <a:t>Smells like Strategy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7704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08" y="4946436"/>
            <a:ext cx="9905999" cy="129304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responsibility for this computation is in the wrong place </a:t>
            </a:r>
          </a:p>
          <a:p>
            <a:r>
              <a:rPr lang="en-US" dirty="0"/>
              <a:t>Remedy: Add a method to the superclass (or introduce a Strategy)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261241" y="1818290"/>
            <a:ext cx="9905997" cy="294262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switch (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Movie.STANDARD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= 3 euro *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= 5 euro *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case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Movie.CHILDREN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= 2 euro * 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} </a:t>
            </a:r>
            <a:endParaRPr lang="en-US" sz="2000" dirty="0">
              <a:solidFill>
                <a:schemeClr val="bg1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418C12-6206-3B43-A556-43772EA5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Bad smell?</a:t>
            </a:r>
          </a:p>
        </p:txBody>
      </p:sp>
    </p:spTree>
    <p:extLst>
      <p:ext uri="{BB962C8B-B14F-4D97-AF65-F5344CB8AC3E}">
        <p14:creationId xmlns:p14="http://schemas.microsoft.com/office/powerpoint/2010/main" val="372649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5214-F6B4-BA41-B1AF-DB1C7FCC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D10E-902B-7849-B5F7-9B072F489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65576"/>
          </a:xfrm>
        </p:spPr>
        <p:txBody>
          <a:bodyPr>
            <a:normAutofit/>
          </a:bodyPr>
          <a:lstStyle/>
          <a:p>
            <a:r>
              <a:rPr lang="en-US" dirty="0"/>
              <a:t>Comments are a Good Thing, right?</a:t>
            </a:r>
          </a:p>
          <a:p>
            <a:r>
              <a:rPr lang="en-US" dirty="0"/>
              <a:t>This should be a sweet smell, not a bad smell. . . 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388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4970-F8CB-CA4E-8ED2-54227240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90AA-4941-934D-BE6E-7D7EB11F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 far, we have often considered the situation where we can start designing new software from scratch </a:t>
            </a:r>
          </a:p>
          <a:p>
            <a:r>
              <a:rPr lang="en-US" dirty="0"/>
              <a:t>In practice, this is uncommon – you usually have to develop with existing systems </a:t>
            </a:r>
          </a:p>
          <a:p>
            <a:r>
              <a:rPr lang="en-US" dirty="0"/>
              <a:t>Does that mean that design patterns are not useful in practice? </a:t>
            </a:r>
          </a:p>
        </p:txBody>
      </p:sp>
    </p:spTree>
    <p:extLst>
      <p:ext uri="{BB962C8B-B14F-4D97-AF65-F5344CB8AC3E}">
        <p14:creationId xmlns:p14="http://schemas.microsoft.com/office/powerpoint/2010/main" val="3148383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3E58-A2B5-8A48-BBA4-E9FDC918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2B2CB-1ED6-AD4A-ACB5-18B92C58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2271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But if a method or objects needs lots of comments, maybe these comments are masking bad design.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public void compute() {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// This is a really complicated method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// that shouldn’t be changed.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// It took me a long time to get it right,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// so DO NOT TOUCH IT!!!!! </a:t>
            </a:r>
          </a:p>
          <a:p>
            <a:r>
              <a:rPr lang="en-US" dirty="0"/>
              <a:t>This is an excellent candidate for refactoring!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1599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01E7-0A02-9C47-9AEF-3E602FF59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51994"/>
            <a:ext cx="9905998" cy="1478570"/>
          </a:xfrm>
        </p:spPr>
        <p:txBody>
          <a:bodyPr/>
          <a:lstStyle/>
          <a:p>
            <a:r>
              <a:rPr lang="en-US" dirty="0"/>
              <a:t>Bad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CC4D-1AB2-8749-8EEB-E2163E93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83168"/>
            <a:ext cx="9905999" cy="52228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Excessively long identifiers: in particular, the use of naming conventions to provide disambiguation that should be implicit in the software architecture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Excessively long identifiers may indicate an overload of responsibilities</a:t>
            </a:r>
          </a:p>
          <a:p>
            <a:r>
              <a:rPr lang="en-US" dirty="0"/>
              <a:t>Excessively short identifiers: the name of a variable should reflect its function unless the function is obvious. </a:t>
            </a:r>
          </a:p>
          <a:p>
            <a:pPr lvl="1"/>
            <a:r>
              <a:rPr lang="en-US" dirty="0"/>
              <a:t>z = </a:t>
            </a:r>
            <a:r>
              <a:rPr lang="en-US" dirty="0" err="1"/>
              <a:t>h.getX</a:t>
            </a:r>
            <a:r>
              <a:rPr lang="en-US" dirty="0"/>
              <a:t>() * </a:t>
            </a:r>
            <a:r>
              <a:rPr lang="en-US" dirty="0" err="1"/>
              <a:t>i.getY</a:t>
            </a:r>
            <a:r>
              <a:rPr lang="en-US" dirty="0"/>
              <a:t>() + </a:t>
            </a:r>
            <a:r>
              <a:rPr lang="en-US" dirty="0" err="1"/>
              <a:t>k.getQ</a:t>
            </a:r>
            <a:r>
              <a:rPr lang="en-US" dirty="0"/>
              <a:t>(); </a:t>
            </a:r>
          </a:p>
          <a:p>
            <a:r>
              <a:rPr lang="en-US" dirty="0"/>
              <a:t>Excessive use of literals:</a:t>
            </a:r>
          </a:p>
          <a:p>
            <a:pPr lvl="1"/>
            <a:r>
              <a:rPr lang="en-US" dirty="0"/>
              <a:t>x = 3.14 * 12 + 13 / 256; </a:t>
            </a:r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9E2E1-0B4C-9D40-BA90-858413AE3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583" y="2333188"/>
            <a:ext cx="9303657" cy="14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04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CE68EB-6F2C-7349-B7EA-A28A006D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Fowler’s refactoring catalogue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B7309-A78E-684C-B3AC-A7DF4EE5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Every refactoring is described in a uniform format: </a:t>
            </a:r>
          </a:p>
          <a:p>
            <a:r>
              <a:rPr lang="en-US" sz="1800"/>
              <a:t>The refactoring’s </a:t>
            </a:r>
            <a:r>
              <a:rPr lang="en-US" sz="1800" b="1"/>
              <a:t>name</a:t>
            </a:r>
          </a:p>
          <a:p>
            <a:r>
              <a:rPr lang="en-US" sz="1800"/>
              <a:t>A </a:t>
            </a:r>
            <a:r>
              <a:rPr lang="en-US" sz="1800" b="1"/>
              <a:t>summary</a:t>
            </a:r>
            <a:r>
              <a:rPr lang="en-US" sz="1800"/>
              <a:t> of what the refactoring does; </a:t>
            </a:r>
          </a:p>
          <a:p>
            <a:r>
              <a:rPr lang="en-US" sz="1800"/>
              <a:t>The </a:t>
            </a:r>
            <a:r>
              <a:rPr lang="en-US" sz="1800" b="1"/>
              <a:t>motivation</a:t>
            </a:r>
            <a:r>
              <a:rPr lang="en-US" sz="1800"/>
              <a:t> explaining when to apply the refactoring (and when not to apply it) </a:t>
            </a:r>
          </a:p>
          <a:p>
            <a:r>
              <a:rPr lang="en-US" sz="1800"/>
              <a:t>The </a:t>
            </a:r>
            <a:r>
              <a:rPr lang="en-US" sz="1800" b="1"/>
              <a:t>mechanics</a:t>
            </a:r>
            <a:r>
              <a:rPr lang="en-US" sz="1800"/>
              <a:t> giving a recipe of how to apply a refactoring</a:t>
            </a:r>
          </a:p>
          <a:p>
            <a:r>
              <a:rPr lang="en-US" sz="1800"/>
              <a:t>Finally, </a:t>
            </a:r>
            <a:r>
              <a:rPr lang="en-US" sz="1800" b="1"/>
              <a:t>examples</a:t>
            </a:r>
            <a:r>
              <a:rPr lang="en-US" sz="1800"/>
              <a:t> illustrating a refactoring </a:t>
            </a:r>
            <a:endParaRPr lang="en-US" sz="1800">
              <a:effectLst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973679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6EF0-0451-BC45-9132-77147E8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inline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C157-476E-FD4F-97AE-D470AC4D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Summary: You have a temporary variable that is assigned to once with a simple expression, and the temp is getting in the way of other </a:t>
            </a:r>
            <a:r>
              <a:rPr lang="en-US" dirty="0" err="1"/>
              <a:t>refactorings</a:t>
            </a:r>
            <a:r>
              <a:rPr lang="en-US" dirty="0"/>
              <a:t> </a:t>
            </a:r>
          </a:p>
          <a:p>
            <a:r>
              <a:rPr lang="en-US" dirty="0"/>
              <a:t>Replace all references to that temp with the expression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double </a:t>
            </a:r>
            <a:r>
              <a:rPr lang="en-US" dirty="0" err="1">
                <a:latin typeface="Lucida Console" panose="020B0609040504020204" pitchFamily="49" charset="0"/>
              </a:rPr>
              <a:t>basePrice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anOrder.basePrice</a:t>
            </a:r>
            <a:r>
              <a:rPr lang="en-US" dirty="0">
                <a:latin typeface="Lucida Console" panose="020B060904050402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return (</a:t>
            </a:r>
            <a:r>
              <a:rPr lang="en-US" dirty="0" err="1">
                <a:latin typeface="Lucida Console" panose="020B0609040504020204" pitchFamily="49" charset="0"/>
              </a:rPr>
              <a:t>basePrice</a:t>
            </a:r>
            <a:r>
              <a:rPr lang="en-US" dirty="0">
                <a:latin typeface="Lucida Console" panose="020B0609040504020204" pitchFamily="49" charset="0"/>
              </a:rPr>
              <a:t> &gt; 1000);</a:t>
            </a:r>
          </a:p>
          <a:p>
            <a:r>
              <a:rPr lang="en-US" dirty="0"/>
              <a:t>This becomes: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return (</a:t>
            </a:r>
            <a:r>
              <a:rPr lang="en-US" dirty="0" err="1">
                <a:latin typeface="Lucida Console" panose="020B0609040504020204" pitchFamily="49" charset="0"/>
              </a:rPr>
              <a:t>anOrder.basePrice</a:t>
            </a:r>
            <a:r>
              <a:rPr lang="en-US" dirty="0">
                <a:latin typeface="Lucida Console" panose="020B0609040504020204" pitchFamily="49" charset="0"/>
              </a:rPr>
              <a:t>() &gt; 1000); </a:t>
            </a:r>
            <a:endParaRPr lang="en-US" dirty="0"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762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6EF0-0451-BC45-9132-77147E8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inline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C157-476E-FD4F-97AE-D470AC4D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0"/>
            <a:ext cx="9905999" cy="45291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Mechanics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the temp as a constant and compile. This tests that it is really only assigned once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all references to the temp and replace them with the right-hand side of the assignment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 and test after each change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the declaration of the assignment of the temp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 and test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122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6EF0-0451-BC45-9132-77147E81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inline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5C157-476E-FD4F-97AE-D470AC4DD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8788"/>
            <a:ext cx="9905999" cy="4686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Motivation</a:t>
            </a:r>
          </a:p>
          <a:p>
            <a:pPr marL="0" indent="0">
              <a:buNone/>
            </a:pPr>
            <a:r>
              <a:rPr lang="en-US" dirty="0"/>
              <a:t>(fragment from Fowler) </a:t>
            </a:r>
          </a:p>
          <a:p>
            <a:pPr marL="0" indent="0">
              <a:buNone/>
            </a:pPr>
            <a:r>
              <a:rPr lang="en-US" dirty="0"/>
              <a:t>The only time </a:t>
            </a:r>
            <a:r>
              <a:rPr lang="en-US" i="1" dirty="0"/>
              <a:t>Inline Temp </a:t>
            </a:r>
            <a:r>
              <a:rPr lang="en-US" dirty="0"/>
              <a:t>is used on its own is if you find a temp that is assigned the value of a method call. Often the temp isn’t doing any harm and you can leave it there. If the temp is getting in the way of other </a:t>
            </a:r>
            <a:r>
              <a:rPr lang="en-US" dirty="0" err="1"/>
              <a:t>refactorings</a:t>
            </a:r>
            <a:r>
              <a:rPr lang="en-US" dirty="0"/>
              <a:t>, such as Extract Method, it’s time to inline it.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73514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ECE2-3F3F-BE45-8F26-819DC23D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0B05-1A16-F742-A462-D1C0148B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4"/>
            <a:ext cx="9905999" cy="474772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Many </a:t>
            </a:r>
            <a:r>
              <a:rPr lang="en-US" dirty="0" err="1"/>
              <a:t>refactorings</a:t>
            </a:r>
            <a:r>
              <a:rPr lang="en-US" dirty="0"/>
              <a:t> have a reverse refactoring as well. For example, </a:t>
            </a:r>
            <a:r>
              <a:rPr lang="en-US" i="1" dirty="0"/>
              <a:t>Introduce explaining variable </a:t>
            </a:r>
            <a:r>
              <a:rPr lang="en-US" dirty="0"/>
              <a:t>is the opposite of </a:t>
            </a:r>
            <a:r>
              <a:rPr lang="en-US" i="1" dirty="0"/>
              <a:t>Inline temp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// base price - quantity discount + shipping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return quantity * </a:t>
            </a:r>
            <a:r>
              <a:rPr lang="en-US" sz="2900" dirty="0" err="1">
                <a:latin typeface="Lucida Console" panose="020B0609040504020204" pitchFamily="49" charset="0"/>
              </a:rPr>
              <a:t>itemPrice</a:t>
            </a:r>
            <a:r>
              <a:rPr lang="en-US" sz="2900" dirty="0"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	- </a:t>
            </a:r>
            <a:r>
              <a:rPr lang="en-US" sz="2900" dirty="0" err="1">
                <a:latin typeface="Lucida Console" panose="020B0609040504020204" pitchFamily="49" charset="0"/>
              </a:rPr>
              <a:t>Math.max</a:t>
            </a:r>
            <a:r>
              <a:rPr lang="en-US" sz="2900" dirty="0">
                <a:latin typeface="Lucida Console" panose="020B0609040504020204" pitchFamily="49" charset="0"/>
              </a:rPr>
              <a:t>(0, quantity - 500) * </a:t>
            </a:r>
            <a:r>
              <a:rPr lang="en-US" sz="2900" dirty="0" err="1">
                <a:latin typeface="Lucida Console" panose="020B0609040504020204" pitchFamily="49" charset="0"/>
              </a:rPr>
              <a:t>itemPrice</a:t>
            </a:r>
            <a:r>
              <a:rPr lang="en-US" sz="2900" dirty="0">
                <a:latin typeface="Lucida Console" panose="020B0609040504020204" pitchFamily="49" charset="0"/>
              </a:rPr>
              <a:t> * 0.05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	+ </a:t>
            </a:r>
            <a:r>
              <a:rPr lang="en-US" sz="2900" dirty="0" err="1">
                <a:latin typeface="Lucida Console" panose="020B0609040504020204" pitchFamily="49" charset="0"/>
              </a:rPr>
              <a:t>Math.min</a:t>
            </a:r>
            <a:r>
              <a:rPr lang="en-US" sz="2900" dirty="0">
                <a:latin typeface="Lucida Console" panose="020B0609040504020204" pitchFamily="49" charset="0"/>
              </a:rPr>
              <a:t>(quantity * </a:t>
            </a:r>
            <a:r>
              <a:rPr lang="en-US" sz="2900" dirty="0" err="1">
                <a:latin typeface="Lucida Console" panose="020B0609040504020204" pitchFamily="49" charset="0"/>
              </a:rPr>
              <a:t>itemPrice</a:t>
            </a:r>
            <a:r>
              <a:rPr lang="en-US" sz="2900" dirty="0">
                <a:latin typeface="Lucida Console" panose="020B0609040504020204" pitchFamily="49" charset="0"/>
              </a:rPr>
              <a:t> * 0.1, 100); </a:t>
            </a:r>
          </a:p>
          <a:p>
            <a:pPr marL="0" indent="0">
              <a:buNone/>
            </a:pPr>
            <a:r>
              <a:rPr lang="en-US" dirty="0"/>
              <a:t>Becomes: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double </a:t>
            </a:r>
            <a:r>
              <a:rPr lang="en-US" sz="2900" dirty="0" err="1">
                <a:latin typeface="Lucida Console" panose="020B0609040504020204" pitchFamily="49" charset="0"/>
              </a:rPr>
              <a:t>basePrice</a:t>
            </a:r>
            <a:r>
              <a:rPr lang="en-US" sz="2900" dirty="0">
                <a:latin typeface="Lucida Console" panose="020B0609040504020204" pitchFamily="49" charset="0"/>
              </a:rPr>
              <a:t> = quantity * </a:t>
            </a:r>
            <a:r>
              <a:rPr lang="en-US" sz="2900" dirty="0" err="1">
                <a:latin typeface="Lucida Console" panose="020B0609040504020204" pitchFamily="49" charset="0"/>
              </a:rPr>
              <a:t>itemPrice</a:t>
            </a:r>
            <a:r>
              <a:rPr lang="en-US" sz="29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double discount = ...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double </a:t>
            </a:r>
            <a:r>
              <a:rPr lang="en-US" sz="2900" dirty="0" err="1">
                <a:latin typeface="Lucida Console" panose="020B0609040504020204" pitchFamily="49" charset="0"/>
              </a:rPr>
              <a:t>shippingFee</a:t>
            </a:r>
            <a:r>
              <a:rPr lang="en-US" sz="2900" dirty="0">
                <a:latin typeface="Lucida Console" panose="020B0609040504020204" pitchFamily="49" charset="0"/>
              </a:rPr>
              <a:t> = ... </a:t>
            </a:r>
          </a:p>
          <a:p>
            <a:pPr marL="0" indent="0">
              <a:buNone/>
            </a:pPr>
            <a:r>
              <a:rPr lang="en-US" sz="2900" dirty="0">
                <a:latin typeface="Lucida Console" panose="020B0609040504020204" pitchFamily="49" charset="0"/>
              </a:rPr>
              <a:t>return </a:t>
            </a:r>
            <a:r>
              <a:rPr lang="en-US" sz="2900" dirty="0" err="1">
                <a:latin typeface="Lucida Console" panose="020B0609040504020204" pitchFamily="49" charset="0"/>
              </a:rPr>
              <a:t>basePrice</a:t>
            </a:r>
            <a:r>
              <a:rPr lang="en-US" sz="2900" dirty="0">
                <a:latin typeface="Lucida Console" panose="020B0609040504020204" pitchFamily="49" charset="0"/>
              </a:rPr>
              <a:t> - discount + </a:t>
            </a:r>
            <a:r>
              <a:rPr lang="en-US" sz="2900" dirty="0" err="1">
                <a:latin typeface="Lucida Console" panose="020B0609040504020204" pitchFamily="49" charset="0"/>
              </a:rPr>
              <a:t>shippingFee</a:t>
            </a:r>
            <a:r>
              <a:rPr lang="en-US" sz="2900" dirty="0">
                <a:latin typeface="Lucida Console" panose="020B0609040504020204" pitchFamily="49" charset="0"/>
              </a:rPr>
              <a:t>; </a:t>
            </a:r>
            <a:endParaRPr lang="en-US" sz="2900" dirty="0"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512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6F9A-CDD0-3440-9B20-2C4D3098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in an ide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DA23E0-CCBD-6444-B96E-E94775CF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94" y="1924975"/>
            <a:ext cx="7135812" cy="446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465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BFC-FCF3-2A4D-B08F-435EBC8F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4A09-8007-3F48-9FA4-6D170679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0"/>
            <a:ext cx="9905999" cy="435353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Finally, let us have a look at a quick overview of some other </a:t>
            </a:r>
            <a:r>
              <a:rPr lang="en-US" dirty="0" err="1"/>
              <a:t>refactorings</a:t>
            </a:r>
            <a:r>
              <a:rPr lang="en-US" dirty="0"/>
              <a:t> that Fowler identifies: </a:t>
            </a:r>
          </a:p>
          <a:p>
            <a:r>
              <a:rPr lang="en-US" dirty="0"/>
              <a:t>Introduce parameter object</a:t>
            </a:r>
          </a:p>
          <a:p>
            <a:r>
              <a:rPr lang="en-US" dirty="0"/>
              <a:t>Moving methods, fields, or attributes</a:t>
            </a:r>
          </a:p>
          <a:p>
            <a:r>
              <a:rPr lang="en-US" dirty="0"/>
              <a:t>Splitting classes</a:t>
            </a:r>
          </a:p>
          <a:p>
            <a:r>
              <a:rPr lang="en-US" dirty="0"/>
              <a:t>Hiding delegates </a:t>
            </a:r>
          </a:p>
          <a:p>
            <a:pPr marL="0" indent="0">
              <a:buNone/>
            </a:pPr>
            <a:r>
              <a:rPr lang="en-US" dirty="0"/>
              <a:t>You might argue that these </a:t>
            </a:r>
            <a:r>
              <a:rPr lang="en-US" dirty="0" err="1"/>
              <a:t>refactorings</a:t>
            </a:r>
            <a:r>
              <a:rPr lang="en-US" dirty="0"/>
              <a:t> are on the level of </a:t>
            </a:r>
            <a:r>
              <a:rPr lang="en-US" i="1" dirty="0"/>
              <a:t>design</a:t>
            </a:r>
            <a:r>
              <a:rPr lang="en-US" dirty="0"/>
              <a:t> rather than </a:t>
            </a:r>
            <a:r>
              <a:rPr lang="en-US" i="1" dirty="0"/>
              <a:t>code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9902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9734-F44F-1640-814A-D9098A88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parameter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23F8-2A31-BB47-A320-08317DB5F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Methods with too many parameters are hard to call: </a:t>
            </a:r>
          </a:p>
          <a:p>
            <a:pPr marL="0" indent="0">
              <a:buNone/>
            </a:pPr>
            <a:r>
              <a:rPr lang="en-US" sz="2200" dirty="0" err="1">
                <a:latin typeface="Lucida Console" panose="020B0609040504020204" pitchFamily="49" charset="0"/>
              </a:rPr>
              <a:t>processCustomerOnDate</a:t>
            </a:r>
            <a:r>
              <a:rPr lang="en-US" sz="2200" dirty="0">
                <a:latin typeface="Lucida Console" panose="020B0609040504020204" pitchFamily="49" charset="0"/>
              </a:rPr>
              <a:t>(date, </a:t>
            </a:r>
            <a:r>
              <a:rPr lang="en-US" sz="2200" dirty="0" err="1">
                <a:latin typeface="Lucida Console" panose="020B0609040504020204" pitchFamily="49" charset="0"/>
              </a:rPr>
              <a:t>isOpen</a:t>
            </a:r>
            <a:r>
              <a:rPr lang="en-US" sz="2200" dirty="0">
                <a:latin typeface="Lucida Console" panose="020B0609040504020204" pitchFamily="49" charset="0"/>
              </a:rPr>
              <a:t>, age, </a:t>
            </a:r>
            <a:r>
              <a:rPr lang="en-US" sz="2200" dirty="0" err="1">
                <a:latin typeface="Lucida Console" panose="020B0609040504020204" pitchFamily="49" charset="0"/>
              </a:rPr>
              <a:t>hasDiscountCard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customerId</a:t>
            </a:r>
            <a:r>
              <a:rPr lang="en-US" sz="22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/>
              <a:t>Perhaps it is better to reorganize this into: </a:t>
            </a:r>
          </a:p>
          <a:p>
            <a:pPr marL="0" indent="0">
              <a:buNone/>
            </a:pPr>
            <a:r>
              <a:rPr lang="en-US" sz="2200" dirty="0" err="1">
                <a:latin typeface="Lucida Console" panose="020B0609040504020204" pitchFamily="49" charset="0"/>
              </a:rPr>
              <a:t>processCustomerOnDate</a:t>
            </a:r>
            <a:r>
              <a:rPr lang="en-US" sz="2200" dirty="0">
                <a:latin typeface="Lucida Console" panose="020B0609040504020204" pitchFamily="49" charset="0"/>
              </a:rPr>
              <a:t>(</a:t>
            </a:r>
            <a:r>
              <a:rPr lang="en-US" sz="2200" dirty="0" err="1">
                <a:latin typeface="Lucida Console" panose="020B0609040504020204" pitchFamily="49" charset="0"/>
              </a:rPr>
              <a:t>dateProfile</a:t>
            </a:r>
            <a:r>
              <a:rPr lang="en-US" sz="2200" dirty="0">
                <a:latin typeface="Lucida Console" panose="020B0609040504020204" pitchFamily="49" charset="0"/>
              </a:rPr>
              <a:t>, </a:t>
            </a:r>
            <a:r>
              <a:rPr lang="en-US" sz="2200" dirty="0" err="1">
                <a:latin typeface="Lucida Console" panose="020B0609040504020204" pitchFamily="49" charset="0"/>
              </a:rPr>
              <a:t>customerProfile</a:t>
            </a:r>
            <a:r>
              <a:rPr lang="en-US" sz="2200" dirty="0">
                <a:latin typeface="Lucida Console" panose="020B060904050402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/>
              <a:t>and introduce new objects </a:t>
            </a:r>
            <a:r>
              <a:rPr lang="en-US" dirty="0" err="1"/>
              <a:t>dateProfile</a:t>
            </a:r>
            <a:r>
              <a:rPr lang="en-US" dirty="0"/>
              <a:t> and </a:t>
            </a:r>
            <a:r>
              <a:rPr lang="en-US" dirty="0" err="1"/>
              <a:t>customerProfile</a:t>
            </a:r>
            <a:r>
              <a:rPr lang="en-US" dirty="0"/>
              <a:t> storing the associated data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420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Iteratively improving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28850"/>
            <a:ext cx="9905999" cy="4429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still apply design patterns to existing software: </a:t>
            </a:r>
          </a:p>
          <a:p>
            <a:r>
              <a:rPr lang="en-US" dirty="0"/>
              <a:t>to improve the internal structure</a:t>
            </a:r>
          </a:p>
          <a:p>
            <a:r>
              <a:rPr lang="en-US" dirty="0"/>
              <a:t>to facilitate testing</a:t>
            </a:r>
          </a:p>
          <a:p>
            <a:r>
              <a:rPr lang="en-US" dirty="0"/>
              <a:t>to pave the way for new features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8668-A829-4C4A-ADA8-D6DA6D37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 dirty="0"/>
              <a:t>Moving code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5CE88-BA56-5945-8D32-F778CD69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17" y="1324267"/>
            <a:ext cx="3178638" cy="420400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C044-651E-5448-8CE6-37AA1A44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Perhaps this class is becoming too weakly cohesive…</a:t>
            </a:r>
          </a:p>
        </p:txBody>
      </p:sp>
    </p:spTree>
    <p:extLst>
      <p:ext uri="{BB962C8B-B14F-4D97-AF65-F5344CB8AC3E}">
        <p14:creationId xmlns:p14="http://schemas.microsoft.com/office/powerpoint/2010/main" val="663305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8668-A829-4C4A-ADA8-D6DA6D37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n-US"/>
              <a:t>Moving code</a:t>
            </a:r>
            <a:endParaRPr lang="en-US" dirty="0"/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F57FEC46-F8CB-4925-8DAC-B57A9F5C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116EDA-5A00-F942-9E68-F50CE1267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04" y="1137621"/>
            <a:ext cx="2092864" cy="457729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C044-651E-5448-8CE6-37AA1A44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an example of the </a:t>
            </a:r>
            <a:r>
              <a:rPr lang="en-US" i="1" dirty="0"/>
              <a:t>Extract class</a:t>
            </a:r>
            <a:r>
              <a:rPr lang="en-US" dirty="0"/>
              <a:t> refactoring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1900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38DE0-BCC9-504C-8DB0-991E51E2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/>
              <a:t>Pull up</a:t>
            </a:r>
          </a:p>
        </p:txBody>
      </p:sp>
      <p:sp>
        <p:nvSpPr>
          <p:cNvPr id="10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6D3F2-0B3D-0F4B-943C-80215B46F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832073"/>
            <a:ext cx="6112382" cy="318839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29DE6-57A4-284C-A524-C4997E00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If all subclasses support the discount method, shouldn’t this be defined in the superclass? 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99367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F206-5164-594A-83C3-9C1BD663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Pull up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4D90E-988A-AD40-90D9-28EBFEA6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34062"/>
            <a:ext cx="4635583" cy="2193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0C96-7D10-BC42-B008-82E498548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is the </a:t>
            </a:r>
            <a:r>
              <a:rPr lang="en-US" i="1" dirty="0"/>
              <a:t>Pull-up</a:t>
            </a:r>
            <a:r>
              <a:rPr lang="en-US" dirty="0"/>
              <a:t> refactoring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5228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3DE9-869D-E447-9B19-73DB996C3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Pull down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FEBA-1032-084F-BE30-555AD651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334062"/>
            <a:ext cx="4635583" cy="2193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7EE0-E026-E24D-9BA2-E55D40BD9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should you define a dummy implementation for the drink method of the Apple class?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54516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3BFA-1F9C-C647-9A13-F22240D2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Pull down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14436AD2-BD0F-4545-B2E9-06007B35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57A92-F1DB-3F40-9C1C-6AB7DD02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2222005"/>
            <a:ext cx="4635583" cy="24180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2DAC-D5F4-1C43-AE36-FB2FDA025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It’s better to apply the </a:t>
            </a:r>
            <a:r>
              <a:rPr lang="en-US" i="1" dirty="0"/>
              <a:t>Pull-down</a:t>
            </a:r>
            <a:r>
              <a:rPr lang="en-US" dirty="0"/>
              <a:t> refactoring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5012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9D3E-D89F-5E41-A3FD-0529BD0A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Refactorings</a:t>
            </a:r>
            <a:r>
              <a:rPr lang="en-US" dirty="0"/>
              <a:t> in all shapes and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F062-DEDE-8E4D-B75A-3D2FAD890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lots of other kinds of </a:t>
            </a:r>
            <a:r>
              <a:rPr lang="en-US" dirty="0" err="1"/>
              <a:t>refactorings</a:t>
            </a:r>
            <a:r>
              <a:rPr lang="en-US" dirty="0"/>
              <a:t>: </a:t>
            </a:r>
          </a:p>
          <a:p>
            <a:r>
              <a:rPr lang="en-US" dirty="0"/>
              <a:t>Extract a common superclass when several classes share the same attributes and methods </a:t>
            </a:r>
          </a:p>
          <a:p>
            <a:r>
              <a:rPr lang="en-US" dirty="0"/>
              <a:t>Introduce a new subclass of </a:t>
            </a:r>
            <a:r>
              <a:rPr lang="en-US" dirty="0" err="1"/>
              <a:t>ClassX</a:t>
            </a:r>
            <a:r>
              <a:rPr lang="en-US" dirty="0"/>
              <a:t>, to distinguish a specific kind of </a:t>
            </a:r>
            <a:r>
              <a:rPr lang="en-US" dirty="0" err="1"/>
              <a:t>ClassX</a:t>
            </a:r>
            <a:r>
              <a:rPr lang="en-US" dirty="0"/>
              <a:t> </a:t>
            </a:r>
          </a:p>
          <a:p>
            <a:r>
              <a:rPr lang="en-US" dirty="0"/>
              <a:t>...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91865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2D66-01FB-BD46-8D8F-9052AD623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Refactoring -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0ADE-63B3-D648-996F-BC5701C2F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951"/>
            <a:ext cx="9905999" cy="4714875"/>
          </a:xfrm>
        </p:spPr>
        <p:txBody>
          <a:bodyPr>
            <a:normAutofit/>
          </a:bodyPr>
          <a:lstStyle/>
          <a:p>
            <a:r>
              <a:rPr lang="en-US" dirty="0"/>
              <a:t>Refactoring helps keep code clean</a:t>
            </a:r>
          </a:p>
          <a:p>
            <a:r>
              <a:rPr lang="en-US" dirty="0"/>
              <a:t>Aim for self-documenting code: </a:t>
            </a:r>
            <a:endParaRPr lang="en-US" sz="2800" dirty="0"/>
          </a:p>
          <a:p>
            <a:pPr lvl="1"/>
            <a:r>
              <a:rPr lang="en-US" dirty="0"/>
              <a:t>choose meaningful names</a:t>
            </a:r>
          </a:p>
          <a:p>
            <a:pPr lvl="1"/>
            <a:r>
              <a:rPr lang="en-US" dirty="0"/>
              <a:t>lift complex computations into separate methods </a:t>
            </a:r>
          </a:p>
          <a:p>
            <a:pPr lvl="1"/>
            <a:r>
              <a:rPr lang="en-US" dirty="0"/>
              <a:t>keep control flow simple</a:t>
            </a:r>
          </a:p>
          <a:p>
            <a:pPr lvl="1"/>
            <a:r>
              <a:rPr lang="en-US" dirty="0"/>
              <a:t>... </a:t>
            </a:r>
            <a:endParaRPr lang="en-US" sz="2400" dirty="0"/>
          </a:p>
          <a:p>
            <a:r>
              <a:rPr lang="en-US" dirty="0"/>
              <a:t>When refactoring, take small steps and test all the time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70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C36860-F423-BF4F-95F6-8DF1BBB7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Refactoring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5AD97-6EF8-6347-9338-64E97B3D63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174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BADB-946B-FC4E-8C95-AA9B1751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Refactoring</a:t>
            </a:r>
            <a:r>
              <a:rPr lang="en-US" dirty="0"/>
              <a:t> (noun): a change made to the internal structure of software to make it easier to understand and cheaper to modify without changing its observable behavior.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874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C18-B922-A045-B683-96D79B0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refactoring a movie rental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4343-2B70-A949-BB8E-2446FD1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have a look at a refactoring case study taken from the first chapter of Fowler’s book </a:t>
            </a:r>
          </a:p>
          <a:p>
            <a:r>
              <a:rPr lang="en-US" dirty="0"/>
              <a:t>Starting with some poorly designed code, we will refactor this step by step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3405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EDA90D89-770A-4C09-978C-9E38FE156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3B344D7-1AE2-4947-876E-2A5267450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6633E5C-867B-4E17-9151-FF0FDB122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2D5EDC2E-587B-4E85-8185-D99B438AB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96B1479-D8B0-4D98-B382-877F9A3AE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7BA112-C364-4D4C-97F9-A1DC76F1E5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B9D9B13-8F5D-41E6-93D6-CDFEB34AB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B5720BDB-EA73-4DE9-8A10-11DA3A1AC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1D2313E-4168-41D0-A5B5-2187D1B3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0F1B19F3-A09E-4891-8916-D5F8B0B2A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D61F564-BB90-4A5C-829A-4F984FD6C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803B77E-8C29-4857-B5C1-B89B01F46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96F39B0-FB50-4957-8F85-2E2CCF6D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54B5837-452A-4FC3-A8C8-E275AA929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FDE2A683-C13C-4A7F-935C-4C5279BF5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30C5773F-6573-4E1F-B3DC-BB2B01D88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E280F9F5-EF46-41DF-B672-013B025B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76ADD8-345E-4A8D-81CB-0D5C3F76F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8D2F7216-B310-4AB4-9948-2CF747F77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D113E940-FD31-4B25-B33F-5B213CC75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D6211283-9342-40E7-88F7-14A902845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0118661-823B-4754-B0E3-52ACCB8DF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263B289D-A43D-47C8-AA8E-40C86C60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A2D8F7-A5A4-4B2E-89AE-F99CC5B05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6847785C-2F02-4845-9257-9DE5E6ED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4B83A129-3D7E-44D8-8C6C-9DE73E12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E1A9847-AC3D-4B5D-A29A-A93B0C6AB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450F521-5F68-4148-9905-6232B08F8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8C6F916A-08CA-4F4C-BDBA-0F63A621FE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D68FB199-D330-4EF4-94F5-1C07371E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3B67568D-CC47-4BBA-A084-154AEAA82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C9C25D1A-5E1E-4B22-B8D3-B0F526392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4D8DB054-D1D3-4C30-B62E-7F2C6A81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EB76371-2F16-4BA0-994C-2575FD933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B61AF6D-2A6D-4C90-BCCA-CD97F724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B35F6DFD-5D34-4BE6-8B2A-0D6CDCE28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BCB0EEDB-7826-499E-BB87-6D0DD545F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F16B5CE0-3198-436D-888B-A01A98384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550414A-8DF0-4572-A382-B88DBE0B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AFB98517-BD8F-45DD-A2BA-52FD61A48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78C67202-AF18-4690-8000-4C12C4042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AD51A156-6972-43DA-BF32-CA187641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B5CE61CC-EBDF-4355-A6C3-D44E62D78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ACB1B7F1-FBEF-48FA-97A7-9FAE7708E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4851370A-7D0E-4B9F-BA8B-B1966748F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B882F537-DDEB-49AE-BF36-6380A45F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A53D3CF4-BFB0-4D0B-8471-26ACAFE0A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13BC2FA8-8256-44BD-9A62-0EE83D647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90A9C5D2-72E3-4B31-A271-57A883ADC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2A5948D4-F239-4BEA-8E38-76F358E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384B304-194D-400B-B568-5E6DEA88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B680594F-341A-4C19-BF7F-F6D76386A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4EA6807C-3B8A-43FE-BA1B-8D6D3851FF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BA316439-CB72-49C9-BE80-934799D83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6BC7FE05-950C-4A73-B6A9-282B142C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81C014C7-E085-4923-B533-732801FC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425" y="1113282"/>
            <a:ext cx="5201086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Starting situation</a:t>
            </a:r>
          </a:p>
        </p:txBody>
      </p:sp>
      <p:sp>
        <p:nvSpPr>
          <p:cNvPr id="67" name="Round Diagonal Corner Rectangle 6">
            <a:extLst>
              <a:ext uri="{FF2B5EF4-FFF2-40B4-BE49-F238E27FC236}">
                <a16:creationId xmlns:a16="http://schemas.microsoft.com/office/drawing/2014/main" id="{246A7EF2-16E5-4AFD-A0D3-326F3B1F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4F34D-9E50-2449-BC5B-ED852BF2C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799" y="1136606"/>
            <a:ext cx="2233720" cy="4577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201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8E64-27F9-0847-866C-EF89FC2A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8003-34B2-2246-BCC7-330B285B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0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Movie class defines three price codes as integer constants: CHILDREN = 0</a:t>
            </a:r>
            <a:br>
              <a:rPr lang="en-US" dirty="0"/>
            </a:br>
            <a:r>
              <a:rPr lang="en-US" dirty="0"/>
              <a:t>STANDARD = 1</a:t>
            </a:r>
            <a:br>
              <a:rPr lang="en-US" dirty="0"/>
            </a:br>
            <a:r>
              <a:rPr lang="en-US" dirty="0"/>
              <a:t>NEW = 2 </a:t>
            </a:r>
          </a:p>
          <a:p>
            <a:r>
              <a:rPr lang="en-US" dirty="0"/>
              <a:t>The Rental class tracks the number of days a particular movie has been rented </a:t>
            </a:r>
          </a:p>
          <a:p>
            <a:r>
              <a:rPr lang="en-US" dirty="0"/>
              <a:t>Finally, the Customer class records a list of Rentals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66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560D-2DF5-F548-9BF8-D63E0400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5822730"/>
            <a:ext cx="9905999" cy="7777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Question</a:t>
            </a:r>
            <a:r>
              <a:rPr lang="en-US" dirty="0"/>
              <a:t>: What is wrong with this code? </a:t>
            </a:r>
            <a:endParaRPr lang="en-US" dirty="0">
              <a:effectLst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7FEE7B-B63F-D648-A3A5-38F827E2211D}"/>
              </a:ext>
            </a:extLst>
          </p:cNvPr>
          <p:cNvSpPr txBox="1">
            <a:spLocks/>
          </p:cNvSpPr>
          <p:nvPr/>
        </p:nvSpPr>
        <p:spPr>
          <a:xfrm>
            <a:off x="1638818" y="520068"/>
            <a:ext cx="8914361" cy="5302662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foreach (Rental v in rentals)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switch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Movie.STANDARD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3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5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case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Movie.CHILDREN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2 euro *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v.daysRented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break;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}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totPrice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+=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v_price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pts++;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if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v.getMovie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getPriceCode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 ==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Movie.NEW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	pts++;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1701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1736</Words>
  <Application>Microsoft Macintosh PowerPoint</Application>
  <PresentationFormat>Widescreen</PresentationFormat>
  <Paragraphs>269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Lucida Console</vt:lpstr>
      <vt:lpstr>Tw Cen MT</vt:lpstr>
      <vt:lpstr>Circuit</vt:lpstr>
      <vt:lpstr>Modelleren en Systeemontwerp</vt:lpstr>
      <vt:lpstr>This lecture</vt:lpstr>
      <vt:lpstr>Applying design patterns</vt:lpstr>
      <vt:lpstr>Iteratively improving designs</vt:lpstr>
      <vt:lpstr>Refactoring</vt:lpstr>
      <vt:lpstr>Case study: refactoring a movie rental system</vt:lpstr>
      <vt:lpstr>Starting situation</vt:lpstr>
      <vt:lpstr>Initial classes</vt:lpstr>
      <vt:lpstr>PowerPoint Presentation</vt:lpstr>
      <vt:lpstr>Weak cohesion</vt:lpstr>
      <vt:lpstr>Extract method</vt:lpstr>
      <vt:lpstr>Extract method</vt:lpstr>
      <vt:lpstr>Extract method</vt:lpstr>
      <vt:lpstr>Overloading loops</vt:lpstr>
      <vt:lpstr>Getting rid of switches</vt:lpstr>
      <vt:lpstr>switch to strategy</vt:lpstr>
      <vt:lpstr>Refactoring safely</vt:lpstr>
      <vt:lpstr>Refactoring</vt:lpstr>
      <vt:lpstr>Why refactor?</vt:lpstr>
      <vt:lpstr>When should you refactor?</vt:lpstr>
      <vt:lpstr>Bad code smells</vt:lpstr>
      <vt:lpstr>Bad code smell?</vt:lpstr>
      <vt:lpstr>Long method (with vague name)</vt:lpstr>
      <vt:lpstr>Large class (with vague name)</vt:lpstr>
      <vt:lpstr>Too many parameters</vt:lpstr>
      <vt:lpstr>Anti-pattern: shotgun surgery</vt:lpstr>
      <vt:lpstr>Divergent change</vt:lpstr>
      <vt:lpstr>Bad smell?</vt:lpstr>
      <vt:lpstr>Comments</vt:lpstr>
      <vt:lpstr>Comments</vt:lpstr>
      <vt:lpstr>Bad names</vt:lpstr>
      <vt:lpstr>Fowler’s refactoring catalogue</vt:lpstr>
      <vt:lpstr>Example: inline temp</vt:lpstr>
      <vt:lpstr>Example: inline temp</vt:lpstr>
      <vt:lpstr>Example: inline temp</vt:lpstr>
      <vt:lpstr>Inverses</vt:lpstr>
      <vt:lpstr>Refactoring in an ide</vt:lpstr>
      <vt:lpstr>Refactoring overview</vt:lpstr>
      <vt:lpstr>Introduce parameter object</vt:lpstr>
      <vt:lpstr>Moving code</vt:lpstr>
      <vt:lpstr>Moving code</vt:lpstr>
      <vt:lpstr>Pull up</vt:lpstr>
      <vt:lpstr>Pull up</vt:lpstr>
      <vt:lpstr>Pull down</vt:lpstr>
      <vt:lpstr>Pull down</vt:lpstr>
      <vt:lpstr>Refactorings in all shapes and sizes</vt:lpstr>
      <vt:lpstr>Refactoring -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Egges, J. (Arjan)</dc:creator>
  <cp:lastModifiedBy>Egges, J. (Arjan)</cp:lastModifiedBy>
  <cp:revision>4</cp:revision>
  <dcterms:created xsi:type="dcterms:W3CDTF">2019-10-10T15:46:14Z</dcterms:created>
  <dcterms:modified xsi:type="dcterms:W3CDTF">2019-10-14T12:14:39Z</dcterms:modified>
</cp:coreProperties>
</file>